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65" r:id="rId4"/>
    <p:sldId id="258" r:id="rId5"/>
    <p:sldId id="260" r:id="rId6"/>
    <p:sldId id="261" r:id="rId7"/>
    <p:sldId id="259" r:id="rId8"/>
    <p:sldId id="269" r:id="rId9"/>
    <p:sldId id="270" r:id="rId10"/>
    <p:sldId id="271" r:id="rId11"/>
    <p:sldId id="272" r:id="rId12"/>
    <p:sldId id="273" r:id="rId13"/>
    <p:sldId id="274" r:id="rId14"/>
    <p:sldId id="275" r:id="rId15"/>
    <p:sldId id="277" r:id="rId16"/>
    <p:sldId id="276" r:id="rId17"/>
    <p:sldId id="262"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3" d="100"/>
          <a:sy n="73" d="100"/>
        </p:scale>
        <p:origin x="-1074"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1D8BD707-D9CF-40AE-B4C6-C98DA3205C09}" type="datetimeFigureOut">
              <a:rPr lang="en-US" smtClean="0"/>
              <a:pPr/>
              <a:t>8/14/2020</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B6F15528-21DE-4FAA-801E-634DDDAF4B2B}" type="slidenum">
              <a:rPr lang="en-US" smtClean="0"/>
              <a:pPr/>
              <a:t>‹#›</a:t>
            </a:fld>
            <a:endParaRPr lang="en-US"/>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8/14/2020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8/14/2020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8/14/2020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
        <p:nvSpPr>
          <p:cNvPr id="8" name="Content Placeholder 7"/>
          <p:cNvSpPr>
            <a:spLocks noGrp="1"/>
          </p:cNvSpPr>
          <p:nvPr>
            <p:ph sz="quarter" idx="1"/>
          </p:nvPr>
        </p:nvSpPr>
        <p:spPr>
          <a:xfrm>
            <a:off x="914400" y="1447800"/>
            <a:ext cx="777240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8/14/2020</a:t>
            </a:fld>
            <a:endParaRPr lang="en-US"/>
          </a:p>
        </p:txBody>
      </p:sp>
      <p:sp>
        <p:nvSpPr>
          <p:cNvPr id="5" name="Footer Placeholder 4"/>
          <p:cNvSpPr>
            <a:spLocks noGrp="1"/>
          </p:cNvSpPr>
          <p:nvPr>
            <p:ph type="ftr" sz="quarter" idx="11"/>
          </p:nvPr>
        </p:nvSpPr>
        <p:spPr>
          <a:xfrm>
            <a:off x="800100" y="6172200"/>
            <a:ext cx="4000500" cy="457200"/>
          </a:xfrm>
        </p:spPr>
        <p:txBody>
          <a:bodyPr/>
          <a:lstStyle/>
          <a:p>
            <a:endParaRPr lang="en-US"/>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46304" y="6208776"/>
            <a:ext cx="457200" cy="457200"/>
          </a:xfrm>
        </p:spPr>
        <p:txBody>
          <a:bodyPr/>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8/14/2020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9" name="Content Placeholder 8"/>
          <p:cNvSpPr>
            <a:spLocks noGrp="1"/>
          </p:cNvSpPr>
          <p:nvPr>
            <p:ph sz="quarter" idx="1"/>
          </p:nvPr>
        </p:nvSpPr>
        <p:spPr>
          <a:xfrm>
            <a:off x="91440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93395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nchor="b" anchorCtr="0"/>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1D8BD707-D9CF-40AE-B4C6-C98DA3205C09}" type="datetimeFigureOut">
              <a:rPr lang="en-US" smtClean="0"/>
              <a:pPr/>
              <a:t>8/14/2020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
        <p:nvSpPr>
          <p:cNvPr id="11" name="Content Placeholder 10"/>
          <p:cNvSpPr>
            <a:spLocks noGrp="1"/>
          </p:cNvSpPr>
          <p:nvPr>
            <p:ph sz="half" idx="2"/>
          </p:nvPr>
        </p:nvSpPr>
        <p:spPr>
          <a:xfrm>
            <a:off x="9144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4"/>
          </p:nvPr>
        </p:nvSpPr>
        <p:spPr>
          <a:xfrm>
            <a:off x="49530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D8BD707-D9CF-40AE-B4C6-C98DA3205C09}" type="datetimeFigureOut">
              <a:rPr lang="en-US" smtClean="0"/>
              <a:pPr/>
              <a:t>8/14/2020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8/14/2020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914400" y="273050"/>
            <a:ext cx="7772400" cy="1143000"/>
          </a:xfrm>
        </p:spPr>
        <p:txBody>
          <a:bodyPr anchor="b" anchorCtr="0"/>
          <a:lstStyle>
            <a:lvl1pPr algn="l">
              <a:buNone/>
              <a:defRPr sz="4000" b="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8/14/2020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8/14/2020</a:t>
            </a:fld>
            <a:endParaRPr lang="en-US"/>
          </a:p>
        </p:txBody>
      </p:sp>
      <p:sp>
        <p:nvSpPr>
          <p:cNvPr id="6" name="Footer Placeholder 5"/>
          <p:cNvSpPr>
            <a:spLocks noGrp="1"/>
          </p:cNvSpPr>
          <p:nvPr>
            <p:ph type="ftr" sz="quarter" idx="11"/>
          </p:nvPr>
        </p:nvSpPr>
        <p:spPr>
          <a:xfrm>
            <a:off x="914400" y="6172200"/>
            <a:ext cx="3886200" cy="457200"/>
          </a:xfrm>
        </p:spPr>
        <p:txBody>
          <a:bodyPr/>
          <a:lstStyle/>
          <a:p>
            <a:endParaRPr lang="en-US"/>
          </a:p>
        </p:txBody>
      </p:sp>
      <p:sp>
        <p:nvSpPr>
          <p:cNvPr id="7" name="Slide Number Placeholder 6"/>
          <p:cNvSpPr>
            <a:spLocks noGrp="1"/>
          </p:cNvSpPr>
          <p:nvPr>
            <p:ph type="sldNum" sz="quarter" idx="12"/>
          </p:nvPr>
        </p:nvSpPr>
        <p:spPr>
          <a:xfrm>
            <a:off x="146304" y="6208776"/>
            <a:ext cx="457200" cy="457200"/>
          </a:xfrm>
        </p:spPr>
        <p:txBody>
          <a:bodyPr/>
          <a:lstStyle/>
          <a:p>
            <a:fld id="{B6F15528-21DE-4FAA-801E-634DDDAF4B2B}" type="slidenum">
              <a:rPr lang="en-US" smtClean="0"/>
              <a:pPr/>
              <a:t>‹#›</a:t>
            </a:fld>
            <a:endParaRPr lang="en-US"/>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smtClean="0"/>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914400" y="274638"/>
            <a:ext cx="7772400" cy="1143000"/>
          </a:xfrm>
          <a:prstGeom prst="rect">
            <a:avLst/>
          </a:prstGeom>
        </p:spPr>
        <p:txBody>
          <a:bodyPr bIns="91440"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1D8BD707-D9CF-40AE-B4C6-C98DA3205C09}" type="datetimeFigureOut">
              <a:rPr lang="en-US" smtClean="0"/>
              <a:pPr/>
              <a:t>8/14/2020</a:t>
            </a:fld>
            <a:endParaRPr lang="en-US"/>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n-US"/>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normAutofit/>
          </a:bodyPr>
          <a:lstStyle/>
          <a:p>
            <a:r>
              <a:rPr lang="en-US" sz="3600" b="1" dirty="0" err="1" smtClean="0">
                <a:solidFill>
                  <a:schemeClr val="tx1"/>
                </a:solidFill>
                <a:latin typeface="Times New Roman" pitchFamily="18" charset="0"/>
                <a:cs typeface="Times New Roman" pitchFamily="18" charset="0"/>
              </a:rPr>
              <a:t>Megha</a:t>
            </a:r>
            <a:r>
              <a:rPr lang="en-US" sz="3600" b="1" smtClean="0">
                <a:solidFill>
                  <a:schemeClr val="tx1"/>
                </a:solidFill>
                <a:latin typeface="Times New Roman" pitchFamily="18" charset="0"/>
                <a:cs typeface="Times New Roman" pitchFamily="18" charset="0"/>
              </a:rPr>
              <a:t> Mehta</a:t>
            </a:r>
            <a:endParaRPr lang="en-US" sz="3600" b="1" dirty="0">
              <a:solidFill>
                <a:schemeClr val="tx1"/>
              </a:solidFill>
              <a:latin typeface="Times New Roman" pitchFamily="18" charset="0"/>
              <a:cs typeface="Times New Roman" pitchFamily="18" charset="0"/>
            </a:endParaRPr>
          </a:p>
        </p:txBody>
      </p:sp>
      <p:sp>
        <p:nvSpPr>
          <p:cNvPr id="2" name="Title 1"/>
          <p:cNvSpPr>
            <a:spLocks noGrp="1"/>
          </p:cNvSpPr>
          <p:nvPr>
            <p:ph type="ctrTitle"/>
          </p:nvPr>
        </p:nvSpPr>
        <p:spPr/>
        <p:txBody>
          <a:bodyPr>
            <a:normAutofit/>
          </a:bodyPr>
          <a:lstStyle/>
          <a:p>
            <a:r>
              <a:rPr lang="en-US" sz="6000" b="1" dirty="0" smtClean="0">
                <a:solidFill>
                  <a:schemeClr val="bg1"/>
                </a:solidFill>
                <a:latin typeface="Times New Roman" pitchFamily="18" charset="0"/>
                <a:cs typeface="Times New Roman" pitchFamily="18" charset="0"/>
              </a:rPr>
              <a:t>Muscle work </a:t>
            </a:r>
            <a:endParaRPr lang="en-US" sz="6000" b="1" dirty="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45383275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sz="quarter" idx="1"/>
          </p:nvPr>
        </p:nvSpPr>
        <p:spPr/>
        <p:txBody>
          <a:bodyPr>
            <a:normAutofit/>
          </a:bodyPr>
          <a:lstStyle/>
          <a:p>
            <a:pPr>
              <a:buNone/>
            </a:pPr>
            <a:r>
              <a:rPr lang="en-US" sz="2800" dirty="0" smtClean="0">
                <a:latin typeface="Times New Roman" pitchFamily="18" charset="0"/>
                <a:cs typeface="Times New Roman" pitchFamily="18" charset="0"/>
              </a:rPr>
              <a:t>3. Which type of group of muscles help in facilitate the movement for prime movers?</a:t>
            </a:r>
          </a:p>
          <a:p>
            <a:pPr marL="514350" indent="-514350">
              <a:buFont typeface="+mj-lt"/>
              <a:buAutoNum type="alphaLcPeriod"/>
            </a:pPr>
            <a:r>
              <a:rPr lang="en-US" sz="2800" dirty="0" smtClean="0">
                <a:latin typeface="Times New Roman" pitchFamily="18" charset="0"/>
                <a:cs typeface="Times New Roman" pitchFamily="18" charset="0"/>
              </a:rPr>
              <a:t>Agonists</a:t>
            </a:r>
          </a:p>
          <a:p>
            <a:pPr marL="514350" indent="-514350">
              <a:buFont typeface="+mj-lt"/>
              <a:buAutoNum type="alphaLcPeriod"/>
            </a:pPr>
            <a:r>
              <a:rPr lang="en-US" sz="2800" dirty="0" smtClean="0">
                <a:latin typeface="Times New Roman" pitchFamily="18" charset="0"/>
                <a:cs typeface="Times New Roman" pitchFamily="18" charset="0"/>
              </a:rPr>
              <a:t>Antagonists</a:t>
            </a:r>
          </a:p>
          <a:p>
            <a:pPr marL="514350" indent="-514350">
              <a:buFont typeface="+mj-lt"/>
              <a:buAutoNum type="alphaLcPeriod"/>
            </a:pPr>
            <a:r>
              <a:rPr lang="en-US" sz="2800" dirty="0" err="1" smtClean="0">
                <a:latin typeface="Times New Roman" pitchFamily="18" charset="0"/>
                <a:cs typeface="Times New Roman" pitchFamily="18" charset="0"/>
              </a:rPr>
              <a:t>Fixators</a:t>
            </a:r>
            <a:endParaRPr lang="en-US" sz="2800" dirty="0" smtClean="0">
              <a:latin typeface="Times New Roman" pitchFamily="18" charset="0"/>
              <a:cs typeface="Times New Roman" pitchFamily="18" charset="0"/>
            </a:endParaRPr>
          </a:p>
          <a:p>
            <a:pPr marL="514350" indent="-514350">
              <a:buFont typeface="+mj-lt"/>
              <a:buAutoNum type="alphaLcPeriod"/>
            </a:pPr>
            <a:r>
              <a:rPr lang="en-US" sz="2800" dirty="0" smtClean="0">
                <a:latin typeface="Times New Roman" pitchFamily="18" charset="0"/>
                <a:cs typeface="Times New Roman" pitchFamily="18" charset="0"/>
              </a:rPr>
              <a:t>Synergists</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sz="quarter" idx="1"/>
          </p:nvPr>
        </p:nvSpPr>
        <p:spPr/>
        <p:txBody>
          <a:bodyPr/>
          <a:lstStyle/>
          <a:p>
            <a:pPr marL="624078" indent="-514350">
              <a:buNone/>
            </a:pPr>
            <a:r>
              <a:rPr lang="en-IN" dirty="0" smtClean="0">
                <a:latin typeface="Times New Roman" pitchFamily="18" charset="0"/>
                <a:cs typeface="Times New Roman" pitchFamily="18" charset="0"/>
              </a:rPr>
              <a:t>4. True Or False ?</a:t>
            </a:r>
          </a:p>
          <a:p>
            <a:pPr marL="624078" indent="-514350">
              <a:buNone/>
            </a:pPr>
            <a:r>
              <a:rPr lang="en-IN" dirty="0" smtClean="0">
                <a:latin typeface="Times New Roman" pitchFamily="18" charset="0"/>
                <a:cs typeface="Times New Roman" pitchFamily="18" charset="0"/>
              </a:rPr>
              <a:t>      In Isometric Exercises, There Will Be Change in the length of the muscle.</a:t>
            </a:r>
          </a:p>
          <a:p>
            <a:pPr marL="624078" indent="-514350">
              <a:buAutoNum type="alphaLcPeriod"/>
            </a:pPr>
            <a:r>
              <a:rPr lang="en-IN" dirty="0" smtClean="0">
                <a:latin typeface="Times New Roman" pitchFamily="18" charset="0"/>
                <a:cs typeface="Times New Roman" pitchFamily="18" charset="0"/>
              </a:rPr>
              <a:t>True</a:t>
            </a:r>
          </a:p>
          <a:p>
            <a:pPr marL="624078" indent="-514350">
              <a:buAutoNum type="alphaLcPeriod"/>
            </a:pPr>
            <a:r>
              <a:rPr lang="en-IN" dirty="0" smtClean="0">
                <a:latin typeface="Times New Roman" pitchFamily="18" charset="0"/>
                <a:cs typeface="Times New Roman" pitchFamily="18" charset="0"/>
              </a:rPr>
              <a:t>False</a:t>
            </a:r>
          </a:p>
          <a:p>
            <a:endParaRPr lang="en-IN"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sz="quarter" idx="1"/>
          </p:nvPr>
        </p:nvSpPr>
        <p:spPr/>
        <p:txBody>
          <a:bodyPr/>
          <a:lstStyle/>
          <a:p>
            <a:pPr>
              <a:buNone/>
            </a:pPr>
            <a:r>
              <a:rPr lang="en-IN" sz="2800" dirty="0" smtClean="0">
                <a:latin typeface="Times New Roman" pitchFamily="18" charset="0"/>
                <a:cs typeface="Times New Roman" pitchFamily="18" charset="0"/>
              </a:rPr>
              <a:t>5. Isotonic exercise is a form of _________exercise.</a:t>
            </a:r>
          </a:p>
          <a:p>
            <a:pPr marL="624078" indent="-514350">
              <a:buAutoNum type="alphaLcPeriod"/>
            </a:pPr>
            <a:r>
              <a:rPr lang="en-IN" sz="2800" dirty="0" smtClean="0">
                <a:latin typeface="Times New Roman" pitchFamily="18" charset="0"/>
                <a:cs typeface="Times New Roman" pitchFamily="18" charset="0"/>
              </a:rPr>
              <a:t>Static</a:t>
            </a:r>
          </a:p>
          <a:p>
            <a:pPr marL="624078" indent="-514350">
              <a:buAutoNum type="alphaLcPeriod"/>
            </a:pPr>
            <a:r>
              <a:rPr lang="en-IN" sz="2800" dirty="0" smtClean="0">
                <a:latin typeface="Times New Roman" pitchFamily="18" charset="0"/>
                <a:cs typeface="Times New Roman" pitchFamily="18" charset="0"/>
              </a:rPr>
              <a:t>Dynamic</a:t>
            </a:r>
          </a:p>
          <a:p>
            <a:pPr marL="624078" indent="-514350">
              <a:buAutoNum type="alphaLcPeriod"/>
            </a:pPr>
            <a:r>
              <a:rPr lang="en-IN" sz="2800" dirty="0" smtClean="0">
                <a:latin typeface="Times New Roman" pitchFamily="18" charset="0"/>
                <a:cs typeface="Times New Roman" pitchFamily="18" charset="0"/>
              </a:rPr>
              <a:t>Both</a:t>
            </a:r>
          </a:p>
          <a:p>
            <a:pPr marL="624078" indent="-514350">
              <a:buAutoNum type="alphaLcPeriod"/>
            </a:pPr>
            <a:r>
              <a:rPr lang="en-US" sz="2800" dirty="0" smtClean="0">
                <a:latin typeface="Times New Roman" pitchFamily="18" charset="0"/>
                <a:cs typeface="Times New Roman" pitchFamily="18" charset="0"/>
              </a:rPr>
              <a:t>None </a:t>
            </a:r>
            <a:endParaRPr lang="en-IN" sz="2800" dirty="0" smtClean="0">
              <a:latin typeface="Times New Roman" pitchFamily="18" charset="0"/>
              <a:cs typeface="Times New Roman" pitchFamily="18"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Evidence:</a:t>
            </a:r>
            <a:endParaRPr lang="en-IN" dirty="0"/>
          </a:p>
        </p:txBody>
      </p:sp>
      <p:sp>
        <p:nvSpPr>
          <p:cNvPr id="3" name="Content Placeholder 2"/>
          <p:cNvSpPr>
            <a:spLocks noGrp="1"/>
          </p:cNvSpPr>
          <p:nvPr>
            <p:ph sz="quarter" idx="1"/>
          </p:nvPr>
        </p:nvSpPr>
        <p:spPr/>
        <p:txBody>
          <a:bodyPr/>
          <a:lstStyle/>
          <a:p>
            <a:r>
              <a:rPr lang="en-US" dirty="0" smtClean="0"/>
              <a:t>Is Isometric muscle work of quadriceps beneficial in fracture?</a:t>
            </a:r>
          </a:p>
          <a:p>
            <a:r>
              <a:rPr lang="en-US" dirty="0" smtClean="0"/>
              <a:t>P – fracture</a:t>
            </a:r>
          </a:p>
          <a:p>
            <a:r>
              <a:rPr lang="en-US" dirty="0" smtClean="0"/>
              <a:t>I  – isometric muscle work of quadriceps</a:t>
            </a:r>
          </a:p>
          <a:p>
            <a:r>
              <a:rPr lang="en-US" dirty="0" smtClean="0"/>
              <a:t>C – -</a:t>
            </a:r>
          </a:p>
          <a:p>
            <a:r>
              <a:rPr lang="en-US" dirty="0" smtClean="0"/>
              <a:t>O – pain</a:t>
            </a:r>
          </a:p>
          <a:p>
            <a:endParaRPr lang="en-IN"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0"/>
            <a:ext cx="7772400" cy="3733800"/>
          </a:xfrm>
        </p:spPr>
        <p:txBody>
          <a:bodyPr>
            <a:normAutofit/>
          </a:bodyPr>
          <a:lstStyle/>
          <a:p>
            <a:r>
              <a:rPr lang="en-IN" b="1" dirty="0" smtClean="0">
                <a:solidFill>
                  <a:schemeClr val="tx1"/>
                </a:solidFill>
                <a:latin typeface="Times New Roman" pitchFamily="18" charset="0"/>
                <a:cs typeface="Times New Roman" pitchFamily="18" charset="0"/>
              </a:rPr>
              <a:t>Modification of Quadriceps </a:t>
            </a:r>
            <a:r>
              <a:rPr lang="en-IN" b="1" dirty="0" err="1" smtClean="0">
                <a:solidFill>
                  <a:schemeClr val="tx1"/>
                </a:solidFill>
                <a:latin typeface="Times New Roman" pitchFamily="18" charset="0"/>
                <a:cs typeface="Times New Roman" pitchFamily="18" charset="0"/>
              </a:rPr>
              <a:t>Femoris</a:t>
            </a:r>
            <a:r>
              <a:rPr lang="en-IN" b="1" dirty="0" smtClean="0">
                <a:solidFill>
                  <a:schemeClr val="tx1"/>
                </a:solidFill>
                <a:latin typeface="Times New Roman" pitchFamily="18" charset="0"/>
                <a:cs typeface="Times New Roman" pitchFamily="18" charset="0"/>
              </a:rPr>
              <a:t> Muscle Exercises During Knee Rehabilitation</a:t>
            </a:r>
            <a:r>
              <a:rPr lang="en-IN" b="1" dirty="0" smtClean="0"/>
              <a:t>.</a:t>
            </a:r>
            <a:br>
              <a:rPr lang="en-IN" b="1" dirty="0" smtClean="0"/>
            </a:br>
            <a:endParaRPr lang="en-IN" dirty="0"/>
          </a:p>
        </p:txBody>
      </p:sp>
      <p:sp>
        <p:nvSpPr>
          <p:cNvPr id="3" name="Content Placeholder 2"/>
          <p:cNvSpPr>
            <a:spLocks noGrp="1"/>
          </p:cNvSpPr>
          <p:nvPr>
            <p:ph sz="quarter" idx="1"/>
          </p:nvPr>
        </p:nvSpPr>
        <p:spPr>
          <a:xfrm>
            <a:off x="914400" y="3962400"/>
            <a:ext cx="7772400" cy="2057400"/>
          </a:xfrm>
        </p:spPr>
        <p:txBody>
          <a:bodyPr>
            <a:normAutofit/>
          </a:bodyPr>
          <a:lstStyle/>
          <a:p>
            <a:endParaRPr lang="en-IN"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440363"/>
          </a:xfrm>
        </p:spPr>
        <p:txBody>
          <a:bodyPr/>
          <a:lstStyle/>
          <a:p>
            <a:pPr marL="0" indent="0">
              <a:buNone/>
            </a:pPr>
            <a:r>
              <a:rPr lang="en-US" dirty="0" smtClean="0"/>
              <a:t>Problem: osteoarthritis</a:t>
            </a:r>
          </a:p>
          <a:p>
            <a:pPr marL="0" indent="0">
              <a:buNone/>
            </a:pPr>
            <a:endParaRPr lang="en-US" dirty="0"/>
          </a:p>
          <a:p>
            <a:pPr marL="0" indent="0">
              <a:buNone/>
            </a:pPr>
            <a:r>
              <a:rPr lang="en-US" dirty="0" smtClean="0"/>
              <a:t>Intervention: isometric quadriceps strength</a:t>
            </a:r>
          </a:p>
          <a:p>
            <a:pPr marL="0" indent="0">
              <a:buNone/>
            </a:pPr>
            <a:endParaRPr lang="en-US" dirty="0"/>
          </a:p>
          <a:p>
            <a:pPr marL="0" indent="0">
              <a:buNone/>
            </a:pPr>
            <a:r>
              <a:rPr lang="en-US" dirty="0" smtClean="0"/>
              <a:t>Comparison: controls with knee OA</a:t>
            </a:r>
          </a:p>
          <a:p>
            <a:pPr marL="0" indent="0">
              <a:buNone/>
            </a:pPr>
            <a:endParaRPr lang="en-US" dirty="0"/>
          </a:p>
          <a:p>
            <a:pPr marL="0" indent="0">
              <a:buNone/>
            </a:pPr>
            <a:r>
              <a:rPr lang="en-US" dirty="0" smtClean="0"/>
              <a:t>Outcome: improvement in </a:t>
            </a:r>
            <a:r>
              <a:rPr lang="en-US" smtClean="0"/>
              <a:t>quadriceps strength</a:t>
            </a:r>
            <a:endParaRPr lang="en-US" dirty="0"/>
          </a:p>
        </p:txBody>
      </p:sp>
    </p:spTree>
    <p:extLst>
      <p:ext uri="{BB962C8B-B14F-4D97-AF65-F5344CB8AC3E}">
        <p14:creationId xmlns:p14="http://schemas.microsoft.com/office/powerpoint/2010/main" val="418006918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ontent Placeholder 3"/>
          <p:cNvGraphicFramePr>
            <a:graphicFrameLocks/>
          </p:cNvGraphicFramePr>
          <p:nvPr/>
        </p:nvGraphicFramePr>
        <p:xfrm>
          <a:off x="457200" y="304801"/>
          <a:ext cx="8229600" cy="6172199"/>
        </p:xfrm>
        <a:graphic>
          <a:graphicData uri="http://schemas.openxmlformats.org/drawingml/2006/table">
            <a:tbl>
              <a:tblPr firstRow="1" bandRow="1">
                <a:tableStyleId>{5C22544A-7EE6-4342-B048-85BDC9FD1C3A}</a:tableStyleId>
              </a:tblPr>
              <a:tblGrid>
                <a:gridCol w="1522512"/>
                <a:gridCol w="6707088"/>
              </a:tblGrid>
              <a:tr h="65236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latin typeface="Times New Roman" pitchFamily="18" charset="0"/>
                          <a:cs typeface="Times New Roman" pitchFamily="18" charset="0"/>
                        </a:rPr>
                        <a:t>Type of Study</a:t>
                      </a:r>
                      <a:endParaRPr lang="en-IN" sz="1800" dirty="0" smtClean="0">
                        <a:latin typeface="Times New Roman" pitchFamily="18" charset="0"/>
                        <a:cs typeface="Times New Roman" pitchFamily="18" charset="0"/>
                      </a:endParaRPr>
                    </a:p>
                  </a:txBody>
                  <a:tcPr/>
                </a:tc>
                <a:tc>
                  <a:txBody>
                    <a:bodyPr/>
                    <a:lstStyle/>
                    <a:p>
                      <a:r>
                        <a:rPr lang="en-US" sz="1800" dirty="0" smtClean="0">
                          <a:latin typeface="Times New Roman" pitchFamily="18" charset="0"/>
                          <a:cs typeface="Times New Roman" pitchFamily="18" charset="0"/>
                        </a:rPr>
                        <a:t>Experimental</a:t>
                      </a:r>
                      <a:r>
                        <a:rPr lang="en-US" sz="1800" baseline="0" dirty="0" smtClean="0">
                          <a:latin typeface="Times New Roman" pitchFamily="18" charset="0"/>
                          <a:cs typeface="Times New Roman" pitchFamily="18" charset="0"/>
                        </a:rPr>
                        <a:t> study</a:t>
                      </a:r>
                      <a:endParaRPr lang="en-IN" sz="1800" dirty="0">
                        <a:latin typeface="Times New Roman" pitchFamily="18" charset="0"/>
                        <a:cs typeface="Times New Roman" pitchFamily="18" charset="0"/>
                      </a:endParaRPr>
                    </a:p>
                  </a:txBody>
                  <a:tcPr/>
                </a:tc>
              </a:tr>
              <a:tr h="65236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latin typeface="Times New Roman" pitchFamily="18" charset="0"/>
                          <a:cs typeface="Times New Roman" pitchFamily="18" charset="0"/>
                        </a:rPr>
                        <a:t>Year of publication</a:t>
                      </a:r>
                      <a:endParaRPr lang="en-IN" sz="1800" dirty="0" smtClean="0">
                        <a:latin typeface="Times New Roman" pitchFamily="18" charset="0"/>
                        <a:cs typeface="Times New Roman" pitchFamily="18" charset="0"/>
                      </a:endParaRPr>
                    </a:p>
                  </a:txBody>
                  <a:tcPr/>
                </a:tc>
                <a:tc>
                  <a:txBody>
                    <a:bodyPr/>
                    <a:lstStyle/>
                    <a:p>
                      <a:r>
                        <a:rPr lang="en-US" sz="1800" dirty="0" smtClean="0">
                          <a:latin typeface="Times New Roman" pitchFamily="18" charset="0"/>
                          <a:cs typeface="Times New Roman" pitchFamily="18" charset="0"/>
                        </a:rPr>
                        <a:t>1986</a:t>
                      </a:r>
                      <a:endParaRPr lang="en-IN" sz="1800" dirty="0">
                        <a:latin typeface="Times New Roman" pitchFamily="18" charset="0"/>
                        <a:cs typeface="Times New Roman" pitchFamily="18" charset="0"/>
                      </a:endParaRPr>
                    </a:p>
                  </a:txBody>
                  <a:tcPr/>
                </a:tc>
              </a:tr>
              <a:tr h="65236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latin typeface="Times New Roman" pitchFamily="18" charset="0"/>
                          <a:cs typeface="Times New Roman" pitchFamily="18" charset="0"/>
                        </a:rPr>
                        <a:t>Level of evidence</a:t>
                      </a:r>
                      <a:endParaRPr lang="en-IN" sz="1800" dirty="0" smtClean="0">
                        <a:latin typeface="Times New Roman" pitchFamily="18" charset="0"/>
                        <a:cs typeface="Times New Roman" pitchFamily="18" charset="0"/>
                      </a:endParaRPr>
                    </a:p>
                  </a:txBody>
                  <a:tcPr/>
                </a:tc>
                <a:tc>
                  <a:txBody>
                    <a:bodyPr/>
                    <a:lstStyle/>
                    <a:p>
                      <a:r>
                        <a:rPr lang="en-US" sz="1800" dirty="0" smtClean="0">
                          <a:latin typeface="Times New Roman" pitchFamily="18" charset="0"/>
                          <a:cs typeface="Times New Roman" pitchFamily="18" charset="0"/>
                        </a:rPr>
                        <a:t>High</a:t>
                      </a:r>
                      <a:endParaRPr lang="en-IN" sz="1800" dirty="0">
                        <a:latin typeface="Times New Roman" pitchFamily="18" charset="0"/>
                        <a:cs typeface="Times New Roman" pitchFamily="18" charset="0"/>
                      </a:endParaRPr>
                    </a:p>
                  </a:txBody>
                  <a:tcPr/>
                </a:tc>
              </a:tr>
              <a:tr h="42473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latin typeface="Times New Roman" pitchFamily="18" charset="0"/>
                          <a:cs typeface="Times New Roman" pitchFamily="18" charset="0"/>
                        </a:rPr>
                        <a:t>Authors</a:t>
                      </a:r>
                      <a:endParaRPr lang="en-IN" sz="1800" dirty="0" smtClean="0">
                        <a:latin typeface="Times New Roman" pitchFamily="18" charset="0"/>
                        <a:cs typeface="Times New Roman" pitchFamily="18" charset="0"/>
                      </a:endParaRPr>
                    </a:p>
                  </a:txBody>
                  <a:tcPr/>
                </a:tc>
                <a:tc>
                  <a:txBody>
                    <a:bodyPr/>
                    <a:lstStyle/>
                    <a:p>
                      <a:r>
                        <a:rPr kumimoji="0" lang="en-IN" sz="1800" b="0" kern="1200" baseline="0" dirty="0" smtClean="0">
                          <a:solidFill>
                            <a:schemeClr val="dk1"/>
                          </a:solidFill>
                          <a:latin typeface="Times New Roman" pitchFamily="18" charset="0"/>
                          <a:ea typeface="+mn-ea"/>
                          <a:cs typeface="Times New Roman" pitchFamily="18" charset="0"/>
                        </a:rPr>
                        <a:t>T. J. ANTICH and CLIVE E. BREWSTER</a:t>
                      </a:r>
                      <a:endParaRPr lang="en-IN" sz="1800" b="0" dirty="0">
                        <a:latin typeface="Times New Roman" pitchFamily="18" charset="0"/>
                        <a:cs typeface="Times New Roman" pitchFamily="18" charset="0"/>
                      </a:endParaRPr>
                    </a:p>
                  </a:txBody>
                  <a:tcPr/>
                </a:tc>
              </a:tr>
              <a:tr h="42473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latin typeface="Times New Roman" pitchFamily="18" charset="0"/>
                          <a:cs typeface="Times New Roman" pitchFamily="18" charset="0"/>
                        </a:rPr>
                        <a:t>Citation </a:t>
                      </a:r>
                      <a:endParaRPr lang="en-IN" sz="1800" dirty="0" smtClean="0">
                        <a:latin typeface="Times New Roman" pitchFamily="18" charset="0"/>
                        <a:cs typeface="Times New Roman" pitchFamily="18" charset="0"/>
                      </a:endParaRPr>
                    </a:p>
                  </a:txBody>
                  <a:tcPr/>
                </a:tc>
                <a:tc>
                  <a:txBody>
                    <a:bodyPr/>
                    <a:lstStyle/>
                    <a:p>
                      <a:r>
                        <a:rPr kumimoji="0" lang="en-IN" sz="1800" i="0" kern="1200" baseline="0" dirty="0" smtClean="0">
                          <a:solidFill>
                            <a:schemeClr val="dk1"/>
                          </a:solidFill>
                          <a:latin typeface="Times New Roman" pitchFamily="18" charset="0"/>
                          <a:ea typeface="+mn-ea"/>
                          <a:cs typeface="Times New Roman" pitchFamily="18" charset="0"/>
                        </a:rPr>
                        <a:t>PHYS THER. 1986; 66:1246-1250.</a:t>
                      </a:r>
                      <a:endParaRPr lang="en-IN" sz="1800" i="0" dirty="0">
                        <a:latin typeface="Times New Roman" pitchFamily="18" charset="0"/>
                        <a:cs typeface="Times New Roman" pitchFamily="18" charset="0"/>
                      </a:endParaRPr>
                    </a:p>
                  </a:txBody>
                  <a:tcPr/>
                </a:tc>
              </a:tr>
              <a:tr h="121153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latin typeface="Times New Roman" pitchFamily="18" charset="0"/>
                          <a:cs typeface="Times New Roman" pitchFamily="18" charset="0"/>
                        </a:rPr>
                        <a:t>Aim </a:t>
                      </a:r>
                      <a:endParaRPr lang="en-IN" sz="1800" dirty="0" smtClean="0">
                        <a:latin typeface="Times New Roman" pitchFamily="18" charset="0"/>
                        <a:cs typeface="Times New Roman" pitchFamily="18" charset="0"/>
                      </a:endParaRPr>
                    </a:p>
                  </a:txBody>
                  <a:tcPr/>
                </a:tc>
                <a:tc>
                  <a:txBody>
                    <a:bodyPr/>
                    <a:lstStyle/>
                    <a:p>
                      <a:r>
                        <a:rPr kumimoji="0" lang="en-IN" sz="1800" b="0" kern="1200" baseline="0" dirty="0" smtClean="0">
                          <a:solidFill>
                            <a:schemeClr val="dk1"/>
                          </a:solidFill>
                          <a:latin typeface="Times New Roman" pitchFamily="18" charset="0"/>
                          <a:ea typeface="+mn-ea"/>
                          <a:cs typeface="Times New Roman" pitchFamily="18" charset="0"/>
                        </a:rPr>
                        <a:t>To review briefly </a:t>
                      </a:r>
                      <a:r>
                        <a:rPr kumimoji="0" lang="en-IN" sz="1800" b="0" kern="1200" baseline="0" dirty="0" err="1" smtClean="0">
                          <a:solidFill>
                            <a:schemeClr val="dk1"/>
                          </a:solidFill>
                          <a:latin typeface="Times New Roman" pitchFamily="18" charset="0"/>
                          <a:ea typeface="+mn-ea"/>
                          <a:cs typeface="Times New Roman" pitchFamily="18" charset="0"/>
                        </a:rPr>
                        <a:t>patellofemoral</a:t>
                      </a:r>
                      <a:r>
                        <a:rPr kumimoji="0" lang="en-IN" sz="1800" b="0" kern="1200" baseline="0" dirty="0" smtClean="0">
                          <a:solidFill>
                            <a:schemeClr val="dk1"/>
                          </a:solidFill>
                          <a:latin typeface="Times New Roman" pitchFamily="18" charset="0"/>
                          <a:ea typeface="+mn-ea"/>
                          <a:cs typeface="Times New Roman" pitchFamily="18" charset="0"/>
                        </a:rPr>
                        <a:t> biomechanics as it relates to quadriceps muscle rehabilitation and to summarize several modifications that in our clinical experience repeatedly have reduced pain during exercise.</a:t>
                      </a:r>
                      <a:endParaRPr lang="en-IN" sz="1800" b="0" dirty="0">
                        <a:latin typeface="Times New Roman" pitchFamily="18" charset="0"/>
                        <a:cs typeface="Times New Roman" pitchFamily="18" charset="0"/>
                      </a:endParaRPr>
                    </a:p>
                  </a:txBody>
                  <a:tcPr/>
                </a:tc>
              </a:tr>
              <a:tr h="1211533">
                <a:tc>
                  <a:txBody>
                    <a:bodyPr/>
                    <a:lstStyle/>
                    <a:p>
                      <a:r>
                        <a:rPr lang="en-US" sz="1800" dirty="0" smtClean="0">
                          <a:latin typeface="Times New Roman" pitchFamily="18" charset="0"/>
                          <a:cs typeface="Times New Roman" pitchFamily="18" charset="0"/>
                        </a:rPr>
                        <a:t>Method</a:t>
                      </a:r>
                      <a:r>
                        <a:rPr lang="en-US" sz="1800" baseline="0" dirty="0" smtClean="0">
                          <a:latin typeface="Times New Roman" pitchFamily="18" charset="0"/>
                          <a:cs typeface="Times New Roman" pitchFamily="18" charset="0"/>
                        </a:rPr>
                        <a:t> </a:t>
                      </a:r>
                      <a:endParaRPr lang="en-IN" sz="1800" dirty="0">
                        <a:latin typeface="Times New Roman" pitchFamily="18" charset="0"/>
                        <a:cs typeface="Times New Roman" pitchFamily="18" charset="0"/>
                      </a:endParaRPr>
                    </a:p>
                  </a:txBody>
                  <a:tcPr/>
                </a:tc>
                <a:tc>
                  <a:txBody>
                    <a:bodyPr/>
                    <a:lstStyle/>
                    <a:p>
                      <a:r>
                        <a:rPr kumimoji="0" lang="en-IN" sz="1800" b="0" kern="1200" baseline="0" dirty="0" smtClean="0">
                          <a:solidFill>
                            <a:schemeClr val="dk1"/>
                          </a:solidFill>
                          <a:latin typeface="Times New Roman" pitchFamily="18" charset="0"/>
                          <a:ea typeface="+mn-ea"/>
                          <a:cs typeface="Times New Roman" pitchFamily="18" charset="0"/>
                        </a:rPr>
                        <a:t>Specific modifications of standard quadriceps </a:t>
                      </a:r>
                      <a:r>
                        <a:rPr kumimoji="0" lang="en-IN" sz="1800" b="0" kern="1200" baseline="0" dirty="0" err="1" smtClean="0">
                          <a:solidFill>
                            <a:schemeClr val="dk1"/>
                          </a:solidFill>
                          <a:latin typeface="Times New Roman" pitchFamily="18" charset="0"/>
                          <a:ea typeface="+mn-ea"/>
                          <a:cs typeface="Times New Roman" pitchFamily="18" charset="0"/>
                        </a:rPr>
                        <a:t>femoris</a:t>
                      </a:r>
                      <a:r>
                        <a:rPr kumimoji="0" lang="en-IN" sz="1800" b="0" kern="1200" baseline="0" dirty="0" smtClean="0">
                          <a:solidFill>
                            <a:schemeClr val="dk1"/>
                          </a:solidFill>
                          <a:latin typeface="Times New Roman" pitchFamily="18" charset="0"/>
                          <a:ea typeface="+mn-ea"/>
                          <a:cs typeface="Times New Roman" pitchFamily="18" charset="0"/>
                        </a:rPr>
                        <a:t> muscle exercises often allow completely pain-free exercise, thus providing a faster progression of treatment and a subsequently shorter rehabilitation period.</a:t>
                      </a:r>
                      <a:endParaRPr lang="en-IN" sz="1800" b="0" kern="1200" baseline="0" dirty="0" smtClean="0">
                        <a:solidFill>
                          <a:schemeClr val="dk1"/>
                        </a:solidFill>
                        <a:latin typeface="Times New Roman" pitchFamily="18" charset="0"/>
                        <a:ea typeface="+mn-ea"/>
                        <a:cs typeface="Times New Roman" pitchFamily="18" charset="0"/>
                      </a:endParaRPr>
                    </a:p>
                  </a:txBody>
                  <a:tcPr/>
                </a:tc>
              </a:tr>
              <a:tr h="942567">
                <a:tc>
                  <a:txBody>
                    <a:bodyPr/>
                    <a:lstStyle/>
                    <a:p>
                      <a:r>
                        <a:rPr lang="en-US" sz="1800" dirty="0" smtClean="0">
                          <a:latin typeface="Times New Roman" pitchFamily="18" charset="0"/>
                          <a:cs typeface="Times New Roman" pitchFamily="18" charset="0"/>
                        </a:rPr>
                        <a:t>Conclusion </a:t>
                      </a:r>
                      <a:endParaRPr lang="en-IN" sz="1800" dirty="0">
                        <a:latin typeface="Times New Roman" pitchFamily="18" charset="0"/>
                        <a:cs typeface="Times New Roman" pitchFamily="18" charset="0"/>
                      </a:endParaRPr>
                    </a:p>
                  </a:txBody>
                  <a:tcPr/>
                </a:tc>
                <a:tc>
                  <a:txBody>
                    <a:bodyPr/>
                    <a:lstStyle/>
                    <a:p>
                      <a:r>
                        <a:rPr kumimoji="0" lang="en-IN" sz="1800" kern="1200" baseline="0" dirty="0" smtClean="0">
                          <a:solidFill>
                            <a:schemeClr val="dk1"/>
                          </a:solidFill>
                          <a:latin typeface="Times New Roman" pitchFamily="18" charset="0"/>
                          <a:ea typeface="+mn-ea"/>
                          <a:cs typeface="Times New Roman" pitchFamily="18" charset="0"/>
                        </a:rPr>
                        <a:t>Quadriceps </a:t>
                      </a:r>
                      <a:r>
                        <a:rPr kumimoji="0" lang="en-IN" sz="1800" kern="1200" baseline="0" dirty="0" err="1" smtClean="0">
                          <a:solidFill>
                            <a:schemeClr val="dk1"/>
                          </a:solidFill>
                          <a:latin typeface="Times New Roman" pitchFamily="18" charset="0"/>
                          <a:ea typeface="+mn-ea"/>
                          <a:cs typeface="Times New Roman" pitchFamily="18" charset="0"/>
                        </a:rPr>
                        <a:t>femoris</a:t>
                      </a:r>
                      <a:r>
                        <a:rPr kumimoji="0" lang="en-IN" sz="1800" kern="1200" baseline="0" dirty="0" smtClean="0">
                          <a:solidFill>
                            <a:schemeClr val="dk1"/>
                          </a:solidFill>
                          <a:latin typeface="Times New Roman" pitchFamily="18" charset="0"/>
                          <a:ea typeface="+mn-ea"/>
                          <a:cs typeface="Times New Roman" pitchFamily="18" charset="0"/>
                        </a:rPr>
                        <a:t> muscle strengthening forms the foundation for both nonsurgical and postoperative rehabilitation programs.</a:t>
                      </a:r>
                      <a:endParaRPr lang="en-IN" sz="1800" dirty="0">
                        <a:latin typeface="Times New Roman" pitchFamily="18" charset="0"/>
                        <a:cs typeface="Times New Roman" pitchFamily="18" charset="0"/>
                      </a:endParaRPr>
                    </a:p>
                  </a:txBody>
                  <a:tcPr/>
                </a:tc>
              </a:tr>
            </a:tbl>
          </a:graphicData>
        </a:graphic>
      </p:graphicFrame>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762000"/>
            <a:ext cx="8229600" cy="5364163"/>
          </a:xfrm>
        </p:spPr>
        <p:txBody>
          <a:bodyPr>
            <a:normAutofit/>
          </a:bodyPr>
          <a:lstStyle/>
          <a:p>
            <a:pPr algn="ctr">
              <a:buNone/>
            </a:pPr>
            <a:endParaRPr lang="en-US" sz="4800" b="1" dirty="0" smtClean="0"/>
          </a:p>
          <a:p>
            <a:pPr algn="ctr">
              <a:buNone/>
            </a:pPr>
            <a:endParaRPr lang="en-US" sz="4800" b="1" dirty="0" smtClean="0"/>
          </a:p>
          <a:p>
            <a:pPr algn="ctr">
              <a:buNone/>
            </a:pPr>
            <a:r>
              <a:rPr lang="en-US" sz="4800" b="1" dirty="0" smtClean="0"/>
              <a:t>Thank you </a:t>
            </a:r>
            <a:endParaRPr lang="en-US" sz="4800" b="1"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400" b="1" dirty="0" smtClean="0">
                <a:solidFill>
                  <a:schemeClr val="tx1"/>
                </a:solidFill>
                <a:latin typeface="Times New Roman" pitchFamily="18" charset="0"/>
                <a:cs typeface="Times New Roman" pitchFamily="18" charset="0"/>
              </a:rPr>
              <a:t>Objectives </a:t>
            </a:r>
            <a:endParaRPr lang="en-US" sz="4400" b="1" dirty="0">
              <a:solidFill>
                <a:schemeClr val="tx1"/>
              </a:solidFill>
              <a:latin typeface="Times New Roman" pitchFamily="18" charset="0"/>
              <a:cs typeface="Times New Roman" pitchFamily="18" charset="0"/>
            </a:endParaRPr>
          </a:p>
        </p:txBody>
      </p:sp>
      <p:sp>
        <p:nvSpPr>
          <p:cNvPr id="3" name="Content Placeholder 2"/>
          <p:cNvSpPr>
            <a:spLocks noGrp="1"/>
          </p:cNvSpPr>
          <p:nvPr>
            <p:ph sz="quarter" idx="1"/>
          </p:nvPr>
        </p:nvSpPr>
        <p:spPr/>
        <p:txBody>
          <a:bodyPr>
            <a:normAutofit/>
          </a:bodyPr>
          <a:lstStyle/>
          <a:p>
            <a:r>
              <a:rPr lang="en-US" sz="2800" dirty="0" smtClean="0">
                <a:latin typeface="Times New Roman" pitchFamily="18" charset="0"/>
                <a:cs typeface="Times New Roman" pitchFamily="18" charset="0"/>
              </a:rPr>
              <a:t>Introduction of Muscle work</a:t>
            </a:r>
          </a:p>
          <a:p>
            <a:r>
              <a:rPr lang="en-US" sz="2800" dirty="0" smtClean="0">
                <a:latin typeface="Times New Roman" pitchFamily="18" charset="0"/>
                <a:cs typeface="Times New Roman" pitchFamily="18" charset="0"/>
              </a:rPr>
              <a:t>Types of muscle contraction</a:t>
            </a:r>
          </a:p>
          <a:p>
            <a:r>
              <a:rPr lang="en-US" sz="2800" dirty="0" smtClean="0">
                <a:latin typeface="Times New Roman" pitchFamily="18" charset="0"/>
                <a:cs typeface="Times New Roman" pitchFamily="18" charset="0"/>
              </a:rPr>
              <a:t>Types of muscle work</a:t>
            </a:r>
          </a:p>
        </p:txBody>
      </p:sp>
    </p:spTree>
    <p:extLst>
      <p:ext uri="{BB962C8B-B14F-4D97-AF65-F5344CB8AC3E}">
        <p14:creationId xmlns:p14="http://schemas.microsoft.com/office/powerpoint/2010/main" val="15984387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400" b="1" dirty="0" smtClean="0">
                <a:solidFill>
                  <a:schemeClr val="tx1"/>
                </a:solidFill>
                <a:latin typeface="Times New Roman" pitchFamily="18" charset="0"/>
                <a:cs typeface="Times New Roman" pitchFamily="18" charset="0"/>
              </a:rPr>
              <a:t>Muscle work</a:t>
            </a:r>
            <a:endParaRPr lang="en-IN" sz="4400" b="1" dirty="0">
              <a:solidFill>
                <a:schemeClr val="tx1"/>
              </a:solidFill>
              <a:latin typeface="Times New Roman" pitchFamily="18" charset="0"/>
              <a:cs typeface="Times New Roman" pitchFamily="18" charset="0"/>
            </a:endParaRPr>
          </a:p>
        </p:txBody>
      </p:sp>
      <p:sp>
        <p:nvSpPr>
          <p:cNvPr id="3" name="Content Placeholder 2"/>
          <p:cNvSpPr>
            <a:spLocks noGrp="1"/>
          </p:cNvSpPr>
          <p:nvPr>
            <p:ph sz="quarter" idx="1"/>
          </p:nvPr>
        </p:nvSpPr>
        <p:spPr/>
        <p:txBody>
          <a:bodyPr>
            <a:normAutofit/>
          </a:bodyPr>
          <a:lstStyle/>
          <a:p>
            <a:r>
              <a:rPr lang="en-US" sz="2800" dirty="0" smtClean="0">
                <a:latin typeface="Times New Roman" pitchFamily="18" charset="0"/>
                <a:cs typeface="Times New Roman" pitchFamily="18" charset="0"/>
              </a:rPr>
              <a:t>Work is defined as the product of force and the distance through which the force acts.</a:t>
            </a:r>
          </a:p>
          <a:p>
            <a:r>
              <a:rPr lang="en-US" sz="2800" dirty="0" smtClean="0">
                <a:latin typeface="Times New Roman" pitchFamily="18" charset="0"/>
                <a:cs typeface="Times New Roman" pitchFamily="18" charset="0"/>
              </a:rPr>
              <a:t>The types of muscle work used in controlling and moving the body levers are static, concentric and eccentric.</a:t>
            </a:r>
            <a:endParaRPr lang="en-IN" sz="2800" dirty="0">
              <a:latin typeface="Times New Roman" pitchFamily="18" charset="0"/>
              <a:cs typeface="Times New Roman"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400" b="1" dirty="0" smtClean="0">
                <a:solidFill>
                  <a:schemeClr val="tx1"/>
                </a:solidFill>
                <a:latin typeface="Times New Roman" pitchFamily="18" charset="0"/>
                <a:cs typeface="Times New Roman" pitchFamily="18" charset="0"/>
              </a:rPr>
              <a:t>Types of muscle contraction </a:t>
            </a:r>
            <a:endParaRPr lang="en-US" sz="4400" b="1" dirty="0">
              <a:solidFill>
                <a:schemeClr val="tx1"/>
              </a:solidFill>
              <a:latin typeface="Times New Roman" pitchFamily="18" charset="0"/>
              <a:cs typeface="Times New Roman" pitchFamily="18" charset="0"/>
            </a:endParaRPr>
          </a:p>
        </p:txBody>
      </p:sp>
      <p:sp>
        <p:nvSpPr>
          <p:cNvPr id="3" name="Content Placeholder 2"/>
          <p:cNvSpPr>
            <a:spLocks noGrp="1"/>
          </p:cNvSpPr>
          <p:nvPr>
            <p:ph sz="quarter" idx="1"/>
          </p:nvPr>
        </p:nvSpPr>
        <p:spPr/>
        <p:txBody>
          <a:bodyPr>
            <a:normAutofit/>
          </a:bodyPr>
          <a:lstStyle/>
          <a:p>
            <a:pPr>
              <a:buNone/>
            </a:pPr>
            <a:r>
              <a:rPr lang="en-US" sz="2800" dirty="0" smtClean="0">
                <a:latin typeface="Times New Roman" pitchFamily="18" charset="0"/>
                <a:cs typeface="Times New Roman" pitchFamily="18" charset="0"/>
              </a:rPr>
              <a:t>1. Isometric</a:t>
            </a:r>
          </a:p>
          <a:p>
            <a:pPr>
              <a:buNone/>
            </a:pPr>
            <a:r>
              <a:rPr lang="en-US" sz="2800" dirty="0" smtClean="0">
                <a:latin typeface="Times New Roman" pitchFamily="18" charset="0"/>
                <a:cs typeface="Times New Roman" pitchFamily="18" charset="0"/>
              </a:rPr>
              <a:t>2. Isotonic</a:t>
            </a:r>
          </a:p>
          <a:p>
            <a:pPr marL="0" indent="0">
              <a:buNone/>
            </a:pPr>
            <a:r>
              <a:rPr lang="en-US" sz="2800" b="1" dirty="0" smtClean="0">
                <a:latin typeface="Times New Roman" pitchFamily="18" charset="0"/>
                <a:cs typeface="Times New Roman" pitchFamily="18" charset="0"/>
              </a:rPr>
              <a:t>Isometric contraction: </a:t>
            </a:r>
            <a:r>
              <a:rPr lang="en-US" sz="2800" dirty="0" smtClean="0">
                <a:latin typeface="Times New Roman" pitchFamily="18" charset="0"/>
                <a:cs typeface="Times New Roman" pitchFamily="18" charset="0"/>
              </a:rPr>
              <a:t>involves the development of force by an increase in intra muscular tension without any change in the length of the muscle.</a:t>
            </a:r>
          </a:p>
          <a:p>
            <a:pPr marL="0" indent="0">
              <a:buNone/>
            </a:pPr>
            <a:r>
              <a:rPr lang="en-US" sz="2800" b="1" dirty="0" smtClean="0">
                <a:latin typeface="Times New Roman" pitchFamily="18" charset="0"/>
                <a:cs typeface="Times New Roman" pitchFamily="18" charset="0"/>
              </a:rPr>
              <a:t>Isotonic contraction: </a:t>
            </a:r>
            <a:r>
              <a:rPr lang="en-US" sz="2800" dirty="0" smtClean="0">
                <a:latin typeface="Times New Roman" pitchFamily="18" charset="0"/>
                <a:cs typeface="Times New Roman" pitchFamily="18" charset="0"/>
              </a:rPr>
              <a:t>constitutes an increase in intra muscular tension accompanied by a change in the length of the muscle. Change in length may either shortened or lengthen.</a:t>
            </a:r>
            <a:endParaRPr lang="en-US" sz="2800" b="1" dirty="0" smtClean="0">
              <a:latin typeface="Times New Roman" pitchFamily="18" charset="0"/>
              <a:cs typeface="Times New Roman" pitchFamily="18" charset="0"/>
            </a:endParaRPr>
          </a:p>
          <a:p>
            <a:pPr marL="0" indent="0">
              <a:buNone/>
            </a:pPr>
            <a:endParaRPr lang="en-US" sz="2800" dirty="0" smtClean="0">
              <a:latin typeface="Times New Roman" pitchFamily="18" charset="0"/>
              <a:cs typeface="Times New Roman" pitchFamily="18" charset="0"/>
            </a:endParaRPr>
          </a:p>
          <a:p>
            <a:pPr marL="0" indent="0">
              <a:buNone/>
            </a:pPr>
            <a:endParaRPr lang="en-US" sz="2800" dirty="0">
              <a:latin typeface="Times New Roman" pitchFamily="18" charset="0"/>
              <a:cs typeface="Times New Roman" pitchFamily="18" charset="0"/>
            </a:endParaRPr>
          </a:p>
        </p:txBody>
      </p:sp>
    </p:spTree>
    <p:extLst>
      <p:ext uri="{BB962C8B-B14F-4D97-AF65-F5344CB8AC3E}">
        <p14:creationId xmlns:p14="http://schemas.microsoft.com/office/powerpoint/2010/main" val="28087636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400" b="1" dirty="0" smtClean="0">
                <a:solidFill>
                  <a:schemeClr val="tx1"/>
                </a:solidFill>
                <a:latin typeface="Times New Roman" pitchFamily="18" charset="0"/>
                <a:cs typeface="Times New Roman" pitchFamily="18" charset="0"/>
              </a:rPr>
              <a:t>Types of muscle work</a:t>
            </a:r>
            <a:endParaRPr lang="en-US" sz="4400" b="1" dirty="0">
              <a:solidFill>
                <a:schemeClr val="tx1"/>
              </a:solidFill>
              <a:latin typeface="Times New Roman" pitchFamily="18" charset="0"/>
              <a:cs typeface="Times New Roman" pitchFamily="18" charset="0"/>
            </a:endParaRPr>
          </a:p>
        </p:txBody>
      </p:sp>
      <p:sp>
        <p:nvSpPr>
          <p:cNvPr id="3" name="Content Placeholder 2"/>
          <p:cNvSpPr>
            <a:spLocks noGrp="1"/>
          </p:cNvSpPr>
          <p:nvPr>
            <p:ph sz="quarter" idx="1"/>
          </p:nvPr>
        </p:nvSpPr>
        <p:spPr/>
        <p:txBody>
          <a:bodyPr>
            <a:normAutofit lnSpcReduction="10000"/>
          </a:bodyPr>
          <a:lstStyle/>
          <a:p>
            <a:pPr marL="0" indent="0" algn="just">
              <a:buNone/>
            </a:pPr>
            <a:r>
              <a:rPr lang="en-US" sz="2800" b="1" dirty="0" smtClean="0">
                <a:latin typeface="Times New Roman" pitchFamily="18" charset="0"/>
                <a:cs typeface="Times New Roman" pitchFamily="18" charset="0"/>
              </a:rPr>
              <a:t>Isotonic muscle work :</a:t>
            </a:r>
          </a:p>
          <a:p>
            <a:pPr marL="0" indent="0" algn="just">
              <a:buNone/>
            </a:pPr>
            <a:r>
              <a:rPr lang="en-US" sz="2800" dirty="0" smtClean="0">
                <a:latin typeface="Times New Roman" pitchFamily="18" charset="0"/>
                <a:cs typeface="Times New Roman" pitchFamily="18" charset="0"/>
              </a:rPr>
              <a:t>1. </a:t>
            </a:r>
            <a:r>
              <a:rPr lang="en-US" sz="2800" b="1" dirty="0" smtClean="0">
                <a:latin typeface="Times New Roman" pitchFamily="18" charset="0"/>
                <a:cs typeface="Times New Roman" pitchFamily="18" charset="0"/>
              </a:rPr>
              <a:t>Concentric muscle work</a:t>
            </a:r>
          </a:p>
          <a:p>
            <a:pPr marL="0" indent="0" algn="just">
              <a:buNone/>
            </a:pPr>
            <a:r>
              <a:rPr lang="en-US" sz="2800" dirty="0" smtClean="0">
                <a:latin typeface="Times New Roman" pitchFamily="18" charset="0"/>
                <a:cs typeface="Times New Roman" pitchFamily="18" charset="0"/>
              </a:rPr>
              <a:t>-concentric means towards the center </a:t>
            </a:r>
          </a:p>
          <a:p>
            <a:pPr algn="just">
              <a:buFontTx/>
              <a:buChar char="-"/>
            </a:pPr>
            <a:r>
              <a:rPr lang="en-US" sz="2800" dirty="0" smtClean="0">
                <a:latin typeface="Times New Roman" pitchFamily="18" charset="0"/>
                <a:cs typeface="Times New Roman" pitchFamily="18" charset="0"/>
              </a:rPr>
              <a:t>Muscle become shorter and thicker as their attachment are drawn closer together and the joint movements results used to build up muscle power. </a:t>
            </a:r>
          </a:p>
          <a:p>
            <a:pPr algn="just">
              <a:buFontTx/>
              <a:buChar char="-"/>
            </a:pPr>
            <a:r>
              <a:rPr lang="en-US" sz="2800" dirty="0" smtClean="0">
                <a:latin typeface="Times New Roman" pitchFamily="18" charset="0"/>
                <a:cs typeface="Times New Roman" pitchFamily="18" charset="0"/>
              </a:rPr>
              <a:t>Most every day movements involve the all types of work, it seems to be more natural, and to required less concentration like movement is in the direction of the muscle pull.</a:t>
            </a:r>
            <a:endParaRPr lang="en-US" sz="2800" dirty="0">
              <a:latin typeface="Times New Roman" pitchFamily="18" charset="0"/>
              <a:cs typeface="Times New Roman" pitchFamily="18" charset="0"/>
            </a:endParaRPr>
          </a:p>
        </p:txBody>
      </p:sp>
    </p:spTree>
    <p:extLst>
      <p:ext uri="{BB962C8B-B14F-4D97-AF65-F5344CB8AC3E}">
        <p14:creationId xmlns:p14="http://schemas.microsoft.com/office/powerpoint/2010/main" val="18050064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normAutofit/>
          </a:bodyPr>
          <a:lstStyle/>
          <a:p>
            <a:pPr marL="0" indent="0">
              <a:buNone/>
            </a:pPr>
            <a:r>
              <a:rPr lang="en-US" sz="2800" dirty="0" smtClean="0">
                <a:latin typeface="Times New Roman" pitchFamily="18" charset="0"/>
                <a:cs typeface="Times New Roman" pitchFamily="18" charset="0"/>
              </a:rPr>
              <a:t>2. </a:t>
            </a:r>
            <a:r>
              <a:rPr lang="en-US" sz="2800" b="1" dirty="0" smtClean="0">
                <a:latin typeface="Times New Roman" pitchFamily="18" charset="0"/>
                <a:cs typeface="Times New Roman" pitchFamily="18" charset="0"/>
              </a:rPr>
              <a:t>Eccentric muscle work</a:t>
            </a:r>
            <a:endParaRPr lang="en-US" sz="2800" dirty="0" smtClean="0">
              <a:latin typeface="Times New Roman" pitchFamily="18" charset="0"/>
              <a:cs typeface="Times New Roman" pitchFamily="18" charset="0"/>
            </a:endParaRPr>
          </a:p>
          <a:p>
            <a:pPr>
              <a:buFontTx/>
              <a:buChar char="-"/>
            </a:pPr>
            <a:r>
              <a:rPr lang="en-US" sz="2800" dirty="0" smtClean="0">
                <a:latin typeface="Times New Roman" pitchFamily="18" charset="0"/>
                <a:cs typeface="Times New Roman" pitchFamily="18" charset="0"/>
              </a:rPr>
              <a:t>Muscles contract isotonically in lengthening.</a:t>
            </a:r>
          </a:p>
          <a:p>
            <a:pPr>
              <a:buFontTx/>
              <a:buChar char="-"/>
            </a:pPr>
            <a:r>
              <a:rPr lang="en-US" sz="2800" dirty="0" smtClean="0">
                <a:latin typeface="Times New Roman" pitchFamily="18" charset="0"/>
                <a:cs typeface="Times New Roman" pitchFamily="18" charset="0"/>
              </a:rPr>
              <a:t>Muscle become longer and thinner as they pay out and allow their attachments to be drawn apart by the force producing the movements.</a:t>
            </a:r>
          </a:p>
          <a:p>
            <a:pPr>
              <a:buFontTx/>
              <a:buChar char="-"/>
            </a:pPr>
            <a:r>
              <a:rPr lang="en-US" sz="2800" dirty="0" smtClean="0">
                <a:latin typeface="Times New Roman" pitchFamily="18" charset="0"/>
                <a:cs typeface="Times New Roman" pitchFamily="18" charset="0"/>
              </a:rPr>
              <a:t>Considerable concentration is required during exercise like direction opposite to that of the muscle pull.</a:t>
            </a:r>
            <a:endParaRPr lang="en-US" sz="2800" dirty="0">
              <a:latin typeface="Times New Roman" pitchFamily="18" charset="0"/>
              <a:cs typeface="Times New Roman" pitchFamily="18" charset="0"/>
            </a:endParaRPr>
          </a:p>
        </p:txBody>
      </p:sp>
    </p:spTree>
    <p:extLst>
      <p:ext uri="{BB962C8B-B14F-4D97-AF65-F5344CB8AC3E}">
        <p14:creationId xmlns:p14="http://schemas.microsoft.com/office/powerpoint/2010/main" val="11625633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533400" y="1143000"/>
            <a:ext cx="8229600" cy="5029200"/>
          </a:xfrm>
        </p:spPr>
        <p:txBody>
          <a:bodyPr>
            <a:normAutofit/>
          </a:bodyPr>
          <a:lstStyle/>
          <a:p>
            <a:pPr marL="0" indent="0" algn="just">
              <a:buNone/>
            </a:pPr>
            <a:r>
              <a:rPr lang="en-US" sz="2800" b="1" dirty="0" smtClean="0">
                <a:latin typeface="Times New Roman" pitchFamily="18" charset="0"/>
                <a:cs typeface="Times New Roman" pitchFamily="18" charset="0"/>
              </a:rPr>
              <a:t>Isometric or static muscle work :</a:t>
            </a:r>
          </a:p>
          <a:p>
            <a:r>
              <a:rPr lang="en-US" sz="2800" dirty="0" smtClean="0">
                <a:latin typeface="Times New Roman" pitchFamily="18" charset="0"/>
                <a:cs typeface="Times New Roman" pitchFamily="18" charset="0"/>
              </a:rPr>
              <a:t>The muscles contract isometrically to counter-balance opposing forces and maintain stability but as there is no movement no work is done.</a:t>
            </a:r>
          </a:p>
          <a:p>
            <a:r>
              <a:rPr lang="en-US" sz="2800" dirty="0" smtClean="0">
                <a:latin typeface="Times New Roman" pitchFamily="18" charset="0"/>
                <a:cs typeface="Times New Roman" pitchFamily="18" charset="0"/>
              </a:rPr>
              <a:t>It is more economical.</a:t>
            </a:r>
          </a:p>
          <a:p>
            <a:r>
              <a:rPr lang="en-US" sz="2800" dirty="0" smtClean="0">
                <a:latin typeface="Times New Roman" pitchFamily="18" charset="0"/>
                <a:cs typeface="Times New Roman" pitchFamily="18" charset="0"/>
              </a:rPr>
              <a:t>Fatiguing if sustained.</a:t>
            </a:r>
          </a:p>
          <a:p>
            <a:r>
              <a:rPr lang="en-US" sz="2800" dirty="0" smtClean="0">
                <a:latin typeface="Times New Roman" pitchFamily="18" charset="0"/>
                <a:cs typeface="Times New Roman" pitchFamily="18" charset="0"/>
              </a:rPr>
              <a:t>Greatest intramuscular tension.</a:t>
            </a:r>
          </a:p>
          <a:p>
            <a:r>
              <a:rPr lang="en-US" sz="2800" dirty="0" smtClean="0">
                <a:latin typeface="Times New Roman" pitchFamily="18" charset="0"/>
                <a:cs typeface="Times New Roman" pitchFamily="18" charset="0"/>
              </a:rPr>
              <a:t>Static work of the postural muscle is used to maintain the good posture.</a:t>
            </a:r>
            <a:endParaRPr lang="en-US" sz="2800" dirty="0">
              <a:latin typeface="Times New Roman" pitchFamily="18" charset="0"/>
              <a:cs typeface="Times New Roman" pitchFamily="18" charset="0"/>
            </a:endParaRPr>
          </a:p>
        </p:txBody>
      </p:sp>
    </p:spTree>
    <p:extLst>
      <p:ext uri="{BB962C8B-B14F-4D97-AF65-F5344CB8AC3E}">
        <p14:creationId xmlns:p14="http://schemas.microsoft.com/office/powerpoint/2010/main" val="7137162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400" b="1" dirty="0" smtClean="0">
                <a:solidFill>
                  <a:schemeClr val="tx1"/>
                </a:solidFill>
                <a:latin typeface="Times New Roman" pitchFamily="18" charset="0"/>
                <a:cs typeface="Times New Roman" pitchFamily="18" charset="0"/>
              </a:rPr>
              <a:t>MCQ :</a:t>
            </a:r>
            <a:endParaRPr lang="en-IN" sz="4400" b="1" dirty="0">
              <a:solidFill>
                <a:schemeClr val="tx1"/>
              </a:solidFill>
              <a:latin typeface="Times New Roman" pitchFamily="18" charset="0"/>
              <a:cs typeface="Times New Roman" pitchFamily="18" charset="0"/>
            </a:endParaRPr>
          </a:p>
        </p:txBody>
      </p:sp>
      <p:sp>
        <p:nvSpPr>
          <p:cNvPr id="3" name="Content Placeholder 2"/>
          <p:cNvSpPr>
            <a:spLocks noGrp="1"/>
          </p:cNvSpPr>
          <p:nvPr>
            <p:ph sz="quarter" idx="1"/>
          </p:nvPr>
        </p:nvSpPr>
        <p:spPr>
          <a:xfrm>
            <a:off x="914400" y="1828800"/>
            <a:ext cx="7772400" cy="4191000"/>
          </a:xfrm>
        </p:spPr>
        <p:txBody>
          <a:bodyPr/>
          <a:lstStyle/>
          <a:p>
            <a:pPr>
              <a:buNone/>
            </a:pPr>
            <a:r>
              <a:rPr lang="en-IN" sz="2800" dirty="0" smtClean="0">
                <a:latin typeface="Times New Roman" pitchFamily="18" charset="0"/>
                <a:cs typeface="Times New Roman" pitchFamily="18" charset="0"/>
              </a:rPr>
              <a:t>1. Lengthening of the muscle occurs in __________.</a:t>
            </a:r>
          </a:p>
          <a:p>
            <a:pPr marL="624078" indent="-514350">
              <a:buAutoNum type="alphaLcPeriod"/>
            </a:pPr>
            <a:r>
              <a:rPr lang="en-IN" sz="2800" dirty="0" smtClean="0">
                <a:latin typeface="Times New Roman" pitchFamily="18" charset="0"/>
                <a:cs typeface="Times New Roman" pitchFamily="18" charset="0"/>
              </a:rPr>
              <a:t>Concentric</a:t>
            </a:r>
          </a:p>
          <a:p>
            <a:pPr marL="624078" indent="-514350">
              <a:buAutoNum type="alphaLcPeriod"/>
            </a:pPr>
            <a:r>
              <a:rPr lang="en-IN" sz="2800" dirty="0" smtClean="0">
                <a:latin typeface="Times New Roman" pitchFamily="18" charset="0"/>
                <a:cs typeface="Times New Roman" pitchFamily="18" charset="0"/>
              </a:rPr>
              <a:t>Eccentric</a:t>
            </a:r>
          </a:p>
          <a:p>
            <a:pPr marL="624078" indent="-514350">
              <a:buAutoNum type="alphaLcPeriod"/>
            </a:pPr>
            <a:r>
              <a:rPr lang="en-IN" sz="2800" dirty="0" smtClean="0">
                <a:latin typeface="Times New Roman" pitchFamily="18" charset="0"/>
                <a:cs typeface="Times New Roman" pitchFamily="18" charset="0"/>
              </a:rPr>
              <a:t>Both</a:t>
            </a:r>
          </a:p>
          <a:p>
            <a:pPr marL="624078" indent="-514350">
              <a:buAutoNum type="alphaLcPeriod"/>
            </a:pPr>
            <a:r>
              <a:rPr lang="en-US" sz="2800" dirty="0" smtClean="0">
                <a:latin typeface="Times New Roman" pitchFamily="18" charset="0"/>
                <a:cs typeface="Times New Roman" pitchFamily="18" charset="0"/>
              </a:rPr>
              <a:t>None </a:t>
            </a:r>
            <a:endParaRPr lang="en-IN" sz="2800" dirty="0" smtClean="0">
              <a:latin typeface="Times New Roman" pitchFamily="18" charset="0"/>
              <a:cs typeface="Times New Roman" pitchFamily="18" charset="0"/>
            </a:endParaRPr>
          </a:p>
          <a:p>
            <a:endParaRPr lang="en-IN"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sz="quarter" idx="1"/>
          </p:nvPr>
        </p:nvSpPr>
        <p:spPr>
          <a:xfrm>
            <a:off x="914400" y="1676400"/>
            <a:ext cx="7772400" cy="4343400"/>
          </a:xfrm>
        </p:spPr>
        <p:txBody>
          <a:bodyPr/>
          <a:lstStyle/>
          <a:p>
            <a:pPr>
              <a:buNone/>
            </a:pPr>
            <a:r>
              <a:rPr lang="en-IN" sz="2800" dirty="0" smtClean="0">
                <a:latin typeface="Times New Roman" pitchFamily="18" charset="0"/>
                <a:cs typeface="Times New Roman" pitchFamily="18" charset="0"/>
              </a:rPr>
              <a:t>2. Shortening f muscles occur in _________.</a:t>
            </a:r>
          </a:p>
          <a:p>
            <a:pPr marL="624078" indent="-514350">
              <a:buAutoNum type="alphaLcPeriod"/>
            </a:pPr>
            <a:r>
              <a:rPr lang="en-IN" sz="2800" dirty="0" smtClean="0">
                <a:latin typeface="Times New Roman" pitchFamily="18" charset="0"/>
                <a:cs typeface="Times New Roman" pitchFamily="18" charset="0"/>
              </a:rPr>
              <a:t>Concentric</a:t>
            </a:r>
          </a:p>
          <a:p>
            <a:pPr marL="624078" indent="-514350">
              <a:buAutoNum type="alphaLcPeriod"/>
            </a:pPr>
            <a:r>
              <a:rPr lang="en-IN" sz="2800" dirty="0" smtClean="0">
                <a:latin typeface="Times New Roman" pitchFamily="18" charset="0"/>
                <a:cs typeface="Times New Roman" pitchFamily="18" charset="0"/>
              </a:rPr>
              <a:t>Eccentric </a:t>
            </a:r>
          </a:p>
          <a:p>
            <a:pPr marL="624078" indent="-514350">
              <a:buAutoNum type="alphaLcPeriod"/>
            </a:pPr>
            <a:r>
              <a:rPr lang="en-US" sz="2800" dirty="0" smtClean="0">
                <a:latin typeface="Times New Roman" pitchFamily="18" charset="0"/>
                <a:cs typeface="Times New Roman" pitchFamily="18" charset="0"/>
              </a:rPr>
              <a:t>Both</a:t>
            </a:r>
          </a:p>
          <a:p>
            <a:pPr marL="624078" indent="-514350">
              <a:buAutoNum type="alphaLcPeriod"/>
            </a:pPr>
            <a:r>
              <a:rPr lang="en-US" sz="2800" dirty="0" smtClean="0">
                <a:latin typeface="Times New Roman" pitchFamily="18" charset="0"/>
                <a:cs typeface="Times New Roman" pitchFamily="18" charset="0"/>
              </a:rPr>
              <a:t>None </a:t>
            </a:r>
            <a:endParaRPr lang="en-IN" sz="2800" dirty="0" smtClean="0">
              <a:latin typeface="Times New Roman" pitchFamily="18" charset="0"/>
              <a:cs typeface="Times New Roman" pitchFamily="18" charset="0"/>
            </a:endParaRPr>
          </a:p>
          <a:p>
            <a:endParaRPr lang="en-IN"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185</TotalTime>
  <Words>558</Words>
  <Application>Microsoft Office PowerPoint</Application>
  <PresentationFormat>On-screen Show (4:3)</PresentationFormat>
  <Paragraphs>88</Paragraphs>
  <Slides>17</Slides>
  <Notes>0</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Equity</vt:lpstr>
      <vt:lpstr>Muscle work </vt:lpstr>
      <vt:lpstr>Objectives </vt:lpstr>
      <vt:lpstr>Muscle work</vt:lpstr>
      <vt:lpstr>Types of muscle contraction </vt:lpstr>
      <vt:lpstr>Types of muscle work</vt:lpstr>
      <vt:lpstr>PowerPoint Presentation</vt:lpstr>
      <vt:lpstr>PowerPoint Presentation</vt:lpstr>
      <vt:lpstr>MCQ :</vt:lpstr>
      <vt:lpstr>PowerPoint Presentation</vt:lpstr>
      <vt:lpstr>PowerPoint Presentation</vt:lpstr>
      <vt:lpstr>PowerPoint Presentation</vt:lpstr>
      <vt:lpstr>PowerPoint Presentation</vt:lpstr>
      <vt:lpstr>Evidence:</vt:lpstr>
      <vt:lpstr>Modification of Quadriceps Femoris Muscle Exercises During Knee Rehabilitation. </vt:lpstr>
      <vt:lpstr>PowerPoint Presentation</vt:lpstr>
      <vt:lpstr>PowerPoint Presentation</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Muscle work </dc:title>
  <dc:creator>janki</dc:creator>
  <cp:lastModifiedBy>Admin</cp:lastModifiedBy>
  <cp:revision>66</cp:revision>
  <dcterms:created xsi:type="dcterms:W3CDTF">2006-08-16T00:00:00Z</dcterms:created>
  <dcterms:modified xsi:type="dcterms:W3CDTF">2020-08-14T07:24:35Z</dcterms:modified>
</cp:coreProperties>
</file>