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323" r:id="rId28"/>
    <p:sldId id="324"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 id="296" r:id="rId44"/>
    <p:sldId id="297" r:id="rId45"/>
    <p:sldId id="298" r:id="rId46"/>
    <p:sldId id="299" r:id="rId47"/>
    <p:sldId id="300" r:id="rId48"/>
    <p:sldId id="301" r:id="rId49"/>
    <p:sldId id="302" r:id="rId50"/>
    <p:sldId id="303" r:id="rId51"/>
    <p:sldId id="304" r:id="rId52"/>
    <p:sldId id="320" r:id="rId53"/>
    <p:sldId id="321" r:id="rId54"/>
    <p:sldId id="322" r:id="rId55"/>
    <p:sldId id="305" r:id="rId56"/>
    <p:sldId id="306" r:id="rId57"/>
    <p:sldId id="307" r:id="rId58"/>
    <p:sldId id="308" r:id="rId59"/>
    <p:sldId id="309" r:id="rId60"/>
    <p:sldId id="310" r:id="rId61"/>
    <p:sldId id="311" r:id="rId62"/>
    <p:sldId id="312" r:id="rId63"/>
    <p:sldId id="313" r:id="rId64"/>
    <p:sldId id="314" r:id="rId65"/>
    <p:sldId id="315" r:id="rId66"/>
    <p:sldId id="316" r:id="rId67"/>
    <p:sldId id="317" r:id="rId68"/>
    <p:sldId id="318" r:id="rId69"/>
    <p:sldId id="319" r:id="rId7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5" d="100"/>
          <a:sy n="75" d="100"/>
        </p:scale>
        <p:origin x="-1236" y="6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60D6E1D-8A50-4FFC-9038-F5C39B9805E4}" type="datetimeFigureOut">
              <a:rPr lang="en-US" smtClean="0"/>
              <a:pPr/>
              <a:t>8/1/2016</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E1ECF01-262F-4879-94B6-FB478FF7D4AA}"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E1ECF01-262F-4879-94B6-FB478FF7D4AA}" type="slidenum">
              <a:rPr lang="en-US" smtClean="0"/>
              <a:pPr/>
              <a:t>23</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3D40AB73-C254-4738-AAAC-71D7C76712B8}" type="datetimeFigureOut">
              <a:rPr lang="en-US" smtClean="0"/>
              <a:pPr/>
              <a:t>8/1/2016</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DB8238B5-CAA1-40DB-ADA6-C9BBCCEFE4AB}" type="slidenum">
              <a:rPr lang="en-US" smtClean="0"/>
              <a:pPr/>
              <a:t>‹#›</a:t>
            </a:fld>
            <a:endParaRPr lang="en-US" dirty="0"/>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D40AB73-C254-4738-AAAC-71D7C76712B8}" type="datetimeFigureOut">
              <a:rPr lang="en-US" smtClean="0"/>
              <a:pPr/>
              <a:t>8/1/2016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B8238B5-CAA1-40DB-ADA6-C9BBCCEFE4A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D40AB73-C254-4738-AAAC-71D7C76712B8}" type="datetimeFigureOut">
              <a:rPr lang="en-US" smtClean="0"/>
              <a:pPr/>
              <a:t>8/1/2016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B8238B5-CAA1-40DB-ADA6-C9BBCCEFE4A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3D40AB73-C254-4738-AAAC-71D7C76712B8}" type="datetimeFigureOut">
              <a:rPr lang="en-US" smtClean="0"/>
              <a:pPr/>
              <a:t>8/1/2016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B8238B5-CAA1-40DB-ADA6-C9BBCCEFE4AB}" type="slidenum">
              <a:rPr lang="en-US" smtClean="0"/>
              <a:pPr/>
              <a:t>‹#›</a:t>
            </a:fld>
            <a:endParaRPr lang="en-US" dirty="0"/>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D40AB73-C254-4738-AAAC-71D7C76712B8}" type="datetimeFigureOut">
              <a:rPr lang="en-US" smtClean="0"/>
              <a:pPr/>
              <a:t>8/1/2016</a:t>
            </a:fld>
            <a:endParaRPr lang="en-US" dirty="0"/>
          </a:p>
        </p:txBody>
      </p:sp>
      <p:sp>
        <p:nvSpPr>
          <p:cNvPr id="5" name="Footer Placeholder 4"/>
          <p:cNvSpPr>
            <a:spLocks noGrp="1"/>
          </p:cNvSpPr>
          <p:nvPr>
            <p:ph type="ftr" sz="quarter" idx="11"/>
          </p:nvPr>
        </p:nvSpPr>
        <p:spPr>
          <a:xfrm>
            <a:off x="800100" y="6172200"/>
            <a:ext cx="4000500" cy="457200"/>
          </a:xfrm>
        </p:spPr>
        <p:txBody>
          <a:bodyPr/>
          <a:lstStyle/>
          <a:p>
            <a:endParaRPr lang="en-US" dirty="0"/>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146304" y="6208776"/>
            <a:ext cx="457200" cy="457200"/>
          </a:xfrm>
        </p:spPr>
        <p:txBody>
          <a:bodyPr/>
          <a:lstStyle/>
          <a:p>
            <a:fld id="{DB8238B5-CAA1-40DB-ADA6-C9BBCCEFE4AB}"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3D40AB73-C254-4738-AAAC-71D7C76712B8}" type="datetimeFigureOut">
              <a:rPr lang="en-US" smtClean="0"/>
              <a:pPr/>
              <a:t>8/1/2016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B8238B5-CAA1-40DB-ADA6-C9BBCCEFE4AB}" type="slidenum">
              <a:rPr lang="en-US" smtClean="0"/>
              <a:pPr/>
              <a:t>‹#›</a:t>
            </a:fld>
            <a:endParaRPr lang="en-US" dirty="0"/>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3D40AB73-C254-4738-AAAC-71D7C76712B8}" type="datetimeFigureOut">
              <a:rPr lang="en-US" smtClean="0"/>
              <a:pPr/>
              <a:t>8/1/2016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B8238B5-CAA1-40DB-ADA6-C9BBCCEFE4AB}" type="slidenum">
              <a:rPr lang="en-US" smtClean="0"/>
              <a:pPr/>
              <a:t>‹#›</a:t>
            </a:fld>
            <a:endParaRPr lang="en-US" dirty="0"/>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D40AB73-C254-4738-AAAC-71D7C76712B8}" type="datetimeFigureOut">
              <a:rPr lang="en-US" smtClean="0"/>
              <a:pPr/>
              <a:t>8/1/2016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B8238B5-CAA1-40DB-ADA6-C9BBCCEFE4A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40AB73-C254-4738-AAAC-71D7C76712B8}" type="datetimeFigureOut">
              <a:rPr lang="en-US" smtClean="0"/>
              <a:pPr/>
              <a:t>8/1/2016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B8238B5-CAA1-40DB-ADA6-C9BBCCEFE4A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D40AB73-C254-4738-AAAC-71D7C76712B8}" type="datetimeFigureOut">
              <a:rPr lang="en-US" smtClean="0"/>
              <a:pPr/>
              <a:t>8/1/2016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B8238B5-CAA1-40DB-ADA6-C9BBCCEFE4AB}" type="slidenum">
              <a:rPr lang="en-US" smtClean="0"/>
              <a:pPr/>
              <a:t>‹#›</a:t>
            </a:fld>
            <a:endParaRPr lang="en-US" dirty="0"/>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D40AB73-C254-4738-AAAC-71D7C76712B8}" type="datetimeFigureOut">
              <a:rPr lang="en-US" smtClean="0"/>
              <a:pPr/>
              <a:t>8/1/2016</a:t>
            </a:fld>
            <a:endParaRPr lang="en-US" dirty="0"/>
          </a:p>
        </p:txBody>
      </p:sp>
      <p:sp>
        <p:nvSpPr>
          <p:cNvPr id="6" name="Footer Placeholder 5"/>
          <p:cNvSpPr>
            <a:spLocks noGrp="1"/>
          </p:cNvSpPr>
          <p:nvPr>
            <p:ph type="ftr" sz="quarter" idx="11"/>
          </p:nvPr>
        </p:nvSpPr>
        <p:spPr>
          <a:xfrm>
            <a:off x="914400" y="6172200"/>
            <a:ext cx="3886200" cy="457200"/>
          </a:xfrm>
        </p:spPr>
        <p:txBody>
          <a:bodyPr/>
          <a:lstStyle/>
          <a:p>
            <a:endParaRPr lang="en-US" dirty="0"/>
          </a:p>
        </p:txBody>
      </p:sp>
      <p:sp>
        <p:nvSpPr>
          <p:cNvPr id="7" name="Slide Number Placeholder 6"/>
          <p:cNvSpPr>
            <a:spLocks noGrp="1"/>
          </p:cNvSpPr>
          <p:nvPr>
            <p:ph type="sldNum" sz="quarter" idx="12"/>
          </p:nvPr>
        </p:nvSpPr>
        <p:spPr>
          <a:xfrm>
            <a:off x="146304" y="6208776"/>
            <a:ext cx="457200" cy="457200"/>
          </a:xfrm>
        </p:spPr>
        <p:txBody>
          <a:bodyPr/>
          <a:lstStyle/>
          <a:p>
            <a:fld id="{DB8238B5-CAA1-40DB-ADA6-C9BBCCEFE4AB}" type="slidenum">
              <a:rPr lang="en-US" smtClean="0"/>
              <a:pPr/>
              <a:t>‹#›</a:t>
            </a:fld>
            <a:endParaRPr lang="en-US" dirty="0"/>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dirty="0"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3D40AB73-C254-4738-AAAC-71D7C76712B8}" type="datetimeFigureOut">
              <a:rPr lang="en-US" smtClean="0"/>
              <a:pPr/>
              <a:t>8/1/2016</a:t>
            </a:fld>
            <a:endParaRPr lang="en-US" dirty="0"/>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dirty="0"/>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DB8238B5-CAA1-40DB-ADA6-C9BBCCEFE4A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19200" y="3124200"/>
            <a:ext cx="6400800" cy="1600200"/>
          </a:xfrm>
        </p:spPr>
        <p:txBody>
          <a:bodyPr/>
          <a:lstStyle/>
          <a:p>
            <a:r>
              <a:rPr lang="en-US" dirty="0" smtClean="0"/>
              <a:t> -Dr Desai </a:t>
            </a:r>
            <a:r>
              <a:rPr lang="en-US" dirty="0" err="1" smtClean="0"/>
              <a:t>Nabil</a:t>
            </a:r>
            <a:endParaRPr lang="en-US" dirty="0" smtClean="0"/>
          </a:p>
          <a:p>
            <a:r>
              <a:rPr lang="en-US" dirty="0" smtClean="0"/>
              <a:t>(MPT CARDOPULMONARY)</a:t>
            </a:r>
            <a:endParaRPr lang="en-US" dirty="0"/>
          </a:p>
        </p:txBody>
      </p:sp>
      <p:sp>
        <p:nvSpPr>
          <p:cNvPr id="2" name="Title 1"/>
          <p:cNvSpPr>
            <a:spLocks noGrp="1"/>
          </p:cNvSpPr>
          <p:nvPr>
            <p:ph type="ctrTitle"/>
          </p:nvPr>
        </p:nvSpPr>
        <p:spPr/>
        <p:txBody>
          <a:bodyPr/>
          <a:lstStyle/>
          <a:p>
            <a:r>
              <a:rPr lang="en-US" dirty="0" smtClean="0"/>
              <a:t>Classification of M</a:t>
            </a:r>
            <a:r>
              <a:rPr smtClean="0"/>
              <a:t>ovements </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Disadvantages of free exercises</a:t>
            </a:r>
            <a:endParaRPr lang="en-US" dirty="0"/>
          </a:p>
        </p:txBody>
      </p:sp>
      <p:sp>
        <p:nvSpPr>
          <p:cNvPr id="3" name="Content Placeholder 2"/>
          <p:cNvSpPr>
            <a:spLocks noGrp="1"/>
          </p:cNvSpPr>
          <p:nvPr>
            <p:ph sz="quarter" idx="1"/>
          </p:nvPr>
        </p:nvSpPr>
        <p:spPr/>
        <p:txBody>
          <a:bodyPr>
            <a:noAutofit/>
          </a:bodyPr>
          <a:lstStyle/>
          <a:p>
            <a:r>
              <a:rPr lang="en-US" sz="2800" dirty="0" smtClean="0"/>
              <a:t>There is the possibility to perform improper or  irrelevant movements and accessory movements, which results in the wrong or insufficient neuromuscular activation.</a:t>
            </a:r>
          </a:p>
          <a:p>
            <a:r>
              <a:rPr lang="en-US" sz="2800" dirty="0" smtClean="0"/>
              <a:t>So, there should be proper supervision and proper guidance to the patient to perform the free exercises.</a:t>
            </a:r>
            <a:endParaRPr lang="en-US" sz="28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Classification of free exercises</a:t>
            </a:r>
            <a:endParaRPr lang="en-US" dirty="0"/>
          </a:p>
        </p:txBody>
      </p:sp>
      <p:sp>
        <p:nvSpPr>
          <p:cNvPr id="3" name="Content Placeholder 2"/>
          <p:cNvSpPr>
            <a:spLocks noGrp="1"/>
          </p:cNvSpPr>
          <p:nvPr>
            <p:ph sz="quarter" idx="1"/>
          </p:nvPr>
        </p:nvSpPr>
        <p:spPr/>
        <p:txBody>
          <a:bodyPr>
            <a:normAutofit fontScale="92500"/>
          </a:bodyPr>
          <a:lstStyle/>
          <a:p>
            <a:r>
              <a:rPr lang="en-US" sz="3000" dirty="0" smtClean="0"/>
              <a:t>There are two types of free exercises.</a:t>
            </a:r>
          </a:p>
          <a:p>
            <a:pPr marL="514350" indent="-514350">
              <a:buAutoNum type="arabicPeriod"/>
            </a:pPr>
            <a:r>
              <a:rPr lang="en-US" sz="3000" dirty="0" smtClean="0">
                <a:solidFill>
                  <a:srgbClr val="FF0000"/>
                </a:solidFill>
              </a:rPr>
              <a:t>localized, 2. general </a:t>
            </a:r>
          </a:p>
          <a:p>
            <a:pPr>
              <a:buNone/>
            </a:pPr>
            <a:r>
              <a:rPr lang="en-US" sz="3000" dirty="0" smtClean="0"/>
              <a:t>1. localized : exercises are planned and formed  to perform </a:t>
            </a:r>
          </a:p>
          <a:p>
            <a:pPr>
              <a:buNone/>
            </a:pPr>
            <a:r>
              <a:rPr lang="en-US" sz="3000" dirty="0" smtClean="0"/>
              <a:t>   to improve one particular joint range or to increase the strength, power, and endurance of the one particular group of muscles.</a:t>
            </a:r>
          </a:p>
          <a:p>
            <a:pPr>
              <a:buNone/>
            </a:pPr>
            <a:r>
              <a:rPr lang="en-US" sz="3000" dirty="0" smtClean="0"/>
              <a:t>i.e. - free exercises shoulder flexors,</a:t>
            </a:r>
          </a:p>
          <a:p>
            <a:pPr>
              <a:buNone/>
            </a:pPr>
            <a:r>
              <a:rPr lang="en-US" sz="3000" dirty="0" smtClean="0"/>
              <a:t>       - exercise to knee joint</a:t>
            </a:r>
          </a:p>
          <a:p>
            <a:pPr>
              <a:buNone/>
            </a:pPr>
            <a:r>
              <a:rPr lang="en-US" dirty="0" smtClean="0"/>
              <a:t>  </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buNone/>
            </a:pPr>
            <a:r>
              <a:rPr lang="en-US" sz="2800" dirty="0" smtClean="0"/>
              <a:t>2. General : these types of exercises are formed to increase the joint range of multiple joints or increase the strength of many group of muscles or total body muscles.</a:t>
            </a:r>
          </a:p>
          <a:p>
            <a:pPr>
              <a:buNone/>
            </a:pPr>
            <a:endParaRPr lang="en-US" sz="2800" dirty="0" smtClean="0"/>
          </a:p>
          <a:p>
            <a:pPr>
              <a:buNone/>
            </a:pPr>
            <a:r>
              <a:rPr lang="en-US" sz="2800" dirty="0" smtClean="0"/>
              <a:t>     </a:t>
            </a:r>
            <a:r>
              <a:rPr lang="en-US" sz="2800" dirty="0" err="1" smtClean="0"/>
              <a:t>i.e</a:t>
            </a:r>
            <a:r>
              <a:rPr lang="en-US" sz="2800" dirty="0" smtClean="0"/>
              <a:t> -  jogging </a:t>
            </a:r>
          </a:p>
          <a:p>
            <a:pPr>
              <a:buNone/>
            </a:pPr>
            <a:r>
              <a:rPr lang="en-US" sz="2800" dirty="0" smtClean="0"/>
              <a:t>          -  relaxed walking</a:t>
            </a:r>
            <a:endParaRPr lang="en-US" sz="28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lnSpcReduction="10000"/>
          </a:bodyPr>
          <a:lstStyle/>
          <a:p>
            <a:r>
              <a:rPr lang="en-US" sz="2800" dirty="0" smtClean="0"/>
              <a:t>The character of a particular exercises may be :</a:t>
            </a:r>
          </a:p>
          <a:p>
            <a:pPr marL="514350" indent="-514350">
              <a:buAutoNum type="alphaLcPeriod"/>
            </a:pPr>
            <a:r>
              <a:rPr lang="en-US" sz="2800" dirty="0" smtClean="0"/>
              <a:t>Subjective</a:t>
            </a:r>
          </a:p>
          <a:p>
            <a:pPr marL="514350" indent="-514350">
              <a:buAutoNum type="alphaLcPeriod"/>
            </a:pPr>
            <a:r>
              <a:rPr lang="en-US" sz="2800" dirty="0" smtClean="0"/>
              <a:t>Objective </a:t>
            </a:r>
          </a:p>
          <a:p>
            <a:pPr marL="514350" indent="-514350">
              <a:buNone/>
            </a:pPr>
            <a:endParaRPr lang="en-US" sz="2800" dirty="0" smtClean="0"/>
          </a:p>
          <a:p>
            <a:pPr marL="514350" indent="-514350">
              <a:buNone/>
            </a:pPr>
            <a:r>
              <a:rPr lang="en-US" sz="2800" dirty="0" smtClean="0"/>
              <a:t>    A.) Subjective: exercises which are usually formal and consist of more and less anatomical movements performed in full range.</a:t>
            </a:r>
          </a:p>
          <a:p>
            <a:pPr marL="514350" indent="-514350">
              <a:buNone/>
            </a:pPr>
            <a:r>
              <a:rPr lang="en-US" sz="2800" dirty="0" smtClean="0"/>
              <a:t>      - Attention of the patient is focused on form and Pattern of the exercises to ensure accuracy of performance.</a:t>
            </a:r>
          </a:p>
          <a:p>
            <a:pPr marL="514350" indent="-514350">
              <a:buAutoNum type="alphaLcPeriod"/>
            </a:pP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buNone/>
            </a:pPr>
            <a:r>
              <a:rPr lang="en-US" sz="2800" dirty="0" smtClean="0"/>
              <a:t>B.) Objective: attention of the patient focus on to achieve a particular aim which is result of patient efforts. </a:t>
            </a:r>
          </a:p>
          <a:p>
            <a:pPr>
              <a:buNone/>
            </a:pPr>
            <a:r>
              <a:rPr lang="en-US" sz="2800" dirty="0" smtClean="0"/>
              <a:t>- But care must be taken to see that accuracy of the movement is not sacrificed to achieve the aim.</a:t>
            </a:r>
          </a:p>
          <a:p>
            <a:pPr>
              <a:buNone/>
            </a:pPr>
            <a:endParaRPr lang="en-US" sz="2800" dirty="0" smtClean="0"/>
          </a:p>
          <a:p>
            <a:pPr>
              <a:buNone/>
            </a:pPr>
            <a:r>
              <a:rPr lang="en-US" sz="2800" dirty="0" smtClean="0"/>
              <a:t>e.g. – to touch a mark on the wall</a:t>
            </a:r>
          </a:p>
          <a:p>
            <a:pPr>
              <a:buNone/>
            </a:pPr>
            <a:r>
              <a:rPr lang="en-US" sz="2800" dirty="0" smtClean="0"/>
              <a:t>       - to throw a ball </a:t>
            </a:r>
            <a:endParaRPr lang="en-US" sz="28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Techniques of free exercises</a:t>
            </a:r>
            <a:endParaRPr lang="en-US" dirty="0"/>
          </a:p>
        </p:txBody>
      </p:sp>
      <p:sp>
        <p:nvSpPr>
          <p:cNvPr id="3" name="Content Placeholder 2"/>
          <p:cNvSpPr>
            <a:spLocks noGrp="1"/>
          </p:cNvSpPr>
          <p:nvPr>
            <p:ph sz="quarter" idx="1"/>
          </p:nvPr>
        </p:nvSpPr>
        <p:spPr/>
        <p:txBody>
          <a:bodyPr/>
          <a:lstStyle/>
          <a:p>
            <a:pPr marL="514350" indent="-514350">
              <a:buAutoNum type="alphaLcPeriod"/>
            </a:pPr>
            <a:r>
              <a:rPr lang="en-US" sz="2800" dirty="0" smtClean="0">
                <a:solidFill>
                  <a:srgbClr val="FF0000"/>
                </a:solidFill>
              </a:rPr>
              <a:t>The starting position </a:t>
            </a:r>
            <a:r>
              <a:rPr lang="en-US" sz="2800" dirty="0" smtClean="0"/>
              <a:t>is selected and taught with care to ensure the maximum postural insufficiency as a basis for movement .</a:t>
            </a:r>
          </a:p>
          <a:p>
            <a:pPr marL="514350" indent="-514350">
              <a:buAutoNum type="alphaLcPeriod"/>
            </a:pPr>
            <a:r>
              <a:rPr lang="en-US" sz="2800" dirty="0" smtClean="0">
                <a:solidFill>
                  <a:srgbClr val="FF0000"/>
                </a:solidFill>
              </a:rPr>
              <a:t>Instruction</a:t>
            </a:r>
            <a:r>
              <a:rPr lang="en-US" sz="2800" dirty="0" smtClean="0"/>
              <a:t> is given in a manner which will gain the interest and cooperation of the patient and lead him to understand both </a:t>
            </a:r>
            <a:r>
              <a:rPr lang="en-US" sz="2800" dirty="0" smtClean="0">
                <a:solidFill>
                  <a:srgbClr val="FF0000"/>
                </a:solidFill>
              </a:rPr>
              <a:t>the pattern and the purpose of the exercise.</a:t>
            </a:r>
            <a:endParaRPr lang="en-US" sz="2800" dirty="0">
              <a:solidFill>
                <a:srgbClr val="FF0000"/>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buNone/>
            </a:pPr>
            <a:r>
              <a:rPr lang="en-US" dirty="0" smtClean="0"/>
              <a:t>c. </a:t>
            </a:r>
            <a:r>
              <a:rPr lang="en-US" sz="2800" dirty="0" smtClean="0">
                <a:solidFill>
                  <a:srgbClr val="FF0000"/>
                </a:solidFill>
              </a:rPr>
              <a:t>The speed </a:t>
            </a:r>
            <a:r>
              <a:rPr lang="en-US" sz="2800" dirty="0" smtClean="0"/>
              <a:t>at which the exercise is done depends on the effect required.</a:t>
            </a:r>
          </a:p>
          <a:p>
            <a:pPr>
              <a:buFontTx/>
              <a:buChar char="-"/>
            </a:pPr>
            <a:r>
              <a:rPr lang="en-US" sz="2800" dirty="0" smtClean="0"/>
              <a:t>It usually </a:t>
            </a:r>
            <a:r>
              <a:rPr lang="en-US" sz="2800" dirty="0" smtClean="0">
                <a:solidFill>
                  <a:srgbClr val="FF0000"/>
                </a:solidFill>
              </a:rPr>
              <a:t>slow during the period of learning </a:t>
            </a:r>
            <a:r>
              <a:rPr lang="en-US" sz="2800" dirty="0" smtClean="0"/>
              <a:t>and later the patient is either allow to find his own natural rhythm.</a:t>
            </a:r>
          </a:p>
          <a:p>
            <a:pPr>
              <a:buNone/>
            </a:pPr>
            <a:r>
              <a:rPr lang="en-US" sz="2800" dirty="0" smtClean="0"/>
              <a:t>d. </a:t>
            </a:r>
            <a:r>
              <a:rPr lang="en-US" sz="2800" dirty="0" smtClean="0">
                <a:solidFill>
                  <a:srgbClr val="FF0000"/>
                </a:solidFill>
              </a:rPr>
              <a:t>The duration of the exercise </a:t>
            </a:r>
            <a:r>
              <a:rPr lang="en-US" sz="2800" dirty="0" smtClean="0"/>
              <a:t>depends very largely on the patient’s capacity. </a:t>
            </a:r>
          </a:p>
          <a:p>
            <a:pPr>
              <a:buNone/>
            </a:pPr>
            <a:r>
              <a:rPr lang="en-US" sz="2800" dirty="0" smtClean="0"/>
              <a:t>- Usually three bouts of practice for each exercise, with short rest periods, or a change of activity, between, ensure sufficient practice without under fatigue.</a:t>
            </a:r>
            <a:endParaRPr lang="en-US" sz="28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effects and uses of free exercises</a:t>
            </a:r>
            <a:endParaRPr lang="en-US" dirty="0"/>
          </a:p>
        </p:txBody>
      </p:sp>
      <p:sp>
        <p:nvSpPr>
          <p:cNvPr id="3" name="Content Placeholder 2"/>
          <p:cNvSpPr>
            <a:spLocks noGrp="1"/>
          </p:cNvSpPr>
          <p:nvPr>
            <p:ph sz="quarter" idx="1"/>
          </p:nvPr>
        </p:nvSpPr>
        <p:spPr/>
        <p:txBody>
          <a:bodyPr>
            <a:normAutofit/>
          </a:bodyPr>
          <a:lstStyle/>
          <a:p>
            <a:r>
              <a:rPr lang="en-US" sz="2800" dirty="0" smtClean="0"/>
              <a:t>The effect and consequent uses of any particular free exercise depend on </a:t>
            </a:r>
          </a:p>
          <a:p>
            <a:pPr>
              <a:buFont typeface="Wingdings" pitchFamily="2" charset="2"/>
              <a:buChar char="Ø"/>
            </a:pPr>
            <a:r>
              <a:rPr lang="en-US" sz="2800" dirty="0" smtClean="0"/>
              <a:t>the nature of the exercise, </a:t>
            </a:r>
          </a:p>
          <a:p>
            <a:pPr>
              <a:buFont typeface="Wingdings" pitchFamily="2" charset="2"/>
              <a:buChar char="Ø"/>
            </a:pPr>
            <a:r>
              <a:rPr lang="en-US" sz="2800" dirty="0" smtClean="0"/>
              <a:t>Extent of the exercise</a:t>
            </a:r>
          </a:p>
          <a:p>
            <a:pPr>
              <a:buFont typeface="Wingdings" pitchFamily="2" charset="2"/>
              <a:buChar char="Ø"/>
            </a:pPr>
            <a:r>
              <a:rPr lang="en-US" sz="2800" dirty="0" smtClean="0"/>
              <a:t>Intensity of the exercise</a:t>
            </a:r>
          </a:p>
          <a:p>
            <a:pPr>
              <a:buFont typeface="Wingdings" pitchFamily="2" charset="2"/>
              <a:buChar char="Ø"/>
            </a:pPr>
            <a:r>
              <a:rPr lang="en-US" sz="2800" dirty="0" smtClean="0"/>
              <a:t>Duration of the exercise</a:t>
            </a:r>
            <a:endParaRPr lang="en-US" sz="28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buNone/>
            </a:pPr>
            <a:r>
              <a:rPr lang="en-US" sz="2800" dirty="0" smtClean="0">
                <a:solidFill>
                  <a:srgbClr val="FF0000"/>
                </a:solidFill>
              </a:rPr>
              <a:t>1.) Relaxation :</a:t>
            </a:r>
          </a:p>
          <a:p>
            <a:pPr>
              <a:buFontTx/>
              <a:buChar char="-"/>
            </a:pPr>
            <a:r>
              <a:rPr lang="en-US" sz="2800" dirty="0" smtClean="0"/>
              <a:t>Rhythmical swinging movement and those which are pendular in character assist the relaxation of hypertonic muscles in the region of joint moved.</a:t>
            </a:r>
          </a:p>
          <a:p>
            <a:pPr>
              <a:buFontTx/>
              <a:buChar char="-"/>
            </a:pPr>
            <a:r>
              <a:rPr lang="en-US" sz="2800" dirty="0" smtClean="0"/>
              <a:t>Exercises which work particular muscle groups s and strongly achieve reciprocal relaxation of the opposing groups, e.g. work for the scapular retractors and shoulder extensors assists relaxation of the pectoral muscles.</a:t>
            </a:r>
            <a:endParaRPr lang="en-US" sz="28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buNone/>
            </a:pPr>
            <a:r>
              <a:rPr lang="en-US" sz="2800" dirty="0" smtClean="0">
                <a:solidFill>
                  <a:srgbClr val="FF0000"/>
                </a:solidFill>
              </a:rPr>
              <a:t>2. Joint mobility: </a:t>
            </a:r>
          </a:p>
          <a:p>
            <a:pPr>
              <a:buFontTx/>
              <a:buChar char="-"/>
            </a:pPr>
            <a:r>
              <a:rPr lang="en-US" sz="2800" dirty="0" smtClean="0"/>
              <a:t>The normal range of joint movement is performed by exercises performed in full range.</a:t>
            </a:r>
          </a:p>
          <a:p>
            <a:pPr>
              <a:buFontTx/>
              <a:buChar char="-"/>
            </a:pPr>
            <a:r>
              <a:rPr lang="en-US" sz="2800" dirty="0" smtClean="0"/>
              <a:t>If and when the range of movement is limited, rhythmical swinging exercises incorporating over pressure at the limit of the free range may serve to increase it. </a:t>
            </a:r>
            <a:endParaRPr lang="en-US" sz="2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t>
            </a:r>
            <a:r>
              <a:rPr lang="en-US" dirty="0" smtClean="0">
                <a:latin typeface="Times New Roman" pitchFamily="18" charset="0"/>
                <a:cs typeface="Times New Roman" pitchFamily="18" charset="0"/>
              </a:rPr>
              <a:t>lassification </a:t>
            </a:r>
            <a:endParaRPr lang="en-US"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normAutofit fontScale="92500" lnSpcReduction="20000"/>
          </a:bodyPr>
          <a:lstStyle/>
          <a:p>
            <a:pPr marL="514350" indent="-514350">
              <a:buFont typeface="Wingdings" pitchFamily="2" charset="2"/>
              <a:buChar char="q"/>
            </a:pPr>
            <a:r>
              <a:rPr lang="en-US" sz="3200" dirty="0" smtClean="0">
                <a:solidFill>
                  <a:srgbClr val="FF0000"/>
                </a:solidFill>
              </a:rPr>
              <a:t>There are two types of movement </a:t>
            </a:r>
          </a:p>
          <a:p>
            <a:pPr marL="514350" indent="-514350">
              <a:buNone/>
            </a:pPr>
            <a:r>
              <a:rPr lang="en-US" sz="3200" dirty="0" smtClean="0">
                <a:solidFill>
                  <a:srgbClr val="FF0000"/>
                </a:solidFill>
              </a:rPr>
              <a:t>1</a:t>
            </a:r>
            <a:r>
              <a:rPr lang="en-US" sz="3000" dirty="0" smtClean="0">
                <a:solidFill>
                  <a:srgbClr val="FF0000"/>
                </a:solidFill>
              </a:rPr>
              <a:t>.  Active movement</a:t>
            </a:r>
          </a:p>
          <a:p>
            <a:pPr marL="514350" indent="-514350">
              <a:buFontTx/>
              <a:buChar char="-"/>
            </a:pPr>
            <a:r>
              <a:rPr lang="en-US" sz="3000" dirty="0" smtClean="0">
                <a:solidFill>
                  <a:srgbClr val="FF0000"/>
                </a:solidFill>
              </a:rPr>
              <a:t>Movement performed or controlled by the voluntary action of muscles ,working in opposition to an external force.</a:t>
            </a:r>
          </a:p>
          <a:p>
            <a:pPr marL="514350" indent="-514350">
              <a:buFontTx/>
              <a:buChar char="-"/>
            </a:pPr>
            <a:endParaRPr lang="en-US" sz="3000" dirty="0" smtClean="0">
              <a:solidFill>
                <a:srgbClr val="FF0000"/>
              </a:solidFill>
            </a:endParaRPr>
          </a:p>
          <a:p>
            <a:pPr marL="514350" indent="-514350">
              <a:buAutoNum type="arabicPeriod" startAt="2"/>
            </a:pPr>
            <a:r>
              <a:rPr lang="en-US" sz="3000" dirty="0" smtClean="0">
                <a:solidFill>
                  <a:srgbClr val="FF0000"/>
                </a:solidFill>
              </a:rPr>
              <a:t>Passive movement</a:t>
            </a:r>
          </a:p>
          <a:p>
            <a:pPr marL="514350" indent="-514350">
              <a:buNone/>
            </a:pPr>
            <a:r>
              <a:rPr lang="en-US" sz="3000" dirty="0" smtClean="0">
                <a:solidFill>
                  <a:srgbClr val="FF0000"/>
                </a:solidFill>
              </a:rPr>
              <a:t>-    The movements are produced by an external force during muscular inactivity or when muscular activity is voluntarily reduced as much as possible to permit movement.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Autofit/>
          </a:bodyPr>
          <a:lstStyle/>
          <a:p>
            <a:pPr>
              <a:buNone/>
            </a:pPr>
            <a:r>
              <a:rPr lang="en-US" sz="2800" dirty="0" smtClean="0">
                <a:solidFill>
                  <a:srgbClr val="FF0000"/>
                </a:solidFill>
              </a:rPr>
              <a:t>3.) Muscle power and tone </a:t>
            </a:r>
          </a:p>
          <a:p>
            <a:pPr>
              <a:buNone/>
            </a:pPr>
            <a:r>
              <a:rPr lang="en-US" sz="2800" dirty="0" smtClean="0"/>
              <a:t>The power and endurance of the working muscles are increased and maintained in response to the tension created in them.</a:t>
            </a:r>
          </a:p>
          <a:p>
            <a:pPr>
              <a:buNone/>
            </a:pPr>
            <a:endParaRPr lang="en-US" sz="2800"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lstStyle/>
          <a:p>
            <a:pPr>
              <a:buNone/>
            </a:pPr>
            <a:r>
              <a:rPr lang="en-US" sz="2800" dirty="0" smtClean="0">
                <a:solidFill>
                  <a:srgbClr val="FF0000"/>
                </a:solidFill>
              </a:rPr>
              <a:t>4.) Neuromuscular coordination:</a:t>
            </a:r>
          </a:p>
          <a:p>
            <a:pPr>
              <a:buNone/>
            </a:pPr>
            <a:r>
              <a:rPr lang="en-US" sz="2800" dirty="0" smtClean="0"/>
              <a:t>-Co-ordination is improved by the repetition of an exercises.</a:t>
            </a:r>
          </a:p>
          <a:p>
            <a:pPr>
              <a:buNone/>
            </a:pPr>
            <a:r>
              <a:rPr lang="en-US" sz="2800" dirty="0" smtClean="0"/>
              <a:t>-exercises/activities, which at one time required concentration and more effort, with practice it becomes more or less automatic in character, and skill developed.</a:t>
            </a:r>
          </a:p>
          <a:p>
            <a:pPr>
              <a:buNone/>
            </a:pPr>
            <a:r>
              <a:rPr lang="en-US" sz="2800" dirty="0" smtClean="0"/>
              <a:t>i.e.  walking, playing piano.</a:t>
            </a:r>
          </a:p>
          <a:p>
            <a:pPr>
              <a:buNone/>
            </a:pP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lstStyle/>
          <a:p>
            <a:pPr>
              <a:buNone/>
            </a:pPr>
            <a:r>
              <a:rPr lang="en-US" dirty="0" smtClean="0">
                <a:solidFill>
                  <a:srgbClr val="FF0000"/>
                </a:solidFill>
              </a:rPr>
              <a:t>5.) Confidence:</a:t>
            </a:r>
          </a:p>
          <a:p>
            <a:pPr>
              <a:buNone/>
            </a:pPr>
            <a:r>
              <a:rPr lang="en-US" dirty="0" smtClean="0"/>
              <a:t>- </a:t>
            </a:r>
            <a:r>
              <a:rPr lang="en-US" sz="2800" dirty="0" smtClean="0"/>
              <a:t>The achievement of coordinated and efficient movement assures assures the patients of his ability to subjective control of his body , when they they attempt other or new activities.</a:t>
            </a:r>
            <a:endParaRPr lang="en-US" sz="28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buNone/>
            </a:pPr>
            <a:r>
              <a:rPr lang="en-US" sz="2800" dirty="0" smtClean="0">
                <a:solidFill>
                  <a:srgbClr val="FF0000"/>
                </a:solidFill>
              </a:rPr>
              <a:t>6. Circulatory and respiratory co-operation:</a:t>
            </a:r>
          </a:p>
          <a:p>
            <a:pPr>
              <a:buNone/>
            </a:pPr>
            <a:r>
              <a:rPr lang="en-US" sz="2800" dirty="0" smtClean="0"/>
              <a:t>During prolonged and vigorous exercise it is apparent that the heart beat is faster and more forceful, that heat is produced, whereas in  light exercises this change are so light that they are not noticed.</a:t>
            </a:r>
          </a:p>
          <a:p>
            <a:pPr>
              <a:buNone/>
            </a:pPr>
            <a:r>
              <a:rPr lang="en-US" sz="2800" dirty="0" smtClean="0"/>
              <a:t>a. The need of the active tissue: The muscular exercise require a free supply of oxygenated blood and the removal of metabolic products to enable them to continue their activity. </a:t>
            </a:r>
            <a:endParaRPr lang="en-US" sz="28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buNone/>
            </a:pPr>
            <a:r>
              <a:rPr lang="en-US" dirty="0" smtClean="0"/>
              <a:t>b.) Preparation for activity:</a:t>
            </a:r>
          </a:p>
          <a:p>
            <a:pPr>
              <a:buFontTx/>
              <a:buChar char="-"/>
            </a:pPr>
            <a:r>
              <a:rPr lang="en-US" dirty="0" smtClean="0"/>
              <a:t>It is probable that cerebral cortex prepares the body to supply the needs of the working tissue, by communicating with the respiratory, cardiac and vasomotor centers which form part of the autonomic nervous system.</a:t>
            </a:r>
          </a:p>
          <a:p>
            <a:pPr>
              <a:buFontTx/>
              <a:buChar char="-"/>
            </a:pPr>
            <a:r>
              <a:rPr lang="en-US" dirty="0" smtClean="0"/>
              <a:t>These results include increased respiratory rate (RR), increased heart rate (HR), increased in arterial blood pressure (BP), and re distribution of blood, so the distribution of blood in the working muscle increased.</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buNone/>
            </a:pPr>
            <a:r>
              <a:rPr lang="en-US" dirty="0" smtClean="0"/>
              <a:t>c.) local circulatory  changes in the muscles:</a:t>
            </a:r>
          </a:p>
          <a:p>
            <a:pPr>
              <a:buNone/>
            </a:pPr>
            <a:endParaRPr lang="en-US" dirty="0" smtClean="0"/>
          </a:p>
          <a:p>
            <a:pPr>
              <a:buFontTx/>
              <a:buChar char="-"/>
            </a:pPr>
            <a:r>
              <a:rPr lang="en-US" dirty="0" smtClean="0"/>
              <a:t>During active exercise capillaries in the working muscles dilate and their permeability is increased.</a:t>
            </a:r>
          </a:p>
          <a:p>
            <a:pPr>
              <a:buFontTx/>
              <a:buChar char="-"/>
            </a:pPr>
            <a:endParaRPr lang="en-US" dirty="0" smtClean="0"/>
          </a:p>
          <a:p>
            <a:pPr>
              <a:buNone/>
            </a:pPr>
            <a:r>
              <a:rPr lang="en-US" dirty="0" smtClean="0"/>
              <a:t>- Many capillaries which are closed when the muscle was at rest become open and blood flows through them and the interchange of fuel and waste products between the blood and the tissue fluid is facilitated.</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buNone/>
            </a:pPr>
            <a:r>
              <a:rPr lang="en-US" dirty="0" smtClean="0"/>
              <a:t>d.) Regulation of circulatory and respiratory function:</a:t>
            </a:r>
          </a:p>
          <a:p>
            <a:pPr>
              <a:buFontTx/>
              <a:buChar char="-"/>
            </a:pPr>
            <a:r>
              <a:rPr lang="en-US" dirty="0" smtClean="0"/>
              <a:t>Muscular contraction increases both the carbon dioxide and temperature of the blood, and both this factors stimulate the circulatory and respiratory systems to further activity.</a:t>
            </a:r>
          </a:p>
          <a:p>
            <a:pPr>
              <a:buFontTx/>
              <a:buChar char="-"/>
            </a:pPr>
            <a:r>
              <a:rPr lang="en-US" b="1" dirty="0" smtClean="0"/>
              <a:t>Active exercises can therefore be used to increased respiration , to increased both the local and the general circulation, and to provide work for the heart muscle.</a:t>
            </a:r>
            <a:endParaRPr lang="en-US" b="1"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PICO</a:t>
            </a:r>
            <a:endParaRPr lang="en-US" dirty="0"/>
          </a:p>
        </p:txBody>
      </p:sp>
      <p:sp>
        <p:nvSpPr>
          <p:cNvPr id="3" name="Content Placeholder 2"/>
          <p:cNvSpPr>
            <a:spLocks noGrp="1"/>
          </p:cNvSpPr>
          <p:nvPr>
            <p:ph idx="1"/>
          </p:nvPr>
        </p:nvSpPr>
        <p:spPr/>
        <p:txBody>
          <a:bodyPr/>
          <a:lstStyle/>
          <a:p>
            <a:pPr marL="0" indent="0">
              <a:buNone/>
            </a:pPr>
            <a:r>
              <a:rPr lang="en-US" dirty="0" smtClean="0"/>
              <a:t>Joint protection and home hand exercises improve hand function in patients with hand osteoarthritis: A randomized controlled trial</a:t>
            </a:r>
          </a:p>
          <a:p>
            <a:pPr marL="0" indent="0">
              <a:buNone/>
            </a:pPr>
            <a:endParaRPr lang="en-US" dirty="0"/>
          </a:p>
          <a:p>
            <a:pPr marL="0" indent="0">
              <a:buNone/>
            </a:pPr>
            <a:r>
              <a:rPr lang="en-US" dirty="0" smtClean="0"/>
              <a:t>Journal: arthritis </a:t>
            </a:r>
            <a:r>
              <a:rPr lang="en-US" smtClean="0"/>
              <a:t>&amp; rheumatism, 2002</a:t>
            </a:r>
            <a:endParaRPr lang="en-US" dirty="0" smtClean="0"/>
          </a:p>
          <a:p>
            <a:pPr marL="0" indent="0">
              <a:buNone/>
            </a:pPr>
            <a:endParaRPr lang="en-US" dirty="0"/>
          </a:p>
          <a:p>
            <a:pPr marL="0" indent="0">
              <a:buNone/>
            </a:pPr>
            <a:r>
              <a:rPr lang="en-US" dirty="0" smtClean="0"/>
              <a:t>Authors: </a:t>
            </a:r>
            <a:r>
              <a:rPr lang="en-US" dirty="0" err="1"/>
              <a:t>S</a:t>
            </a:r>
            <a:r>
              <a:rPr lang="en-US" dirty="0" err="1" smtClean="0"/>
              <a:t>tamm</a:t>
            </a:r>
            <a:r>
              <a:rPr lang="en-US" dirty="0" smtClean="0"/>
              <a:t> et al</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lstStyle/>
          <a:p>
            <a:pPr marL="0" indent="0">
              <a:buNone/>
            </a:pPr>
            <a:r>
              <a:rPr lang="en-US" dirty="0" smtClean="0"/>
              <a:t>Problem: patients with hand osteoarthritis</a:t>
            </a:r>
          </a:p>
          <a:p>
            <a:pPr marL="0" indent="0">
              <a:buNone/>
            </a:pPr>
            <a:endParaRPr lang="en-US" dirty="0"/>
          </a:p>
          <a:p>
            <a:pPr marL="0" indent="0">
              <a:buNone/>
            </a:pPr>
            <a:r>
              <a:rPr lang="en-US" dirty="0" smtClean="0"/>
              <a:t>Intervention: hand exercises at home</a:t>
            </a:r>
          </a:p>
          <a:p>
            <a:pPr marL="0" indent="0">
              <a:buNone/>
            </a:pPr>
            <a:endParaRPr lang="en-US" dirty="0"/>
          </a:p>
          <a:p>
            <a:pPr marL="0" indent="0">
              <a:buNone/>
            </a:pPr>
            <a:r>
              <a:rPr lang="en-US" dirty="0" smtClean="0"/>
              <a:t>Comparison: control group of hand OA</a:t>
            </a:r>
          </a:p>
          <a:p>
            <a:pPr marL="0" indent="0">
              <a:buNone/>
            </a:pPr>
            <a:endParaRPr lang="en-US" dirty="0"/>
          </a:p>
          <a:p>
            <a:pPr marL="0" indent="0">
              <a:buNone/>
            </a:pPr>
            <a:r>
              <a:rPr lang="en-US" dirty="0" smtClean="0"/>
              <a:t>Outcome: improved grip strength and global </a:t>
            </a:r>
            <a:r>
              <a:rPr lang="en-US" smtClean="0"/>
              <a:t>hand function</a:t>
            </a:r>
            <a:endParaRPr lang="en-US" dirty="0"/>
          </a:p>
        </p:txBody>
      </p:sp>
    </p:spTree>
    <p:extLst>
      <p:ext uri="{BB962C8B-B14F-4D97-AF65-F5344CB8AC3E}">
        <p14:creationId xmlns="" xmlns:p14="http://schemas.microsoft.com/office/powerpoint/2010/main" val="7045146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Passive movement </a:t>
            </a:r>
            <a:endParaRPr lang="en-US" dirty="0"/>
          </a:p>
        </p:txBody>
      </p:sp>
      <p:sp>
        <p:nvSpPr>
          <p:cNvPr id="3" name="Content Placeholder 2"/>
          <p:cNvSpPr>
            <a:spLocks noGrp="1"/>
          </p:cNvSpPr>
          <p:nvPr>
            <p:ph sz="quarter" idx="1"/>
          </p:nvPr>
        </p:nvSpPr>
        <p:spPr/>
        <p:txBody>
          <a:bodyPr>
            <a:normAutofit lnSpcReduction="10000"/>
          </a:bodyPr>
          <a:lstStyle/>
          <a:p>
            <a:pPr marL="514350" indent="-514350">
              <a:buNone/>
            </a:pPr>
            <a:r>
              <a:rPr lang="en-US" sz="2800" dirty="0" smtClean="0">
                <a:solidFill>
                  <a:srgbClr val="FF0000"/>
                </a:solidFill>
              </a:rPr>
              <a:t>Definition: The movements are produced by an external force during muscular inactivity or when muscular activity is voluntarily reduced as much as possible to permit movement.</a:t>
            </a:r>
          </a:p>
          <a:p>
            <a:pPr marL="514350" indent="-514350">
              <a:buNone/>
            </a:pPr>
            <a:r>
              <a:rPr lang="en-US" dirty="0" smtClean="0">
                <a:solidFill>
                  <a:srgbClr val="FF0000"/>
                </a:solidFill>
              </a:rPr>
              <a:t>A. </a:t>
            </a:r>
            <a:r>
              <a:rPr lang="en-US" dirty="0" smtClean="0"/>
              <a:t>Relaxed passive movements, including accessory movements</a:t>
            </a:r>
          </a:p>
          <a:p>
            <a:pPr>
              <a:buNone/>
            </a:pPr>
            <a:r>
              <a:rPr lang="en-US" dirty="0" smtClean="0">
                <a:solidFill>
                  <a:srgbClr val="FF0000"/>
                </a:solidFill>
              </a:rPr>
              <a:t>B. </a:t>
            </a:r>
            <a:r>
              <a:rPr lang="en-US" dirty="0" smtClean="0"/>
              <a:t>Passive mobilization techniques</a:t>
            </a:r>
          </a:p>
          <a:p>
            <a:pPr>
              <a:buFont typeface="Arial" pitchFamily="34" charset="0"/>
              <a:buChar char="•"/>
            </a:pPr>
            <a:r>
              <a:rPr lang="en-US" dirty="0" smtClean="0"/>
              <a:t>Mobilization of joints</a:t>
            </a:r>
          </a:p>
          <a:p>
            <a:pPr>
              <a:buFont typeface="Arial" pitchFamily="34" charset="0"/>
              <a:buChar char="•"/>
            </a:pPr>
            <a:r>
              <a:rPr lang="en-US" dirty="0" smtClean="0"/>
              <a:t>Manipulation of joints </a:t>
            </a:r>
            <a:r>
              <a:rPr lang="en-US" dirty="0" err="1" smtClean="0"/>
              <a:t>i</a:t>
            </a:r>
            <a:r>
              <a:rPr lang="en-US" dirty="0" smtClean="0"/>
              <a:t>. by physiotherapist</a:t>
            </a:r>
          </a:p>
          <a:p>
            <a:pPr>
              <a:buNone/>
            </a:pPr>
            <a:r>
              <a:rPr lang="en-US" dirty="0" smtClean="0"/>
              <a:t>                                        ii. By surgeon and physician</a:t>
            </a:r>
          </a:p>
          <a:p>
            <a:pPr>
              <a:buFont typeface="Arial" pitchFamily="34" charset="0"/>
              <a:buChar char="•"/>
            </a:pPr>
            <a:r>
              <a:rPr lang="en-US" dirty="0" smtClean="0"/>
              <a:t>Controlled sustained stretching of tightened structures</a:t>
            </a:r>
          </a:p>
          <a:p>
            <a:pPr>
              <a:buNone/>
            </a:pP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1. Active movement </a:t>
            </a:r>
            <a:br>
              <a:rPr lang="en-US" dirty="0" smtClean="0"/>
            </a:br>
            <a:endParaRPr lang="en-US" dirty="0"/>
          </a:p>
        </p:txBody>
      </p:sp>
      <p:sp>
        <p:nvSpPr>
          <p:cNvPr id="3" name="Content Placeholder 2"/>
          <p:cNvSpPr>
            <a:spLocks noGrp="1"/>
          </p:cNvSpPr>
          <p:nvPr>
            <p:ph sz="quarter" idx="1"/>
          </p:nvPr>
        </p:nvSpPr>
        <p:spPr/>
        <p:txBody>
          <a:bodyPr/>
          <a:lstStyle/>
          <a:p>
            <a:pPr marL="514350" indent="-514350">
              <a:buNone/>
            </a:pPr>
            <a:endParaRPr lang="en-US" dirty="0" smtClean="0"/>
          </a:p>
          <a:p>
            <a:r>
              <a:rPr lang="en-US" sz="2800" dirty="0" smtClean="0"/>
              <a:t>Free exercises</a:t>
            </a:r>
          </a:p>
          <a:p>
            <a:pPr>
              <a:buNone/>
            </a:pPr>
            <a:endParaRPr lang="en-US" sz="2800" dirty="0" smtClean="0"/>
          </a:p>
          <a:p>
            <a:r>
              <a:rPr lang="en-US" sz="2800" dirty="0" smtClean="0"/>
              <a:t>Assisted exercises</a:t>
            </a:r>
          </a:p>
          <a:p>
            <a:pPr>
              <a:buNone/>
            </a:pPr>
            <a:endParaRPr lang="en-US" sz="2800" dirty="0" smtClean="0"/>
          </a:p>
          <a:p>
            <a:r>
              <a:rPr lang="en-US" sz="2800" dirty="0" smtClean="0"/>
              <a:t>Assisted-resisted exercises</a:t>
            </a:r>
          </a:p>
          <a:p>
            <a:pPr>
              <a:buNone/>
            </a:pPr>
            <a:endParaRPr lang="en-US" sz="2800" dirty="0" smtClean="0"/>
          </a:p>
          <a:p>
            <a:r>
              <a:rPr lang="en-US" sz="2800" dirty="0" smtClean="0"/>
              <a:t>Resisted exercises</a:t>
            </a:r>
          </a:p>
          <a:p>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Specific Definitions </a:t>
            </a:r>
            <a:endParaRPr lang="en-US" dirty="0"/>
          </a:p>
        </p:txBody>
      </p:sp>
      <p:sp>
        <p:nvSpPr>
          <p:cNvPr id="3" name="Content Placeholder 2"/>
          <p:cNvSpPr>
            <a:spLocks noGrp="1"/>
          </p:cNvSpPr>
          <p:nvPr>
            <p:ph sz="quarter" idx="1"/>
          </p:nvPr>
        </p:nvSpPr>
        <p:spPr/>
        <p:txBody>
          <a:bodyPr/>
          <a:lstStyle/>
          <a:p>
            <a:pPr marL="514350" indent="-514350">
              <a:buAutoNum type="alphaUcPeriod"/>
            </a:pPr>
            <a:r>
              <a:rPr lang="en-US" dirty="0" smtClean="0"/>
              <a:t>(</a:t>
            </a:r>
            <a:r>
              <a:rPr lang="en-US" dirty="0" err="1" smtClean="0"/>
              <a:t>i</a:t>
            </a:r>
            <a:r>
              <a:rPr lang="en-US" dirty="0" smtClean="0"/>
              <a:t>.) relaxed passive movements:</a:t>
            </a:r>
          </a:p>
          <a:p>
            <a:pPr marL="514350" indent="-514350">
              <a:buNone/>
            </a:pPr>
            <a:r>
              <a:rPr lang="en-US" dirty="0" smtClean="0"/>
              <a:t>- These are the movements performed accurately and smoothly  by the physiotherapist. A knowledge of anatomy is required.</a:t>
            </a:r>
          </a:p>
          <a:p>
            <a:pPr marL="514350" indent="-514350">
              <a:buFontTx/>
              <a:buChar char="-"/>
            </a:pPr>
            <a:r>
              <a:rPr lang="en-US" dirty="0" smtClean="0"/>
              <a:t>The movements are performed in the same range and direction  as active movements. </a:t>
            </a:r>
          </a:p>
          <a:p>
            <a:pPr marL="514350" indent="-514350">
              <a:buFontTx/>
              <a:buChar char="-"/>
            </a:pPr>
            <a:r>
              <a:rPr lang="en-US" dirty="0" smtClean="0"/>
              <a:t>The joint is moved through the existing free range and within the limit of pain.</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buNone/>
            </a:pPr>
            <a:r>
              <a:rPr lang="en-US" dirty="0" smtClean="0"/>
              <a:t>(ii.) Accessory movements:</a:t>
            </a:r>
          </a:p>
          <a:p>
            <a:pPr>
              <a:buFontTx/>
              <a:buChar char="-"/>
            </a:pPr>
            <a:r>
              <a:rPr lang="en-US" dirty="0" smtClean="0"/>
              <a:t>These occurs as any part of any normal joint movement but may be limited or absent in abnormal joint conditions.</a:t>
            </a:r>
          </a:p>
          <a:p>
            <a:pPr>
              <a:buNone/>
            </a:pPr>
            <a:endParaRPr lang="en-US" dirty="0" smtClean="0"/>
          </a:p>
          <a:p>
            <a:pPr>
              <a:buNone/>
            </a:pPr>
            <a:endParaRPr lang="en-US" dirty="0" smtClean="0"/>
          </a:p>
          <a:p>
            <a:pPr>
              <a:buFontTx/>
              <a:buChar char="-"/>
            </a:pPr>
            <a:r>
              <a:rPr lang="en-US" dirty="0" smtClean="0"/>
              <a:t>They consists of gliding or a rotational movements which can not be performed in isolation as a voluntary movement but can be isolated by the physiotherapist.</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lnSpcReduction="10000"/>
          </a:bodyPr>
          <a:lstStyle/>
          <a:p>
            <a:pPr>
              <a:buNone/>
            </a:pPr>
            <a:r>
              <a:rPr lang="en-US" dirty="0" smtClean="0"/>
              <a:t>B. Passive manual mobilization techniques: </a:t>
            </a:r>
          </a:p>
          <a:p>
            <a:pPr>
              <a:buNone/>
            </a:pPr>
            <a:endParaRPr lang="en-US" dirty="0" smtClean="0"/>
          </a:p>
          <a:p>
            <a:pPr>
              <a:buNone/>
            </a:pPr>
            <a:r>
              <a:rPr lang="en-US" dirty="0" smtClean="0"/>
              <a:t>(</a:t>
            </a:r>
            <a:r>
              <a:rPr lang="en-US" dirty="0" err="1" smtClean="0"/>
              <a:t>i</a:t>
            </a:r>
            <a:r>
              <a:rPr lang="en-US" dirty="0" smtClean="0"/>
              <a:t>.) mobilization of joints:</a:t>
            </a:r>
          </a:p>
          <a:p>
            <a:pPr>
              <a:buFontTx/>
              <a:buChar char="-"/>
            </a:pPr>
            <a:r>
              <a:rPr lang="en-US" dirty="0" smtClean="0"/>
              <a:t>These are usually small repetitive rhythmical oscillatory, localized accessory, or functional movements performed by the physiotherapist in various amplitudes within the available range, and under the patients control.</a:t>
            </a:r>
          </a:p>
          <a:p>
            <a:pPr>
              <a:buFontTx/>
              <a:buChar char="-"/>
            </a:pPr>
            <a:endParaRPr lang="en-US" dirty="0" smtClean="0"/>
          </a:p>
          <a:p>
            <a:pPr>
              <a:buFontTx/>
              <a:buChar char="-"/>
            </a:pPr>
            <a:r>
              <a:rPr lang="en-US" dirty="0" smtClean="0"/>
              <a:t>These can be dine very gently, or quite strongly and graded according to part of the available range in which they are performed.</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buNone/>
            </a:pPr>
            <a:r>
              <a:rPr lang="en-US" dirty="0" smtClean="0"/>
              <a:t>(ii.) manipulation of joints performed by </a:t>
            </a:r>
          </a:p>
          <a:p>
            <a:pPr marL="514350" indent="-514350">
              <a:buAutoNum type="alphaLcPeriod"/>
            </a:pPr>
            <a:r>
              <a:rPr lang="en-US" dirty="0" smtClean="0"/>
              <a:t>Physiotherapists:</a:t>
            </a:r>
          </a:p>
          <a:p>
            <a:pPr marL="514350" indent="-514350">
              <a:buFontTx/>
              <a:buChar char="-"/>
            </a:pPr>
            <a:r>
              <a:rPr lang="en-US" dirty="0" smtClean="0"/>
              <a:t>These are accurately , single, quick decisive movement of small amplitude and high velocity completed before the patient can stop it.</a:t>
            </a:r>
          </a:p>
          <a:p>
            <a:pPr marL="514350" indent="-514350">
              <a:buNone/>
            </a:pPr>
            <a:r>
              <a:rPr lang="en-US" dirty="0" smtClean="0"/>
              <a:t>b. Surgeon/physician :</a:t>
            </a:r>
          </a:p>
          <a:p>
            <a:pPr marL="514350" indent="-514350">
              <a:buFontTx/>
              <a:buChar char="-"/>
            </a:pPr>
            <a:r>
              <a:rPr lang="en-US" dirty="0" smtClean="0"/>
              <a:t>The movement are performed under anesthesia by a surgeon, or physician to gain further range. </a:t>
            </a:r>
          </a:p>
          <a:p>
            <a:pPr marL="514350" indent="-514350">
              <a:buFontTx/>
              <a:buChar char="-"/>
            </a:pPr>
            <a:r>
              <a:rPr lang="en-US" dirty="0" smtClean="0"/>
              <a:t>The increase in movement must be maintained by the physiotherapist.</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buNone/>
            </a:pPr>
            <a:r>
              <a:rPr lang="en-US" dirty="0" smtClean="0"/>
              <a:t>(iii.) controlled sustained stretching of tightened structures :</a:t>
            </a:r>
          </a:p>
          <a:p>
            <a:pPr>
              <a:buNone/>
            </a:pPr>
            <a:endParaRPr lang="en-US" dirty="0" smtClean="0"/>
          </a:p>
          <a:p>
            <a:pPr>
              <a:buFontTx/>
              <a:buChar char="-"/>
            </a:pPr>
            <a:r>
              <a:rPr lang="en-US" dirty="0" smtClean="0"/>
              <a:t>Passive stretching of muscle and other soft tissues can be given to increase range of movement.</a:t>
            </a:r>
          </a:p>
          <a:p>
            <a:pPr>
              <a:buFontTx/>
              <a:buChar char="-"/>
            </a:pPr>
            <a:endParaRPr lang="en-US" dirty="0" smtClean="0"/>
          </a:p>
          <a:p>
            <a:pPr>
              <a:buNone/>
            </a:pPr>
            <a:endParaRPr lang="en-US" dirty="0" smtClean="0"/>
          </a:p>
          <a:p>
            <a:pPr>
              <a:buNone/>
            </a:pPr>
            <a:r>
              <a:rPr lang="en-US" dirty="0" smtClean="0"/>
              <a:t>- Movement can be gained by stretching adhesions in these structures or by lengthening of muscle due to inhibition of the tendon protective reflex. </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A. </a:t>
            </a:r>
            <a:r>
              <a:rPr lang="en-US" sz="3600" dirty="0" err="1" smtClean="0"/>
              <a:t>i</a:t>
            </a:r>
            <a:r>
              <a:rPr lang="en-US" sz="3600" dirty="0" smtClean="0"/>
              <a:t>.) Relaxed passive movements </a:t>
            </a:r>
            <a:endParaRPr lang="en-US" sz="3600" dirty="0"/>
          </a:p>
        </p:txBody>
      </p:sp>
      <p:sp>
        <p:nvSpPr>
          <p:cNvPr id="3" name="Content Placeholder 2"/>
          <p:cNvSpPr>
            <a:spLocks noGrp="1"/>
          </p:cNvSpPr>
          <p:nvPr>
            <p:ph sz="quarter" idx="1"/>
          </p:nvPr>
        </p:nvSpPr>
        <p:spPr/>
        <p:txBody>
          <a:bodyPr/>
          <a:lstStyle/>
          <a:p>
            <a:r>
              <a:rPr lang="en-US" dirty="0" smtClean="0"/>
              <a:t>Principles of giving relaxed passive movements.</a:t>
            </a:r>
          </a:p>
          <a:p>
            <a:pPr>
              <a:buNone/>
            </a:pPr>
            <a:r>
              <a:rPr lang="en-US" dirty="0" smtClean="0"/>
              <a:t>I.) Relaxation: </a:t>
            </a:r>
            <a:r>
              <a:rPr lang="en-US" b="1" dirty="0" smtClean="0"/>
              <a:t>a brief explanation </a:t>
            </a:r>
            <a:r>
              <a:rPr lang="en-US" dirty="0" smtClean="0"/>
              <a:t>of what is to happen is given to the patient, who is then taught to relax voluntarily, except in case of </a:t>
            </a:r>
            <a:r>
              <a:rPr lang="en-US" b="1" dirty="0" smtClean="0"/>
              <a:t>flaccid paralysis </a:t>
            </a:r>
            <a:r>
              <a:rPr lang="en-US" dirty="0" smtClean="0"/>
              <a:t>when this is unnecessary.</a:t>
            </a:r>
          </a:p>
          <a:p>
            <a:pPr>
              <a:buFontTx/>
              <a:buChar char="-"/>
            </a:pPr>
            <a:r>
              <a:rPr lang="en-US" dirty="0" smtClean="0"/>
              <a:t>The selection of starting position ensures comfort and support, and </a:t>
            </a:r>
          </a:p>
          <a:p>
            <a:pPr>
              <a:buFontTx/>
              <a:buChar char="-"/>
            </a:pPr>
            <a:r>
              <a:rPr lang="en-US" dirty="0" smtClean="0"/>
              <a:t>The bearing of the physiotherapist will do much to inspire confidence and co-operation in maintaining relaxation through </a:t>
            </a:r>
            <a:r>
              <a:rPr lang="en-US" smtClean="0"/>
              <a:t>the movement.</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buNone/>
            </a:pPr>
            <a:r>
              <a:rPr lang="en-US" dirty="0" smtClean="0"/>
              <a:t>II.) Fixation: If we want  movement to a specific joint, the physiotherapist have to stabilize proximal bone to that joint otherwise compensatory movements occurring at other joints to complete the normal range.</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buNone/>
            </a:pPr>
            <a:r>
              <a:rPr lang="en-US" dirty="0" smtClean="0"/>
              <a:t>III.) Support: Full and comfortable support is given to the part to be moved, so that the patient has confidence and will remain relaxed.</a:t>
            </a:r>
          </a:p>
          <a:p>
            <a:pPr>
              <a:buFontTx/>
              <a:buChar char="-"/>
            </a:pPr>
            <a:r>
              <a:rPr lang="en-US" dirty="0" smtClean="0"/>
              <a:t>The therapist grasps the part firmly but comfortably in her hand, or it may be supported by axial suspension in slings.</a:t>
            </a:r>
          </a:p>
          <a:p>
            <a:pPr>
              <a:buFontTx/>
              <a:buChar char="-"/>
            </a:pPr>
            <a:r>
              <a:rPr lang="en-US" dirty="0" smtClean="0"/>
              <a:t>Note : Axial suspension is particularly useful for the trunk or heavy limbs, as it frees the physiotherapist hands to assist fixation and to perform the movement.</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buNone/>
            </a:pPr>
            <a:r>
              <a:rPr lang="en-US" dirty="0" smtClean="0"/>
              <a:t>IV.) Traction: </a:t>
            </a:r>
          </a:p>
          <a:p>
            <a:pPr>
              <a:buFontTx/>
              <a:buChar char="-"/>
            </a:pPr>
            <a:r>
              <a:rPr lang="en-US" dirty="0" smtClean="0"/>
              <a:t>Many joints allow the articular surfaces to be drawn apart by traction.</a:t>
            </a:r>
          </a:p>
          <a:p>
            <a:pPr>
              <a:buFontTx/>
              <a:buChar char="-"/>
            </a:pPr>
            <a:r>
              <a:rPr lang="en-US" dirty="0" smtClean="0"/>
              <a:t>Traction is always </a:t>
            </a:r>
            <a:r>
              <a:rPr lang="en-US" dirty="0" smtClean="0">
                <a:solidFill>
                  <a:srgbClr val="FF0000"/>
                </a:solidFill>
              </a:rPr>
              <a:t>given in the long axis of a joint</a:t>
            </a:r>
            <a:r>
              <a:rPr lang="en-US" dirty="0" smtClean="0"/>
              <a:t>, the fixation of the bone proximal to the joint providing an opposing force to a sustained pull on the distal bone.</a:t>
            </a:r>
          </a:p>
          <a:p>
            <a:pPr>
              <a:buFontTx/>
              <a:buChar char="-"/>
            </a:pPr>
            <a:r>
              <a:rPr lang="en-US" dirty="0" smtClean="0"/>
              <a:t>Traction is thought to facilitate the movement by reducing </a:t>
            </a:r>
            <a:r>
              <a:rPr lang="en-US" dirty="0" smtClean="0">
                <a:solidFill>
                  <a:srgbClr val="FF0000"/>
                </a:solidFill>
              </a:rPr>
              <a:t>interarticular friction. </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buNone/>
            </a:pPr>
            <a:r>
              <a:rPr lang="en-US" dirty="0" smtClean="0"/>
              <a:t>V.) Range: the range of movement is as full as the condition of the joints permits without eliciting pain or spasm in the surrounding muscle.</a:t>
            </a:r>
          </a:p>
          <a:p>
            <a:pPr>
              <a:buFontTx/>
              <a:buChar char="-"/>
            </a:pPr>
            <a:r>
              <a:rPr lang="en-US" dirty="0" smtClean="0"/>
              <a:t>NOTE: In normal joint slight overpressure can be given to ensure full range, but in flail joint care is needed to avoid taking the movement beyond the normal anatomical limit.</a:t>
            </a:r>
          </a:p>
          <a:p>
            <a:pPr>
              <a:buFontTx/>
              <a:buChar char="-"/>
            </a:pPr>
            <a:r>
              <a:rPr lang="en-US" dirty="0" smtClean="0"/>
              <a:t>As one reason to given a full range is to maintain muscle’s extensibility mainly in two joint muscle i.e. quadriceps, hamstring   </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 Passive movement</a:t>
            </a:r>
            <a:br>
              <a:rPr lang="en-US" dirty="0" smtClean="0"/>
            </a:br>
            <a:endParaRPr lang="en-US" dirty="0"/>
          </a:p>
        </p:txBody>
      </p:sp>
      <p:sp>
        <p:nvSpPr>
          <p:cNvPr id="3" name="Content Placeholder 2"/>
          <p:cNvSpPr>
            <a:spLocks noGrp="1"/>
          </p:cNvSpPr>
          <p:nvPr>
            <p:ph sz="quarter" idx="1"/>
          </p:nvPr>
        </p:nvSpPr>
        <p:spPr/>
        <p:txBody>
          <a:bodyPr/>
          <a:lstStyle/>
          <a:p>
            <a:pPr marL="514350" indent="-514350">
              <a:buAutoNum type="alphaUcPeriod"/>
            </a:pPr>
            <a:r>
              <a:rPr lang="en-US" dirty="0" smtClean="0"/>
              <a:t>Relaxed passive movements, including accessory movements</a:t>
            </a:r>
          </a:p>
          <a:p>
            <a:pPr marL="514350" indent="-514350">
              <a:buNone/>
            </a:pPr>
            <a:endParaRPr lang="en-US" dirty="0" smtClean="0"/>
          </a:p>
          <a:p>
            <a:pPr marL="514350" indent="-514350">
              <a:buNone/>
            </a:pPr>
            <a:endParaRPr lang="en-US" dirty="0" smtClean="0"/>
          </a:p>
          <a:p>
            <a:pPr>
              <a:buNone/>
            </a:pPr>
            <a:r>
              <a:rPr lang="en-US" dirty="0" smtClean="0"/>
              <a:t>B. Passive mobilization techniques</a:t>
            </a:r>
          </a:p>
          <a:p>
            <a:pPr>
              <a:buFont typeface="Arial" pitchFamily="34" charset="0"/>
              <a:buChar char="•"/>
            </a:pPr>
            <a:r>
              <a:rPr lang="en-US" dirty="0" smtClean="0"/>
              <a:t>Mobilization of joints</a:t>
            </a:r>
          </a:p>
          <a:p>
            <a:pPr>
              <a:buFont typeface="Arial" pitchFamily="34" charset="0"/>
              <a:buChar char="•"/>
            </a:pPr>
            <a:r>
              <a:rPr lang="en-US" dirty="0" smtClean="0"/>
              <a:t>Manipulation of joints </a:t>
            </a:r>
            <a:r>
              <a:rPr lang="en-US" dirty="0" err="1" smtClean="0"/>
              <a:t>i</a:t>
            </a:r>
            <a:r>
              <a:rPr lang="en-US" dirty="0" smtClean="0"/>
              <a:t>. by physiotherapist</a:t>
            </a:r>
          </a:p>
          <a:p>
            <a:pPr>
              <a:buNone/>
            </a:pPr>
            <a:r>
              <a:rPr lang="en-US" dirty="0" smtClean="0"/>
              <a:t>                                        ii. By surgeon and physician</a:t>
            </a:r>
          </a:p>
          <a:p>
            <a:pPr>
              <a:buFont typeface="Arial" pitchFamily="34" charset="0"/>
              <a:buChar char="•"/>
            </a:pPr>
            <a:r>
              <a:rPr lang="en-US" dirty="0" smtClean="0"/>
              <a:t>Controlled sustained stretching of tightened structures</a:t>
            </a:r>
          </a:p>
          <a:p>
            <a:pPr>
              <a:buFont typeface="Arial" pitchFamily="34" charset="0"/>
              <a:buChar char="•"/>
            </a:pPr>
            <a:endParaRPr lang="en-US" dirty="0" smtClean="0"/>
          </a:p>
          <a:p>
            <a:pPr>
              <a:buFont typeface="Arial" pitchFamily="34" charset="0"/>
              <a:buChar char="•"/>
            </a:pPr>
            <a:endParaRPr lang="en-US" dirty="0" smtClean="0"/>
          </a:p>
          <a:p>
            <a:pPr>
              <a:buFont typeface="Arial" pitchFamily="34" charset="0"/>
              <a:buChar char="•"/>
            </a:pP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buNone/>
            </a:pPr>
            <a:r>
              <a:rPr lang="en-US" dirty="0" smtClean="0"/>
              <a:t>VI.) speed and duration:</a:t>
            </a:r>
          </a:p>
          <a:p>
            <a:pPr>
              <a:buFontTx/>
              <a:buChar char="-"/>
            </a:pPr>
            <a:r>
              <a:rPr lang="en-US" dirty="0" smtClean="0"/>
              <a:t>As is essential that relaxation be maintained throughout THE movement, speed must be uniform, fairly slow and rhythmical. </a:t>
            </a:r>
          </a:p>
          <a:p>
            <a:pPr>
              <a:buFontTx/>
              <a:buChar char="-"/>
            </a:pPr>
            <a:r>
              <a:rPr lang="en-US" dirty="0" smtClean="0"/>
              <a:t>The number of times the movement is performed depends on the purpose for which it is used.</a:t>
            </a:r>
          </a:p>
          <a:p>
            <a:pPr>
              <a:buFontTx/>
              <a:buChar char="-"/>
            </a:pPr>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Effects and uses of relaxed passive movement </a:t>
            </a:r>
            <a:endParaRPr lang="en-US" dirty="0"/>
          </a:p>
        </p:txBody>
      </p:sp>
      <p:sp>
        <p:nvSpPr>
          <p:cNvPr id="3" name="Content Placeholder 2"/>
          <p:cNvSpPr>
            <a:spLocks noGrp="1"/>
          </p:cNvSpPr>
          <p:nvPr>
            <p:ph sz="quarter" idx="1"/>
          </p:nvPr>
        </p:nvSpPr>
        <p:spPr/>
        <p:txBody>
          <a:bodyPr/>
          <a:lstStyle/>
          <a:p>
            <a:pPr marL="571500" indent="-571500">
              <a:buAutoNum type="romanLcPeriod"/>
            </a:pPr>
            <a:r>
              <a:rPr lang="en-US" dirty="0" smtClean="0">
                <a:solidFill>
                  <a:srgbClr val="FF0000"/>
                </a:solidFill>
              </a:rPr>
              <a:t>To prevent adhesion formation and to maintain the present free range of motion:</a:t>
            </a:r>
          </a:p>
          <a:p>
            <a:pPr marL="571500" indent="-571500">
              <a:buFontTx/>
              <a:buChar char="-"/>
            </a:pPr>
            <a:r>
              <a:rPr lang="en-US" dirty="0" smtClean="0"/>
              <a:t>For this purpose- </a:t>
            </a:r>
            <a:r>
              <a:rPr lang="en-US" dirty="0" smtClean="0">
                <a:solidFill>
                  <a:srgbClr val="FF0000"/>
                </a:solidFill>
              </a:rPr>
              <a:t>One passive movement </a:t>
            </a:r>
            <a:r>
              <a:rPr lang="en-US" dirty="0" smtClean="0"/>
              <a:t>given at frequent intervals is enough, but </a:t>
            </a:r>
            <a:r>
              <a:rPr lang="en-US" dirty="0" smtClean="0">
                <a:solidFill>
                  <a:srgbClr val="FF0000"/>
                </a:solidFill>
              </a:rPr>
              <a:t>the</a:t>
            </a:r>
            <a:r>
              <a:rPr lang="en-US" dirty="0" smtClean="0"/>
              <a:t> </a:t>
            </a:r>
            <a:r>
              <a:rPr lang="en-US" dirty="0" smtClean="0">
                <a:solidFill>
                  <a:srgbClr val="FF0000"/>
                </a:solidFill>
              </a:rPr>
              <a:t>usual practice </a:t>
            </a:r>
            <a:r>
              <a:rPr lang="en-US" dirty="0" smtClean="0"/>
              <a:t>is to put the joint through </a:t>
            </a:r>
            <a:r>
              <a:rPr lang="en-US" dirty="0" smtClean="0">
                <a:solidFill>
                  <a:srgbClr val="FF0000"/>
                </a:solidFill>
              </a:rPr>
              <a:t>two movements twice daily. </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buNone/>
            </a:pPr>
            <a:r>
              <a:rPr lang="en-US" dirty="0" smtClean="0">
                <a:solidFill>
                  <a:srgbClr val="FF0000"/>
                </a:solidFill>
              </a:rPr>
              <a:t>ii. To preserve the memory of movement patterns:</a:t>
            </a:r>
          </a:p>
          <a:p>
            <a:pPr>
              <a:buNone/>
            </a:pPr>
            <a:r>
              <a:rPr lang="en-US" dirty="0" smtClean="0"/>
              <a:t>- When active movement is not possible because of muscular inefficiency, passive movement is useful to preserve the the memory of movement patterns by stimulating the receptors of </a:t>
            </a:r>
            <a:r>
              <a:rPr lang="en-US" dirty="0" smtClean="0">
                <a:solidFill>
                  <a:srgbClr val="FF0000"/>
                </a:solidFill>
              </a:rPr>
              <a:t>kinesthetic sense ( </a:t>
            </a:r>
            <a:r>
              <a:rPr lang="en-US" dirty="0" smtClean="0"/>
              <a:t>joint movement sense).</a:t>
            </a:r>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buNone/>
            </a:pPr>
            <a:r>
              <a:rPr lang="en-US" dirty="0" smtClean="0">
                <a:solidFill>
                  <a:srgbClr val="FF0000"/>
                </a:solidFill>
              </a:rPr>
              <a:t>iii.) To maintain the extensibility and to prevent adaptive shortening:</a:t>
            </a:r>
          </a:p>
          <a:p>
            <a:pPr>
              <a:buFontTx/>
              <a:buChar char="-"/>
            </a:pPr>
            <a:r>
              <a:rPr lang="en-US" dirty="0" smtClean="0"/>
              <a:t>When full-range active movement is impossible. </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buNone/>
            </a:pPr>
            <a:r>
              <a:rPr lang="en-US" dirty="0" smtClean="0">
                <a:solidFill>
                  <a:srgbClr val="FF0000"/>
                </a:solidFill>
              </a:rPr>
              <a:t>iv.) to relieve oedema/ to improve lymphatic drainage and venous drainage :</a:t>
            </a:r>
          </a:p>
          <a:p>
            <a:pPr>
              <a:buFontTx/>
              <a:buChar char="-"/>
            </a:pPr>
            <a:r>
              <a:rPr lang="en-US" dirty="0" smtClean="0"/>
              <a:t>Relatively quick rhythmical and continued passive movements are required to improve lymphatic and venous drainage.</a:t>
            </a:r>
          </a:p>
          <a:p>
            <a:pPr>
              <a:buFontTx/>
              <a:buChar char="-"/>
            </a:pPr>
            <a:r>
              <a:rPr lang="en-US" dirty="0" smtClean="0"/>
              <a:t> They are used in conjunction with elevation of the part to relieve oedema when the patient is unable, unwilling, to perform sufficient active exercise.</a:t>
            </a:r>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buNone/>
            </a:pPr>
            <a:r>
              <a:rPr lang="en-US" dirty="0" smtClean="0">
                <a:solidFill>
                  <a:srgbClr val="FF0000"/>
                </a:solidFill>
              </a:rPr>
              <a:t>vi.) For training relaxation:</a:t>
            </a:r>
          </a:p>
          <a:p>
            <a:pPr>
              <a:buFontTx/>
              <a:buChar char="-"/>
            </a:pPr>
            <a:r>
              <a:rPr lang="en-US" dirty="0" smtClean="0"/>
              <a:t>The rhythm of continued passive movements can have a soothing effect and induce further relaxation and sleep.</a:t>
            </a:r>
          </a:p>
          <a:p>
            <a:pPr>
              <a:buFontTx/>
              <a:buChar char="-"/>
            </a:pPr>
            <a:r>
              <a:rPr lang="en-US" dirty="0" smtClean="0"/>
              <a:t>They may be tried is made imperceptibly and progressively slower as the patient relaxes.</a:t>
            </a:r>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Principles of giving accessory movements</a:t>
            </a:r>
            <a:endParaRPr lang="en-US" dirty="0"/>
          </a:p>
        </p:txBody>
      </p:sp>
      <p:sp>
        <p:nvSpPr>
          <p:cNvPr id="3" name="Content Placeholder 2"/>
          <p:cNvSpPr>
            <a:spLocks noGrp="1"/>
          </p:cNvSpPr>
          <p:nvPr>
            <p:ph sz="quarter" idx="1"/>
          </p:nvPr>
        </p:nvSpPr>
        <p:spPr/>
        <p:txBody>
          <a:bodyPr/>
          <a:lstStyle/>
          <a:p>
            <a:r>
              <a:rPr lang="en-US" dirty="0" smtClean="0"/>
              <a:t>The basic principles of relaxation and fixation apply to accessory movements as to relaxed passive movements.</a:t>
            </a:r>
          </a:p>
          <a:p>
            <a:pPr>
              <a:buFontTx/>
              <a:buChar char="-"/>
            </a:pPr>
            <a:r>
              <a:rPr lang="en-US" dirty="0" smtClean="0"/>
              <a:t>Full and comfortable support is given and range of movement as the condition of the joint permits.</a:t>
            </a:r>
          </a:p>
          <a:p>
            <a:pPr>
              <a:buFontTx/>
              <a:buChar char="-"/>
            </a:pPr>
            <a:endParaRPr lang="en-US" dirty="0" smtClean="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Effects and uses of accessory movements</a:t>
            </a:r>
            <a:endParaRPr lang="en-US" dirty="0"/>
          </a:p>
        </p:txBody>
      </p:sp>
      <p:sp>
        <p:nvSpPr>
          <p:cNvPr id="3" name="Content Placeholder 2"/>
          <p:cNvSpPr>
            <a:spLocks noGrp="1"/>
          </p:cNvSpPr>
          <p:nvPr>
            <p:ph sz="quarter" idx="1"/>
          </p:nvPr>
        </p:nvSpPr>
        <p:spPr/>
        <p:txBody>
          <a:bodyPr/>
          <a:lstStyle/>
          <a:p>
            <a:r>
              <a:rPr lang="en-US" dirty="0" smtClean="0"/>
              <a:t>Accessory movements contribute to the normal function of the joint in which they take place or that of adjacent joints.</a:t>
            </a:r>
          </a:p>
          <a:p>
            <a:r>
              <a:rPr lang="en-US" dirty="0" smtClean="0"/>
              <a:t>In abnormal joint conditions there may be limitation of this movement due to loss of full active range caused by stiffness, adhesion formation or muscular inefficiency.</a:t>
            </a:r>
          </a:p>
          <a:p>
            <a:r>
              <a:rPr lang="en-US" b="1" dirty="0" smtClean="0"/>
              <a:t>Accessory movements are performed by the physiotherapist to increase lost range of movement and maintain joint mobility.</a:t>
            </a:r>
          </a:p>
          <a:p>
            <a:r>
              <a:rPr lang="en-US" dirty="0" smtClean="0"/>
              <a:t>hence they perform important part of the treatment of a patient who is unable to perform normal active movements.</a:t>
            </a:r>
          </a:p>
          <a:p>
            <a:pPr>
              <a:buNone/>
            </a:pPr>
            <a:endParaRPr 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Principles of passive mobilisations and manipulation </a:t>
            </a:r>
            <a:endParaRPr lang="en-US" dirty="0"/>
          </a:p>
        </p:txBody>
      </p:sp>
      <p:sp>
        <p:nvSpPr>
          <p:cNvPr id="3" name="Content Placeholder 2"/>
          <p:cNvSpPr>
            <a:spLocks noGrp="1"/>
          </p:cNvSpPr>
          <p:nvPr>
            <p:ph sz="quarter" idx="1"/>
          </p:nvPr>
        </p:nvSpPr>
        <p:spPr/>
        <p:txBody>
          <a:bodyPr>
            <a:noAutofit/>
          </a:bodyPr>
          <a:lstStyle/>
          <a:p>
            <a:r>
              <a:rPr lang="en-US" sz="2800" dirty="0" smtClean="0"/>
              <a:t>Manipulation performed by a physician or surgeon are usually given under a general or local anesthesia which eliminates pain or spasm, and allows the use of greater force.</a:t>
            </a:r>
          </a:p>
          <a:p>
            <a:pPr>
              <a:buNone/>
            </a:pPr>
            <a:endParaRPr lang="en-US" sz="2800" dirty="0" smtClean="0"/>
          </a:p>
          <a:p>
            <a:r>
              <a:rPr lang="en-US" sz="2800" dirty="0" smtClean="0"/>
              <a:t>Even well established adhesions can be broken down.</a:t>
            </a:r>
          </a:p>
          <a:p>
            <a:pPr>
              <a:buNone/>
            </a:pPr>
            <a:endParaRPr lang="en-US" sz="2800" dirty="0" smtClean="0"/>
          </a:p>
          <a:p>
            <a:r>
              <a:rPr lang="en-US" sz="2800" dirty="0" smtClean="0"/>
              <a:t>But when it is numerous, it is usual to regain full range progressively, by a series of manipulations, to avoid excessive trauma and marked exudation.</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r>
              <a:rPr lang="en-US" sz="2800" dirty="0" smtClean="0"/>
              <a:t>Maximum effort by the patient and physiotherapist must be exerted after manipulation to maintain the range  of movement gained at each session, otherwise new adhesion formation will be formed.</a:t>
            </a:r>
            <a:endParaRPr lang="en-US" sz="2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marL="514350" indent="-514350">
              <a:buAutoNum type="arabicPeriod"/>
            </a:pPr>
            <a:r>
              <a:rPr lang="en-US" dirty="0" smtClean="0"/>
              <a:t>Free exercises :</a:t>
            </a:r>
          </a:p>
          <a:p>
            <a:pPr marL="514350" indent="-514350">
              <a:buFontTx/>
              <a:buChar char="-"/>
            </a:pPr>
            <a:r>
              <a:rPr lang="en-US" dirty="0" smtClean="0"/>
              <a:t>The working muscles are subject only to the forces of gravity acting upon the part moved or stabilized.</a:t>
            </a:r>
          </a:p>
          <a:p>
            <a:pPr marL="514350" indent="-514350">
              <a:buFontTx/>
              <a:buChar char="-"/>
            </a:pPr>
            <a:endParaRPr lang="en-US" dirty="0" smtClean="0"/>
          </a:p>
          <a:p>
            <a:pPr marL="514350" indent="-514350">
              <a:buNone/>
            </a:pPr>
            <a:endParaRPr lang="en-US" dirty="0" smtClean="0"/>
          </a:p>
          <a:p>
            <a:pPr marL="514350" indent="-514350">
              <a:buAutoNum type="arabicPeriod" startAt="2"/>
            </a:pPr>
            <a:r>
              <a:rPr lang="en-US" dirty="0" smtClean="0"/>
              <a:t>Assisted exercises :</a:t>
            </a:r>
          </a:p>
          <a:p>
            <a:pPr marL="514350" indent="-514350">
              <a:buFontTx/>
              <a:buChar char="-"/>
            </a:pPr>
            <a:r>
              <a:rPr lang="en-US" dirty="0" smtClean="0"/>
              <a:t>When muscle strength or co-ordination is inadequate to perform a movement, an external force is applied to compensate for the deficiency.</a:t>
            </a:r>
          </a:p>
          <a:p>
            <a:pPr marL="514350" indent="-514350">
              <a:buNone/>
            </a:pPr>
            <a:endParaRPr lang="en-US" dirty="0" smtClean="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sz="3600" dirty="0" smtClean="0"/>
              <a:t>Principles of giving controlled sustained stretching of tightened structures</a:t>
            </a:r>
            <a:endParaRPr lang="en-US" sz="3600" dirty="0"/>
          </a:p>
        </p:txBody>
      </p:sp>
      <p:sp>
        <p:nvSpPr>
          <p:cNvPr id="3" name="Content Placeholder 2"/>
          <p:cNvSpPr>
            <a:spLocks noGrp="1"/>
          </p:cNvSpPr>
          <p:nvPr>
            <p:ph sz="quarter" idx="1"/>
          </p:nvPr>
        </p:nvSpPr>
        <p:spPr/>
        <p:txBody>
          <a:bodyPr/>
          <a:lstStyle/>
          <a:p>
            <a:r>
              <a:rPr lang="en-US" sz="2800" dirty="0" smtClean="0"/>
              <a:t>The patient is comfortably supported and as relaxed as possible in an appropriate position.</a:t>
            </a:r>
          </a:p>
          <a:p>
            <a:pPr>
              <a:buNone/>
            </a:pPr>
            <a:endParaRPr lang="en-US" sz="2800" dirty="0" smtClean="0"/>
          </a:p>
          <a:p>
            <a:r>
              <a:rPr lang="en-US" sz="2800" dirty="0" smtClean="0"/>
              <a:t>With suitable fixation the part is grasped by the physiotherapist and moved in such a way that a sustained stretch cam be applied to the contracted structures for a period of time within a functional pattern of movement.</a:t>
            </a:r>
          </a:p>
          <a:p>
            <a:pPr>
              <a:buNone/>
            </a:pPr>
            <a:endParaRPr lang="en-US" sz="2800" dirty="0" smtClean="0"/>
          </a:p>
          <a:p>
            <a:r>
              <a:rPr lang="en-US" sz="2800" dirty="0" smtClean="0"/>
              <a:t>Mechanical means can be used e.g.-. Turnbuckle plaster</a:t>
            </a:r>
          </a:p>
          <a:p>
            <a:pPr>
              <a:buNone/>
            </a:pPr>
            <a:endParaRPr lang="en-US" dirty="0" smtClean="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Effects and uses of controlled sustained stretching</a:t>
            </a:r>
            <a:endParaRPr lang="en-US" dirty="0"/>
          </a:p>
        </p:txBody>
      </p:sp>
      <p:sp>
        <p:nvSpPr>
          <p:cNvPr id="3" name="Content Placeholder 2"/>
          <p:cNvSpPr>
            <a:spLocks noGrp="1"/>
          </p:cNvSpPr>
          <p:nvPr>
            <p:ph sz="quarter" idx="1"/>
          </p:nvPr>
        </p:nvSpPr>
        <p:spPr/>
        <p:txBody>
          <a:bodyPr>
            <a:normAutofit/>
          </a:bodyPr>
          <a:lstStyle/>
          <a:p>
            <a:pPr>
              <a:buNone/>
            </a:pPr>
            <a:r>
              <a:rPr lang="en-US" sz="2800" dirty="0" err="1" smtClean="0"/>
              <a:t>i</a:t>
            </a:r>
            <a:r>
              <a:rPr lang="en-US" sz="2800" dirty="0" smtClean="0"/>
              <a:t>.) steady and sustained stretching may be used to overcome spasticity patterns of limbs, e.g- a hemiplegic patient</a:t>
            </a:r>
          </a:p>
          <a:p>
            <a:pPr>
              <a:buFontTx/>
              <a:buChar char="-"/>
            </a:pPr>
            <a:r>
              <a:rPr lang="en-US" sz="2800" dirty="0" smtClean="0"/>
              <a:t>The slow stretch produces a relaxation and lengthening of muscle.</a:t>
            </a:r>
          </a:p>
          <a:p>
            <a:pPr>
              <a:buNone/>
            </a:pPr>
            <a:r>
              <a:rPr lang="en-US" sz="2800" dirty="0" smtClean="0"/>
              <a:t>ii.) A steady and sustained passive stretch can overcome the resistance of shortened ligaments, fascia and fibrous sheaths of muscle as, for example, in controlled stretching and progressive splintage of talipes equinovarus.</a:t>
            </a:r>
            <a:endParaRPr lang="en-US" sz="2800"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N" dirty="0" smtClean="0"/>
              <a:t>CLINICAL KEY:</a:t>
            </a:r>
          </a:p>
          <a:p>
            <a:endParaRPr lang="en-IN" dirty="0" smtClean="0"/>
          </a:p>
          <a:p>
            <a:pPr>
              <a:buNone/>
            </a:pPr>
            <a:endParaRPr lang="en-IN" dirty="0" smtClean="0"/>
          </a:p>
          <a:p>
            <a:r>
              <a:rPr lang="en-IN" dirty="0" smtClean="0"/>
              <a:t>Can passive-active movement training on upper limb motor function and cortical activation in chronic patients with stroke?</a:t>
            </a:r>
          </a:p>
          <a:p>
            <a:endParaRPr lang="en-IN" dirty="0"/>
          </a:p>
        </p:txBody>
      </p:sp>
      <p:sp>
        <p:nvSpPr>
          <p:cNvPr id="3" name="Date Placeholder 2"/>
          <p:cNvSpPr>
            <a:spLocks noGrp="1"/>
          </p:cNvSpPr>
          <p:nvPr>
            <p:ph type="dt" sz="half" idx="10"/>
          </p:nvPr>
        </p:nvSpPr>
        <p:spPr/>
        <p:txBody>
          <a:bodyPr/>
          <a:lstStyle/>
          <a:p>
            <a:r>
              <a:rPr lang="en-US" smtClean="0"/>
              <a:t>27/4/2015</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52</a:t>
            </a:fld>
            <a:endParaRPr lang="en-US" dirty="0"/>
          </a:p>
        </p:txBody>
      </p:sp>
      <p:sp>
        <p:nvSpPr>
          <p:cNvPr id="5" name="Title 4"/>
          <p:cNvSpPr>
            <a:spLocks noGrp="1"/>
          </p:cNvSpPr>
          <p:nvPr>
            <p:ph type="title"/>
          </p:nvPr>
        </p:nvSpPr>
        <p:spPr/>
        <p:txBody>
          <a:bodyPr/>
          <a:lstStyle/>
          <a:p>
            <a:r>
              <a:rPr lang="en-IN" dirty="0" smtClean="0"/>
              <a:t>EVIDENCE</a:t>
            </a:r>
            <a:endParaRPr lang="en-IN"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N" dirty="0" smtClean="0"/>
              <a:t>P- long term stroke survivors</a:t>
            </a:r>
          </a:p>
          <a:p>
            <a:r>
              <a:rPr lang="en-IN" dirty="0" smtClean="0"/>
              <a:t>I- daily sessions of repeated functional reaching and grasping movements guided </a:t>
            </a:r>
          </a:p>
          <a:p>
            <a:r>
              <a:rPr lang="en-IN" dirty="0" smtClean="0"/>
              <a:t>C-  no group</a:t>
            </a:r>
          </a:p>
          <a:p>
            <a:r>
              <a:rPr lang="en-IN" dirty="0" smtClean="0"/>
              <a:t>O-  Motor assessment scale of upper limb, nine hole peg test, goniometry for ROM examination , MAS for muscle tone</a:t>
            </a:r>
            <a:endParaRPr lang="en-IN" dirty="0"/>
          </a:p>
        </p:txBody>
      </p:sp>
      <p:sp>
        <p:nvSpPr>
          <p:cNvPr id="3" name="Date Placeholder 2"/>
          <p:cNvSpPr>
            <a:spLocks noGrp="1"/>
          </p:cNvSpPr>
          <p:nvPr>
            <p:ph type="dt" sz="half" idx="10"/>
          </p:nvPr>
        </p:nvSpPr>
        <p:spPr/>
        <p:txBody>
          <a:bodyPr/>
          <a:lstStyle/>
          <a:p>
            <a:r>
              <a:rPr lang="en-US" smtClean="0"/>
              <a:t>27/4/2015</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53</a:t>
            </a:fld>
            <a:endParaRPr lang="en-US" dirty="0"/>
          </a:p>
        </p:txBody>
      </p:sp>
      <p:sp>
        <p:nvSpPr>
          <p:cNvPr id="5" name="Title 4"/>
          <p:cNvSpPr>
            <a:spLocks noGrp="1"/>
          </p:cNvSpPr>
          <p:nvPr>
            <p:ph type="title"/>
          </p:nvPr>
        </p:nvSpPr>
        <p:spPr/>
        <p:txBody>
          <a:bodyPr/>
          <a:lstStyle/>
          <a:p>
            <a:r>
              <a:rPr lang="en-IN" dirty="0" smtClean="0"/>
              <a:t>PICO</a:t>
            </a:r>
            <a:endParaRPr lang="en-IN"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304800" y="1295400"/>
          <a:ext cx="8686800" cy="4754880"/>
        </p:xfrm>
        <a:graphic>
          <a:graphicData uri="http://schemas.openxmlformats.org/drawingml/2006/table">
            <a:tbl>
              <a:tblPr firstRow="1" bandRow="1">
                <a:tableStyleId>{5C22544A-7EE6-4342-B048-85BDC9FD1C3A}</a:tableStyleId>
              </a:tblPr>
              <a:tblGrid>
                <a:gridCol w="914400"/>
                <a:gridCol w="7772400"/>
              </a:tblGrid>
              <a:tr h="24845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rial" pitchFamily="34" charset="0"/>
                          <a:cs typeface="Arial" pitchFamily="34" charset="0"/>
                        </a:rPr>
                        <a:t>Year of publication</a:t>
                      </a:r>
                      <a:endParaRPr lang="en-IN" sz="1100" dirty="0" smtClean="0">
                        <a:latin typeface="Arial" pitchFamily="34" charset="0"/>
                        <a:cs typeface="Arial" pitchFamily="34" charset="0"/>
                      </a:endParaRPr>
                    </a:p>
                  </a:txBody>
                  <a:tcPr/>
                </a:tc>
                <a:tc>
                  <a:txBody>
                    <a:bodyPr/>
                    <a:lstStyle/>
                    <a:p>
                      <a:r>
                        <a:rPr lang="en-IN" sz="1600" dirty="0" smtClean="0"/>
                        <a:t>2004</a:t>
                      </a:r>
                      <a:endParaRPr lang="en-IN" sz="1600" dirty="0"/>
                    </a:p>
                  </a:txBody>
                  <a:tcPr/>
                </a:tc>
              </a:tr>
              <a:tr h="4347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rial" pitchFamily="34" charset="0"/>
                          <a:cs typeface="Arial" pitchFamily="34" charset="0"/>
                        </a:rPr>
                        <a:t>Authors</a:t>
                      </a:r>
                      <a:endParaRPr lang="en-IN" sz="1100" dirty="0" smtClean="0">
                        <a:latin typeface="Arial" pitchFamily="34" charset="0"/>
                        <a:cs typeface="Arial"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600" dirty="0" smtClean="0"/>
                        <a:t>Lindberg</a:t>
                      </a:r>
                      <a:r>
                        <a:rPr lang="en-IN" sz="1600" baseline="0" dirty="0" smtClean="0"/>
                        <a:t> P, </a:t>
                      </a:r>
                      <a:r>
                        <a:rPr lang="en-IN" sz="1600" baseline="0" dirty="0" err="1" smtClean="0"/>
                        <a:t>Scmitz</a:t>
                      </a:r>
                      <a:r>
                        <a:rPr lang="en-IN" sz="1600" baseline="0" dirty="0" smtClean="0"/>
                        <a:t> C et al</a:t>
                      </a:r>
                      <a:endParaRPr lang="en-IN" sz="1600" dirty="0" smtClean="0"/>
                    </a:p>
                    <a:p>
                      <a:endParaRPr lang="en-IN" sz="1600" dirty="0"/>
                    </a:p>
                  </a:txBody>
                  <a:tcPr/>
                </a:tc>
              </a:tr>
              <a:tr h="24845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rial" pitchFamily="34" charset="0"/>
                          <a:cs typeface="Arial" pitchFamily="34" charset="0"/>
                        </a:rPr>
                        <a:t>Citation </a:t>
                      </a:r>
                      <a:endParaRPr lang="en-IN" sz="1100" dirty="0" smtClean="0">
                        <a:latin typeface="Arial" pitchFamily="34" charset="0"/>
                        <a:cs typeface="Arial" pitchFamily="34" charset="0"/>
                      </a:endParaRPr>
                    </a:p>
                  </a:txBody>
                  <a:tcPr/>
                </a:tc>
                <a:tc>
                  <a:txBody>
                    <a:bodyPr/>
                    <a:lstStyle/>
                    <a:p>
                      <a:r>
                        <a:rPr lang="en-IN" sz="1600" i="1" dirty="0" smtClean="0"/>
                        <a:t>J</a:t>
                      </a:r>
                      <a:r>
                        <a:rPr lang="en-IN" sz="1600" i="1" baseline="0" dirty="0" smtClean="0"/>
                        <a:t> </a:t>
                      </a:r>
                      <a:r>
                        <a:rPr lang="en-IN" sz="1600" i="1" baseline="0" dirty="0" err="1" smtClean="0"/>
                        <a:t>Rehabil</a:t>
                      </a:r>
                      <a:r>
                        <a:rPr lang="en-IN" sz="1600" i="1" baseline="0" dirty="0" smtClean="0"/>
                        <a:t> Med. 2004 May; 36(3): 117-23.</a:t>
                      </a:r>
                      <a:endParaRPr lang="en-IN" sz="1600" dirty="0"/>
                    </a:p>
                  </a:txBody>
                  <a:tcPr/>
                </a:tc>
              </a:tr>
              <a:tr h="80748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rial" pitchFamily="34" charset="0"/>
                          <a:cs typeface="Arial" pitchFamily="34" charset="0"/>
                        </a:rPr>
                        <a:t>Aim </a:t>
                      </a:r>
                      <a:endParaRPr lang="en-IN" sz="1100" dirty="0" smtClean="0">
                        <a:latin typeface="Arial" pitchFamily="34" charset="0"/>
                        <a:cs typeface="Arial" pitchFamily="34" charset="0"/>
                      </a:endParaRPr>
                    </a:p>
                  </a:txBody>
                  <a:tcPr/>
                </a:tc>
                <a:tc>
                  <a:txBody>
                    <a:bodyPr/>
                    <a:lstStyle/>
                    <a:p>
                      <a:r>
                        <a:rPr lang="en-IN" sz="1600" dirty="0" smtClean="0"/>
                        <a:t>Effects</a:t>
                      </a:r>
                      <a:r>
                        <a:rPr lang="en-IN" sz="1600" baseline="0" dirty="0" smtClean="0"/>
                        <a:t> of </a:t>
                      </a:r>
                      <a:r>
                        <a:rPr lang="en-IN" sz="1600" dirty="0" smtClean="0"/>
                        <a:t>passive-active movement training on upper limb motor function and cortical activation in chronic patients with stroke: Pilot</a:t>
                      </a:r>
                      <a:r>
                        <a:rPr lang="en-IN" sz="1600" baseline="0" dirty="0" smtClean="0"/>
                        <a:t> study</a:t>
                      </a:r>
                      <a:endParaRPr lang="en-IN" sz="1600" dirty="0"/>
                    </a:p>
                  </a:txBody>
                  <a:tcPr/>
                </a:tc>
              </a:tr>
              <a:tr h="2103358">
                <a:tc>
                  <a:txBody>
                    <a:bodyPr/>
                    <a:lstStyle/>
                    <a:p>
                      <a:r>
                        <a:rPr lang="en-US" sz="1100" dirty="0" smtClean="0">
                          <a:latin typeface="Arial" pitchFamily="34" charset="0"/>
                          <a:cs typeface="Arial" pitchFamily="34" charset="0"/>
                        </a:rPr>
                        <a:t>Method</a:t>
                      </a:r>
                      <a:r>
                        <a:rPr lang="en-US" sz="1100" baseline="0" dirty="0" smtClean="0">
                          <a:latin typeface="Arial" pitchFamily="34" charset="0"/>
                          <a:cs typeface="Arial" pitchFamily="34" charset="0"/>
                        </a:rPr>
                        <a:t> </a:t>
                      </a:r>
                      <a:endParaRPr lang="en-IN" sz="1100" dirty="0">
                        <a:latin typeface="Arial" pitchFamily="34" charset="0"/>
                        <a:cs typeface="Arial" pitchFamily="34" charset="0"/>
                      </a:endParaRPr>
                    </a:p>
                  </a:txBody>
                  <a:tcPr/>
                </a:tc>
                <a:tc>
                  <a:txBody>
                    <a:bodyPr/>
                    <a:lstStyle/>
                    <a:p>
                      <a:pPr marL="342900" indent="-342900">
                        <a:buAutoNum type="arabicPlain" startAt="10"/>
                      </a:pPr>
                      <a:r>
                        <a:rPr lang="en-IN" sz="1600" baseline="0" dirty="0" smtClean="0"/>
                        <a:t>Chronic patients with </a:t>
                      </a:r>
                      <a:r>
                        <a:rPr lang="en-IN" sz="1600" dirty="0" smtClean="0"/>
                        <a:t>stroke with paresis  of upper limb.</a:t>
                      </a:r>
                    </a:p>
                    <a:p>
                      <a:pPr marL="342900" indent="-342900">
                        <a:buNone/>
                      </a:pPr>
                      <a:r>
                        <a:rPr lang="en-IN" sz="1600" dirty="0" smtClean="0"/>
                        <a:t>Assessment</a:t>
                      </a:r>
                      <a:r>
                        <a:rPr lang="en-IN" sz="1600" baseline="0" dirty="0" smtClean="0"/>
                        <a:t> were performed a 4week baseline period before and once after4 weeks of training and outcome measures taken. D</a:t>
                      </a:r>
                      <a:r>
                        <a:rPr lang="en-IN" sz="1600" dirty="0" smtClean="0"/>
                        <a:t>aily sessions of repeated functional reaching and grasping movements guided .</a:t>
                      </a:r>
                    </a:p>
                    <a:p>
                      <a:endParaRPr lang="en-IN" sz="1600" dirty="0"/>
                    </a:p>
                  </a:txBody>
                  <a:tcPr/>
                </a:tc>
              </a:tr>
              <a:tr h="259777">
                <a:tc>
                  <a:txBody>
                    <a:bodyPr/>
                    <a:lstStyle/>
                    <a:p>
                      <a:r>
                        <a:rPr lang="en-US" sz="1100" dirty="0" smtClean="0">
                          <a:latin typeface="Arial" pitchFamily="34" charset="0"/>
                          <a:cs typeface="Arial" pitchFamily="34" charset="0"/>
                        </a:rPr>
                        <a:t>Conclusion </a:t>
                      </a:r>
                      <a:endParaRPr lang="en-IN" sz="1100" dirty="0">
                        <a:latin typeface="Arial" pitchFamily="34" charset="0"/>
                        <a:cs typeface="Arial" pitchFamily="34" charset="0"/>
                      </a:endParaRPr>
                    </a:p>
                  </a:txBody>
                  <a:tcPr/>
                </a:tc>
                <a:tc>
                  <a:txBody>
                    <a:bodyPr/>
                    <a:lstStyle/>
                    <a:p>
                      <a:r>
                        <a:rPr lang="en-IN" sz="1600" dirty="0" smtClean="0"/>
                        <a:t>The</a:t>
                      </a:r>
                      <a:r>
                        <a:rPr lang="en-IN" sz="1600" baseline="0" dirty="0" smtClean="0"/>
                        <a:t> 4 week muscle training programme improved hand motor function and ability.</a:t>
                      </a:r>
                      <a:endParaRPr lang="en-IN" sz="1600" dirty="0"/>
                    </a:p>
                  </a:txBody>
                  <a:tcPr/>
                </a:tc>
              </a:tr>
            </a:tbl>
          </a:graphicData>
        </a:graphic>
      </p:graphicFrame>
      <p:sp>
        <p:nvSpPr>
          <p:cNvPr id="3" name="Date Placeholder 2"/>
          <p:cNvSpPr>
            <a:spLocks noGrp="1"/>
          </p:cNvSpPr>
          <p:nvPr>
            <p:ph type="dt" sz="half" idx="10"/>
          </p:nvPr>
        </p:nvSpPr>
        <p:spPr/>
        <p:txBody>
          <a:bodyPr/>
          <a:lstStyle/>
          <a:p>
            <a:r>
              <a:rPr lang="en-US" dirty="0" smtClean="0"/>
              <a:t>27/4/2015</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54</a:t>
            </a:fld>
            <a:endParaRPr lang="en-US" dirty="0"/>
          </a:p>
        </p:txBody>
      </p:sp>
      <p:sp>
        <p:nvSpPr>
          <p:cNvPr id="5" name="Title 4"/>
          <p:cNvSpPr>
            <a:spLocks noGrp="1"/>
          </p:cNvSpPr>
          <p:nvPr>
            <p:ph type="title"/>
          </p:nvPr>
        </p:nvSpPr>
        <p:spPr>
          <a:xfrm>
            <a:off x="533400" y="381000"/>
            <a:ext cx="8229600" cy="990600"/>
          </a:xfrm>
        </p:spPr>
        <p:txBody>
          <a:bodyPr>
            <a:noAutofit/>
          </a:bodyPr>
          <a:lstStyle/>
          <a:p>
            <a:r>
              <a:rPr lang="en-IN" sz="2800" dirty="0" smtClean="0"/>
              <a:t>High intensity resistance training improves muscle strength, self reported function, and disability in long term stroke survivors.</a:t>
            </a:r>
            <a:br>
              <a:rPr lang="en-IN" sz="2800" dirty="0" smtClean="0"/>
            </a:br>
            <a:endParaRPr lang="en-IN" sz="2800"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MCQ</a:t>
            </a:r>
            <a:endParaRPr lang="en-US" dirty="0"/>
          </a:p>
        </p:txBody>
      </p:sp>
      <p:sp>
        <p:nvSpPr>
          <p:cNvPr id="3" name="Content Placeholder 2"/>
          <p:cNvSpPr>
            <a:spLocks noGrp="1"/>
          </p:cNvSpPr>
          <p:nvPr>
            <p:ph sz="quarter" idx="1"/>
          </p:nvPr>
        </p:nvSpPr>
        <p:spPr/>
        <p:txBody>
          <a:bodyPr/>
          <a:lstStyle/>
          <a:p>
            <a:pPr marL="514350" indent="-514350">
              <a:buAutoNum type="arabicPeriod"/>
            </a:pPr>
            <a:r>
              <a:rPr lang="en-US" dirty="0" smtClean="0"/>
              <a:t>Movement performed or a controlled by a voluntary control of muscles is known as</a:t>
            </a:r>
          </a:p>
          <a:p>
            <a:pPr marL="514350" indent="-514350">
              <a:buAutoNum type="alphaLcPeriod"/>
            </a:pPr>
            <a:r>
              <a:rPr lang="en-US" dirty="0" smtClean="0">
                <a:solidFill>
                  <a:srgbClr val="FF0000"/>
                </a:solidFill>
              </a:rPr>
              <a:t>Active movement</a:t>
            </a:r>
          </a:p>
          <a:p>
            <a:pPr marL="514350" indent="-514350">
              <a:buAutoNum type="alphaLcPeriod"/>
            </a:pPr>
            <a:r>
              <a:rPr lang="en-US" dirty="0" smtClean="0"/>
              <a:t>Relaxed passive movement</a:t>
            </a:r>
          </a:p>
          <a:p>
            <a:pPr marL="514350" indent="-514350">
              <a:buAutoNum type="alphaLcPeriod"/>
            </a:pPr>
            <a:r>
              <a:rPr lang="en-US" dirty="0" smtClean="0"/>
              <a:t>Passive mobilization technique</a:t>
            </a:r>
          </a:p>
          <a:p>
            <a:pPr marL="514350" indent="-514350">
              <a:buAutoNum type="alphaLcPeriod"/>
            </a:pPr>
            <a:r>
              <a:rPr lang="en-US" dirty="0" smtClean="0"/>
              <a:t>Passive manipulation technique</a:t>
            </a:r>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buNone/>
            </a:pPr>
            <a:r>
              <a:rPr lang="en-US" dirty="0" smtClean="0"/>
              <a:t>2. </a:t>
            </a:r>
            <a:r>
              <a:rPr lang="en-US" sz="2400" dirty="0" smtClean="0"/>
              <a:t>exercises are those which are performed by the patient’s own muscular efforts without any assistance or resistance  _</a:t>
            </a:r>
          </a:p>
          <a:p>
            <a:pPr marL="457200" indent="-457200">
              <a:buAutoNum type="alphaLcPeriod"/>
            </a:pPr>
            <a:r>
              <a:rPr lang="en-US" sz="2400" dirty="0" smtClean="0">
                <a:solidFill>
                  <a:srgbClr val="FF0000"/>
                </a:solidFill>
              </a:rPr>
              <a:t>Free exercises</a:t>
            </a:r>
          </a:p>
          <a:p>
            <a:pPr marL="514350" indent="-514350">
              <a:buAutoNum type="alphaLcPeriod"/>
            </a:pPr>
            <a:r>
              <a:rPr lang="en-US" sz="2400" dirty="0" smtClean="0"/>
              <a:t>Assisted exercises</a:t>
            </a:r>
          </a:p>
          <a:p>
            <a:pPr marL="514350" indent="-514350">
              <a:buAutoNum type="alphaLcPeriod"/>
            </a:pPr>
            <a:r>
              <a:rPr lang="en-US" sz="2400" dirty="0" smtClean="0"/>
              <a:t>Resisted exercises</a:t>
            </a:r>
            <a:endParaRPr 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buNone/>
            </a:pPr>
            <a:r>
              <a:rPr lang="en-US" dirty="0" smtClean="0"/>
              <a:t>3. Controlled sustained stretching of tightened structure is _</a:t>
            </a:r>
          </a:p>
          <a:p>
            <a:pPr marL="514350" indent="-514350">
              <a:buAutoNum type="alphaLcPeriod"/>
            </a:pPr>
            <a:r>
              <a:rPr lang="en-US" dirty="0" smtClean="0"/>
              <a:t>Relaxed passive movements</a:t>
            </a:r>
          </a:p>
          <a:p>
            <a:pPr marL="514350" indent="-514350">
              <a:buAutoNum type="alphaLcPeriod"/>
            </a:pPr>
            <a:r>
              <a:rPr lang="en-US" dirty="0" smtClean="0">
                <a:solidFill>
                  <a:srgbClr val="FF0000"/>
                </a:solidFill>
              </a:rPr>
              <a:t>Passive mobilization techniques</a:t>
            </a:r>
          </a:p>
          <a:p>
            <a:pPr marL="514350" indent="-514350">
              <a:buAutoNum type="alphaLcPeriod"/>
            </a:pPr>
            <a:r>
              <a:rPr lang="en-US" dirty="0" smtClean="0"/>
              <a:t>Accessory movements</a:t>
            </a:r>
          </a:p>
          <a:p>
            <a:pPr marL="514350" indent="-514350">
              <a:buAutoNum type="alphaLcPeriod"/>
            </a:pPr>
            <a:r>
              <a:rPr lang="en-US" dirty="0" smtClean="0"/>
              <a:t>Free exercises</a:t>
            </a:r>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buNone/>
            </a:pPr>
            <a:r>
              <a:rPr lang="en-US" dirty="0" smtClean="0"/>
              <a:t>4. When muscle strength or co-ordination is inadequate to perform a movement, an external force is applied to compensate for the deficiency _</a:t>
            </a:r>
          </a:p>
          <a:p>
            <a:pPr marL="457200" indent="-457200">
              <a:buAutoNum type="alphaLcPeriod"/>
            </a:pPr>
            <a:r>
              <a:rPr lang="en-US" sz="2800" dirty="0" smtClean="0"/>
              <a:t>Free exercises</a:t>
            </a:r>
          </a:p>
          <a:p>
            <a:pPr marL="514350" indent="-514350">
              <a:buAutoNum type="alphaLcPeriod"/>
            </a:pPr>
            <a:r>
              <a:rPr lang="en-US" sz="2800" dirty="0" smtClean="0">
                <a:solidFill>
                  <a:srgbClr val="FF0000"/>
                </a:solidFill>
              </a:rPr>
              <a:t>Assisted exercises</a:t>
            </a:r>
          </a:p>
          <a:p>
            <a:pPr marL="514350" indent="-514350">
              <a:buAutoNum type="alphaLcPeriod"/>
            </a:pPr>
            <a:r>
              <a:rPr lang="en-US" sz="2800" dirty="0" smtClean="0"/>
              <a:t>Resisted exercises</a:t>
            </a:r>
            <a:endParaRPr lang="en-US" dirty="0" smtClean="0"/>
          </a:p>
          <a:p>
            <a:pPr>
              <a:buNone/>
            </a:pPr>
            <a:endParaRPr lang="en-US" dirty="0" smtClean="0"/>
          </a:p>
          <a:p>
            <a:pPr>
              <a:buNone/>
            </a:pPr>
            <a:r>
              <a:rPr lang="en-US" dirty="0" smtClean="0"/>
              <a:t> </a:t>
            </a:r>
            <a:endParaRPr 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buNone/>
            </a:pPr>
            <a:r>
              <a:rPr lang="en-US" dirty="0" smtClean="0"/>
              <a:t>5. External force or resistance is given to improve power and strength _</a:t>
            </a:r>
          </a:p>
          <a:p>
            <a:pPr marL="457200" indent="-457200">
              <a:buAutoNum type="alphaLcPeriod"/>
            </a:pPr>
            <a:r>
              <a:rPr lang="en-US" sz="2800" dirty="0" smtClean="0"/>
              <a:t>Free exercises</a:t>
            </a:r>
          </a:p>
          <a:p>
            <a:pPr marL="514350" indent="-514350">
              <a:buAutoNum type="alphaLcPeriod"/>
            </a:pPr>
            <a:r>
              <a:rPr lang="en-US" sz="2800" dirty="0" smtClean="0"/>
              <a:t>Assisted exercises</a:t>
            </a:r>
          </a:p>
          <a:p>
            <a:pPr marL="514350" indent="-514350">
              <a:buAutoNum type="alphaLcPeriod"/>
            </a:pPr>
            <a:r>
              <a:rPr lang="en-US" sz="2800" dirty="0" smtClean="0">
                <a:solidFill>
                  <a:srgbClr val="FF0000"/>
                </a:solidFill>
              </a:rPr>
              <a:t>Resisted exercises</a:t>
            </a:r>
            <a:endParaRPr lang="en-US" dirty="0" smtClean="0">
              <a:solidFill>
                <a:srgbClr val="FF0000"/>
              </a:solidFill>
            </a:endParaRPr>
          </a:p>
          <a:p>
            <a:pPr>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marL="514350" indent="-514350">
              <a:buNone/>
            </a:pPr>
            <a:r>
              <a:rPr lang="en-US" dirty="0" smtClean="0"/>
              <a:t>3. Assisted – resisted exercises :</a:t>
            </a:r>
          </a:p>
          <a:p>
            <a:pPr marL="514350" indent="-514350">
              <a:buFontTx/>
              <a:buChar char="-"/>
            </a:pPr>
            <a:r>
              <a:rPr lang="en-US" dirty="0" smtClean="0"/>
              <a:t>Muscles may be strong enough to work against resistance in part of the range and not in others. This type of exercises ensures that the external forces applied are adapted in every part of the rang to the ability of the muscles.</a:t>
            </a:r>
          </a:p>
          <a:p>
            <a:pPr marL="514350" indent="-514350">
              <a:buNone/>
            </a:pPr>
            <a:endParaRPr lang="en-US" dirty="0" smtClean="0"/>
          </a:p>
          <a:p>
            <a:pPr marL="514350" indent="-514350">
              <a:buNone/>
            </a:pPr>
            <a:r>
              <a:rPr lang="en-US" dirty="0" smtClean="0"/>
              <a:t>4. Resisted exercises : The forces of resistance offered to the action of the action of the working muscles are artificially and systematically increased to develop the power and endurance of the muscles.</a:t>
            </a:r>
          </a:p>
          <a:p>
            <a:pPr>
              <a:buNone/>
            </a:pPr>
            <a:endParaRPr lang="en-US"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buNone/>
            </a:pPr>
            <a:r>
              <a:rPr lang="en-US" dirty="0" smtClean="0"/>
              <a:t>6. _ Free exercises are planed to improve range a particular joint and strength of a particular group of muscles.</a:t>
            </a:r>
          </a:p>
          <a:p>
            <a:pPr marL="514350" indent="-514350">
              <a:buAutoNum type="alphaLcPeriod"/>
            </a:pPr>
            <a:r>
              <a:rPr lang="en-US" dirty="0" smtClean="0">
                <a:solidFill>
                  <a:srgbClr val="FF0000"/>
                </a:solidFill>
              </a:rPr>
              <a:t>Localized </a:t>
            </a:r>
          </a:p>
          <a:p>
            <a:pPr marL="514350" indent="-514350">
              <a:buAutoNum type="alphaLcPeriod"/>
            </a:pPr>
            <a:r>
              <a:rPr lang="en-US" dirty="0" smtClean="0"/>
              <a:t>Generalized </a:t>
            </a:r>
            <a:endParaRPr 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buNone/>
            </a:pPr>
            <a:r>
              <a:rPr lang="en-US" dirty="0" smtClean="0"/>
              <a:t>7. Relaxed passive movement including _.</a:t>
            </a:r>
          </a:p>
          <a:p>
            <a:pPr marL="514350" indent="-514350">
              <a:buAutoNum type="alphaLcPeriod"/>
            </a:pPr>
            <a:r>
              <a:rPr lang="en-US" dirty="0" smtClean="0"/>
              <a:t>Free exercise</a:t>
            </a:r>
          </a:p>
          <a:p>
            <a:pPr marL="514350" indent="-514350">
              <a:buAutoNum type="alphaLcPeriod"/>
            </a:pPr>
            <a:r>
              <a:rPr lang="en-US" dirty="0" smtClean="0"/>
              <a:t>Stretching</a:t>
            </a:r>
          </a:p>
          <a:p>
            <a:pPr marL="514350" indent="-514350">
              <a:buAutoNum type="alphaLcPeriod"/>
            </a:pPr>
            <a:r>
              <a:rPr lang="en-US" dirty="0" smtClean="0">
                <a:solidFill>
                  <a:srgbClr val="FF0000"/>
                </a:solidFill>
              </a:rPr>
              <a:t>Accessory movement</a:t>
            </a:r>
          </a:p>
          <a:p>
            <a:pPr marL="514350" indent="-514350">
              <a:buAutoNum type="alphaLcPeriod"/>
            </a:pPr>
            <a:r>
              <a:rPr lang="en-US" dirty="0" smtClean="0"/>
              <a:t>Passive mobilization        </a:t>
            </a:r>
            <a:endParaRPr 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buNone/>
            </a:pPr>
            <a:r>
              <a:rPr lang="en-US" dirty="0" smtClean="0"/>
              <a:t>8. Small repetitive, rhythmical, oscillatory, localized accessory functional movement is _.</a:t>
            </a:r>
          </a:p>
          <a:p>
            <a:pPr marL="514350" indent="-514350">
              <a:buAutoNum type="alphaLcPeriod"/>
            </a:pPr>
            <a:r>
              <a:rPr lang="en-US" dirty="0" smtClean="0">
                <a:solidFill>
                  <a:srgbClr val="FF0000"/>
                </a:solidFill>
              </a:rPr>
              <a:t>Mobilization of joints</a:t>
            </a:r>
          </a:p>
          <a:p>
            <a:pPr marL="514350" indent="-514350">
              <a:buAutoNum type="alphaLcPeriod"/>
            </a:pPr>
            <a:r>
              <a:rPr lang="en-US" dirty="0" smtClean="0"/>
              <a:t>Manipulation of joints </a:t>
            </a:r>
          </a:p>
          <a:p>
            <a:pPr marL="514350" indent="-514350">
              <a:buAutoNum type="alphaLcPeriod"/>
            </a:pPr>
            <a:r>
              <a:rPr lang="en-US" dirty="0" smtClean="0"/>
              <a:t>Stretching</a:t>
            </a:r>
          </a:p>
          <a:p>
            <a:pPr marL="514350" indent="-514350">
              <a:buAutoNum type="alphaLcPeriod"/>
            </a:pPr>
            <a:r>
              <a:rPr lang="en-US" dirty="0" smtClean="0"/>
              <a:t>Accessory movement</a:t>
            </a:r>
            <a:endParaRPr 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buNone/>
            </a:pPr>
            <a:r>
              <a:rPr lang="en-US" dirty="0" smtClean="0"/>
              <a:t>9. If we want specific movement to a specific joint we have to _ the proximal bone to that joint.</a:t>
            </a:r>
          </a:p>
          <a:p>
            <a:pPr marL="514350" indent="-514350">
              <a:buAutoNum type="alphaLcPeriod"/>
            </a:pPr>
            <a:r>
              <a:rPr lang="en-US" dirty="0" smtClean="0"/>
              <a:t>Relax</a:t>
            </a:r>
          </a:p>
          <a:p>
            <a:pPr marL="514350" indent="-514350">
              <a:buAutoNum type="alphaLcPeriod"/>
            </a:pPr>
            <a:r>
              <a:rPr lang="en-US" dirty="0" smtClean="0">
                <a:solidFill>
                  <a:srgbClr val="FF0000"/>
                </a:solidFill>
              </a:rPr>
              <a:t>stabilize</a:t>
            </a:r>
          </a:p>
          <a:p>
            <a:pPr marL="514350" indent="-514350">
              <a:buAutoNum type="alphaLcPeriod"/>
            </a:pPr>
            <a:r>
              <a:rPr lang="en-US" dirty="0" smtClean="0"/>
              <a:t>Speed and duration</a:t>
            </a:r>
          </a:p>
          <a:p>
            <a:pPr>
              <a:buNone/>
            </a:pPr>
            <a:endParaRPr lang="en-US"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buNone/>
            </a:pPr>
            <a:r>
              <a:rPr lang="en-US" dirty="0" smtClean="0"/>
              <a:t>10._ facilitate the movement by reducing intra articular friction.</a:t>
            </a:r>
          </a:p>
          <a:p>
            <a:pPr marL="514350" indent="-514350">
              <a:buAutoNum type="alphaLcPeriod"/>
            </a:pPr>
            <a:r>
              <a:rPr lang="en-US" dirty="0" smtClean="0"/>
              <a:t>Fixation</a:t>
            </a:r>
          </a:p>
          <a:p>
            <a:pPr marL="514350" indent="-514350">
              <a:buAutoNum type="alphaLcPeriod"/>
            </a:pPr>
            <a:r>
              <a:rPr lang="en-US" dirty="0" smtClean="0"/>
              <a:t>Relaxation</a:t>
            </a:r>
          </a:p>
          <a:p>
            <a:pPr marL="514350" indent="-514350">
              <a:buAutoNum type="alphaLcPeriod"/>
            </a:pPr>
            <a:r>
              <a:rPr lang="en-US" dirty="0" smtClean="0">
                <a:solidFill>
                  <a:srgbClr val="FF0000"/>
                </a:solidFill>
              </a:rPr>
              <a:t>Traction</a:t>
            </a:r>
          </a:p>
          <a:p>
            <a:pPr marL="514350" indent="-514350">
              <a:buAutoNum type="alphaLcPeriod"/>
            </a:pPr>
            <a:r>
              <a:rPr lang="en-US" dirty="0" smtClean="0"/>
              <a:t>stabilization</a:t>
            </a:r>
            <a:endParaRPr lang="en-US"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buNone/>
            </a:pPr>
            <a:r>
              <a:rPr lang="en-US" dirty="0" smtClean="0"/>
              <a:t>11. _ stretch produced a relaxation lengthening of muscle.</a:t>
            </a:r>
          </a:p>
          <a:p>
            <a:pPr marL="514350" indent="-514350">
              <a:buAutoNum type="alphaLcPeriod"/>
            </a:pPr>
            <a:r>
              <a:rPr lang="en-US" dirty="0" smtClean="0">
                <a:solidFill>
                  <a:srgbClr val="FF0000"/>
                </a:solidFill>
              </a:rPr>
              <a:t>Slow</a:t>
            </a:r>
          </a:p>
          <a:p>
            <a:pPr marL="514350" indent="-514350">
              <a:buAutoNum type="alphaLcPeriod"/>
            </a:pPr>
            <a:r>
              <a:rPr lang="en-US" dirty="0" smtClean="0"/>
              <a:t>Steady and sustained</a:t>
            </a:r>
          </a:p>
          <a:p>
            <a:pPr marL="514350" indent="-514350">
              <a:buAutoNum type="alphaLcPeriod"/>
            </a:pPr>
            <a:r>
              <a:rPr lang="en-US" dirty="0" smtClean="0"/>
              <a:t>fast</a:t>
            </a:r>
            <a:endParaRPr lang="en-US"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buNone/>
            </a:pPr>
            <a:r>
              <a:rPr lang="en-US" dirty="0" smtClean="0"/>
              <a:t>12. Accessory movements are limited in _.</a:t>
            </a:r>
          </a:p>
          <a:p>
            <a:pPr marL="514350" indent="-514350">
              <a:buAutoNum type="alphaLcPeriod"/>
            </a:pPr>
            <a:r>
              <a:rPr lang="en-US" dirty="0" smtClean="0"/>
              <a:t>Normal joints</a:t>
            </a:r>
          </a:p>
          <a:p>
            <a:pPr marL="514350" indent="-514350">
              <a:buAutoNum type="alphaLcPeriod"/>
            </a:pPr>
            <a:r>
              <a:rPr lang="en-US" dirty="0" smtClean="0">
                <a:solidFill>
                  <a:srgbClr val="FF0000"/>
                </a:solidFill>
              </a:rPr>
              <a:t>Abnormal joints</a:t>
            </a:r>
          </a:p>
          <a:p>
            <a:pPr marL="514350" indent="-514350">
              <a:buNone/>
            </a:pPr>
            <a:endParaRPr lang="en-US"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buNone/>
            </a:pPr>
            <a:r>
              <a:rPr lang="en-US" dirty="0" smtClean="0"/>
              <a:t>13. Passive movement should full range maintain extensibility in _ joint muscles.</a:t>
            </a:r>
          </a:p>
          <a:p>
            <a:pPr marL="514350" indent="-514350">
              <a:buAutoNum type="alphaLcPeriod"/>
            </a:pPr>
            <a:r>
              <a:rPr lang="en-US" dirty="0" smtClean="0"/>
              <a:t>One joint muscles</a:t>
            </a:r>
          </a:p>
          <a:p>
            <a:pPr marL="514350" indent="-514350">
              <a:buAutoNum type="alphaLcPeriod"/>
            </a:pPr>
            <a:r>
              <a:rPr lang="en-US" dirty="0" smtClean="0">
                <a:solidFill>
                  <a:srgbClr val="FF0000"/>
                </a:solidFill>
              </a:rPr>
              <a:t>Two joint muscles</a:t>
            </a:r>
          </a:p>
          <a:p>
            <a:pPr marL="514350" indent="-514350">
              <a:buNone/>
            </a:pPr>
            <a:endParaRPr lang="en-US" dirty="0" smtClean="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buNone/>
            </a:pPr>
            <a:r>
              <a:rPr lang="en-US" dirty="0" smtClean="0"/>
              <a:t>14. One passive movement at frequent interval is enough to maintain _.</a:t>
            </a:r>
          </a:p>
          <a:p>
            <a:pPr marL="514350" indent="-514350">
              <a:buAutoNum type="alphaLcPeriod"/>
            </a:pPr>
            <a:r>
              <a:rPr lang="en-US" dirty="0" smtClean="0">
                <a:solidFill>
                  <a:srgbClr val="FF0000"/>
                </a:solidFill>
              </a:rPr>
              <a:t>To maintain ROM</a:t>
            </a:r>
          </a:p>
          <a:p>
            <a:pPr marL="514350" indent="-514350">
              <a:buAutoNum type="alphaLcPeriod"/>
            </a:pPr>
            <a:r>
              <a:rPr lang="en-US" dirty="0" smtClean="0"/>
              <a:t>To preserve the memory of movement pattern</a:t>
            </a:r>
          </a:p>
          <a:p>
            <a:pPr marL="514350" indent="-514350">
              <a:buAutoNum type="alphaLcPeriod"/>
            </a:pPr>
            <a:r>
              <a:rPr lang="en-US" dirty="0" smtClean="0"/>
              <a:t>For improving lymphatic drainage</a:t>
            </a:r>
          </a:p>
          <a:p>
            <a:pPr marL="514350" indent="-514350">
              <a:buAutoNum type="alphaLcPeriod"/>
            </a:pPr>
            <a:r>
              <a:rPr lang="en-US" dirty="0" smtClean="0"/>
              <a:t>For improving  venous drainage </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buNone/>
            </a:pPr>
            <a:r>
              <a:rPr lang="en-US" dirty="0" smtClean="0"/>
              <a:t>15. Quick rhythmical and continuous passive movement</a:t>
            </a:r>
          </a:p>
          <a:p>
            <a:pPr marL="514350" indent="-514350">
              <a:buAutoNum type="alphaLcPeriod"/>
            </a:pPr>
            <a:r>
              <a:rPr lang="en-US" dirty="0" smtClean="0"/>
              <a:t>To maintain ROM</a:t>
            </a:r>
          </a:p>
          <a:p>
            <a:pPr marL="514350" indent="-514350">
              <a:buAutoNum type="alphaLcPeriod"/>
            </a:pPr>
            <a:r>
              <a:rPr lang="en-US" dirty="0" smtClean="0"/>
              <a:t>To preserve the memory of movement pattern</a:t>
            </a:r>
          </a:p>
          <a:p>
            <a:pPr marL="514350" indent="-514350">
              <a:buAutoNum type="alphaLcPeriod"/>
            </a:pPr>
            <a:r>
              <a:rPr lang="en-US" dirty="0" smtClean="0">
                <a:solidFill>
                  <a:srgbClr val="FF0000"/>
                </a:solidFill>
              </a:rPr>
              <a:t>For improving lymphatic drainage</a:t>
            </a:r>
          </a:p>
          <a:p>
            <a:pPr marL="514350" indent="-514350">
              <a:buNone/>
            </a:pPr>
            <a:endParaRPr lang="en-US" dirty="0" smtClean="0"/>
          </a:p>
          <a:p>
            <a:pPr marL="514350" indent="-514350">
              <a:buAutoNum type="alphaLcPeriod"/>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FREE EXERCISES </a:t>
            </a:r>
            <a:endParaRPr lang="en-US" dirty="0"/>
          </a:p>
        </p:txBody>
      </p:sp>
      <p:sp>
        <p:nvSpPr>
          <p:cNvPr id="3" name="Content Placeholder 2"/>
          <p:cNvSpPr>
            <a:spLocks noGrp="1"/>
          </p:cNvSpPr>
          <p:nvPr>
            <p:ph sz="quarter" idx="1"/>
          </p:nvPr>
        </p:nvSpPr>
        <p:spPr/>
        <p:txBody>
          <a:bodyPr>
            <a:normAutofit/>
          </a:bodyPr>
          <a:lstStyle/>
          <a:p>
            <a:r>
              <a:rPr lang="en-US" sz="2800" dirty="0" smtClean="0"/>
              <a:t>Free exercises are those which are performed by the patient’s own muscular efforts without any assistance or resistance of any external force rather than that of  gravity.</a:t>
            </a:r>
          </a:p>
          <a:p>
            <a:pPr>
              <a:buNone/>
            </a:pPr>
            <a:endParaRPr lang="en-US" sz="2800" dirty="0" smtClean="0"/>
          </a:p>
          <a:p>
            <a:pPr>
              <a:buNone/>
            </a:pPr>
            <a:endParaRPr lang="en-US" sz="2800" dirty="0" smtClean="0"/>
          </a:p>
          <a:p>
            <a:r>
              <a:rPr lang="en-US" sz="2800" dirty="0" smtClean="0"/>
              <a:t>They are very widely in character and effect, not only because of the nature and extent of the movement, but according to manner in which they are performed.</a:t>
            </a:r>
          </a:p>
          <a:p>
            <a:endParaRPr lang="en-US" sz="28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lstStyle/>
          <a:p>
            <a:r>
              <a:rPr lang="en-US" sz="2800" dirty="0" smtClean="0"/>
              <a:t>Success of the required effect is not depend only on the selection of a suitable exercise and on the manner in which it is performed but also on the degree of cooperation obtained from the patient and skill of the instructor.</a:t>
            </a:r>
          </a:p>
          <a:p>
            <a:endParaRPr lang="en-US" dirty="0" smtClean="0"/>
          </a:p>
          <a:p>
            <a:endParaRPr lang="en-US" dirty="0" smtClean="0"/>
          </a:p>
          <a:p>
            <a:endParaRPr lang="en-US" dirty="0" smtClean="0"/>
          </a:p>
          <a:p>
            <a:endParaRPr lang="en-US" dirty="0" smtClean="0"/>
          </a:p>
          <a:p>
            <a:endParaRPr lang="en-US" dirty="0" smtClean="0"/>
          </a:p>
          <a:p>
            <a:pPr>
              <a:buNone/>
            </a:pPr>
            <a:endParaRPr lang="en-US"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Advantages of free exercises</a:t>
            </a:r>
            <a:endParaRPr lang="en-US" dirty="0"/>
          </a:p>
        </p:txBody>
      </p:sp>
      <p:sp>
        <p:nvSpPr>
          <p:cNvPr id="3" name="Content Placeholder 2"/>
          <p:cNvSpPr>
            <a:spLocks noGrp="1"/>
          </p:cNvSpPr>
          <p:nvPr>
            <p:ph sz="quarter" idx="1"/>
          </p:nvPr>
        </p:nvSpPr>
        <p:spPr/>
        <p:txBody>
          <a:bodyPr>
            <a:normAutofit/>
          </a:bodyPr>
          <a:lstStyle/>
          <a:p>
            <a:r>
              <a:rPr lang="en-US" sz="2800" dirty="0" smtClean="0"/>
              <a:t>Once the patient aware of the purpose and mastered the technique of their performance, patient can perform any where without depending on anybody.</a:t>
            </a:r>
          </a:p>
          <a:p>
            <a:endParaRPr lang="en-US" sz="2800" dirty="0" smtClean="0"/>
          </a:p>
          <a:p>
            <a:pPr>
              <a:buNone/>
            </a:pPr>
            <a:endParaRPr lang="en-US" sz="2800" dirty="0" smtClean="0"/>
          </a:p>
          <a:p>
            <a:r>
              <a:rPr lang="en-US" sz="2800" dirty="0" smtClean="0"/>
              <a:t>It is much more useful for home program scheduled.</a:t>
            </a:r>
            <a:endParaRPr lang="en-US" sz="28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761</TotalTime>
  <Words>3279</Words>
  <Application>Microsoft Office PowerPoint</Application>
  <PresentationFormat>On-screen Show (4:3)</PresentationFormat>
  <Paragraphs>324</Paragraphs>
  <Slides>69</Slides>
  <Notes>1</Notes>
  <HiddenSlides>0</HiddenSlides>
  <MMClips>0</MMClips>
  <ScaleCrop>false</ScaleCrop>
  <HeadingPairs>
    <vt:vector size="4" baseType="variant">
      <vt:variant>
        <vt:lpstr>Theme</vt:lpstr>
      </vt:variant>
      <vt:variant>
        <vt:i4>1</vt:i4>
      </vt:variant>
      <vt:variant>
        <vt:lpstr>Slide Titles</vt:lpstr>
      </vt:variant>
      <vt:variant>
        <vt:i4>69</vt:i4>
      </vt:variant>
    </vt:vector>
  </HeadingPairs>
  <TitlesOfParts>
    <vt:vector size="70" baseType="lpstr">
      <vt:lpstr>Equity</vt:lpstr>
      <vt:lpstr>Classification of Movements </vt:lpstr>
      <vt:lpstr>Classification </vt:lpstr>
      <vt:lpstr>1. Active movement  </vt:lpstr>
      <vt:lpstr>2. Passive movement </vt:lpstr>
      <vt:lpstr>Slide 5</vt:lpstr>
      <vt:lpstr>Slide 6</vt:lpstr>
      <vt:lpstr>FREE EXERCISES </vt:lpstr>
      <vt:lpstr>Slide 8</vt:lpstr>
      <vt:lpstr>Advantages of free exercises</vt:lpstr>
      <vt:lpstr>Disadvantages of free exercises</vt:lpstr>
      <vt:lpstr>Classification of free exercises</vt:lpstr>
      <vt:lpstr>Slide 12</vt:lpstr>
      <vt:lpstr>Slide 13</vt:lpstr>
      <vt:lpstr>Slide 14</vt:lpstr>
      <vt:lpstr>Techniques of free exercises</vt:lpstr>
      <vt:lpstr>Slide 16</vt:lpstr>
      <vt:lpstr>The effects and uses of free exercises</vt:lpstr>
      <vt:lpstr>Slide 18</vt:lpstr>
      <vt:lpstr>Slide 19</vt:lpstr>
      <vt:lpstr>Slide 20</vt:lpstr>
      <vt:lpstr>Slide 21</vt:lpstr>
      <vt:lpstr>Slide 22</vt:lpstr>
      <vt:lpstr>Slide 23</vt:lpstr>
      <vt:lpstr>Slide 24</vt:lpstr>
      <vt:lpstr>Slide 25</vt:lpstr>
      <vt:lpstr>Slide 26</vt:lpstr>
      <vt:lpstr>PICO</vt:lpstr>
      <vt:lpstr>Slide 28</vt:lpstr>
      <vt:lpstr>Passive movement </vt:lpstr>
      <vt:lpstr>Specific Definitions </vt:lpstr>
      <vt:lpstr>Slide 31</vt:lpstr>
      <vt:lpstr>Slide 32</vt:lpstr>
      <vt:lpstr>Slide 33</vt:lpstr>
      <vt:lpstr>Slide 34</vt:lpstr>
      <vt:lpstr>A. i.) Relaxed passive movements </vt:lpstr>
      <vt:lpstr>Slide 36</vt:lpstr>
      <vt:lpstr>Slide 37</vt:lpstr>
      <vt:lpstr>Slide 38</vt:lpstr>
      <vt:lpstr>Slide 39</vt:lpstr>
      <vt:lpstr>Slide 40</vt:lpstr>
      <vt:lpstr>Effects and uses of relaxed passive movement </vt:lpstr>
      <vt:lpstr>Slide 42</vt:lpstr>
      <vt:lpstr>Slide 43</vt:lpstr>
      <vt:lpstr>Slide 44</vt:lpstr>
      <vt:lpstr>Slide 45</vt:lpstr>
      <vt:lpstr>Principles of giving accessory movements</vt:lpstr>
      <vt:lpstr>Effects and uses of accessory movements</vt:lpstr>
      <vt:lpstr>Principles of passive mobilisations and manipulation </vt:lpstr>
      <vt:lpstr>Slide 49</vt:lpstr>
      <vt:lpstr>     Principles of giving controlled sustained stretching of tightened structures</vt:lpstr>
      <vt:lpstr>Effects and uses of controlled sustained stretching</vt:lpstr>
      <vt:lpstr>EVIDENCE</vt:lpstr>
      <vt:lpstr>PICO</vt:lpstr>
      <vt:lpstr>High intensity resistance training improves muscle strength, self reported function, and disability in long term stroke survivors. </vt:lpstr>
      <vt:lpstr>MCQ</vt:lpstr>
      <vt:lpstr>Slide 56</vt:lpstr>
      <vt:lpstr>Slide 57</vt:lpstr>
      <vt:lpstr>Slide 58</vt:lpstr>
      <vt:lpstr>Slide 59</vt:lpstr>
      <vt:lpstr>Slide 60</vt:lpstr>
      <vt:lpstr>Slide 61</vt:lpstr>
      <vt:lpstr>Slide 62</vt:lpstr>
      <vt:lpstr>Slide 63</vt:lpstr>
      <vt:lpstr>Slide 64</vt:lpstr>
      <vt:lpstr>Slide 65</vt:lpstr>
      <vt:lpstr>Slide 66</vt:lpstr>
      <vt:lpstr>Slide 67</vt:lpstr>
      <vt:lpstr>Slide 68</vt:lpstr>
      <vt:lpstr>Slide 69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Classification of Movements </dc:title>
  <dc:creator>nabeel</dc:creator>
  <cp:lastModifiedBy>Palak</cp:lastModifiedBy>
  <cp:revision>60</cp:revision>
  <dcterms:created xsi:type="dcterms:W3CDTF">2015-12-04T02:21:32Z</dcterms:created>
  <dcterms:modified xsi:type="dcterms:W3CDTF">2016-08-01T10:07:21Z</dcterms:modified>
</cp:coreProperties>
</file>