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86" r:id="rId2"/>
    <p:sldId id="259" r:id="rId3"/>
    <p:sldId id="266" r:id="rId4"/>
    <p:sldId id="257" r:id="rId5"/>
    <p:sldId id="267" r:id="rId6"/>
    <p:sldId id="258" r:id="rId7"/>
    <p:sldId id="268" r:id="rId8"/>
    <p:sldId id="260" r:id="rId9"/>
    <p:sldId id="269" r:id="rId10"/>
    <p:sldId id="261" r:id="rId11"/>
    <p:sldId id="270" r:id="rId12"/>
    <p:sldId id="262" r:id="rId13"/>
    <p:sldId id="271" r:id="rId14"/>
    <p:sldId id="263" r:id="rId15"/>
    <p:sldId id="273" r:id="rId16"/>
    <p:sldId id="264" r:id="rId17"/>
    <p:sldId id="272" r:id="rId18"/>
    <p:sldId id="275" r:id="rId19"/>
    <p:sldId id="276" r:id="rId20"/>
    <p:sldId id="277" r:id="rId21"/>
    <p:sldId id="278" r:id="rId22"/>
    <p:sldId id="279" r:id="rId23"/>
    <p:sldId id="280" r:id="rId24"/>
    <p:sldId id="283" r:id="rId25"/>
    <p:sldId id="281" r:id="rId26"/>
    <p:sldId id="282" r:id="rId27"/>
    <p:sldId id="284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99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9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69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8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614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3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849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197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523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96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0DEB-4EDF-4965-8819-D5742807B8CD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13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10DEB-4EDF-4965-8819-D5742807B8CD}" type="datetimeFigureOut">
              <a:rPr lang="en-US" smtClean="0"/>
              <a:pPr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566B2-1036-40A9-AADD-988B80319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77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GONIOMETRY</a:t>
            </a:r>
            <a:br>
              <a:rPr lang="en-US" b="1" dirty="0">
                <a:solidFill>
                  <a:srgbClr val="C00000"/>
                </a:solidFill>
              </a:rPr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Dr Noel </a:t>
            </a:r>
            <a:r>
              <a:rPr lang="en-IN" dirty="0" err="1" smtClean="0"/>
              <a:t>Macwan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66027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153400" cy="5562600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en-US" sz="2400" dirty="0" smtClean="0"/>
              <a:t>RECORDING</a:t>
            </a:r>
          </a:p>
          <a:p>
            <a:pPr lvl="0"/>
            <a:r>
              <a:rPr lang="en-US" sz="2400" dirty="0" smtClean="0"/>
              <a:t>Subject’s </a:t>
            </a:r>
            <a:r>
              <a:rPr lang="en-US" sz="2400" dirty="0"/>
              <a:t>name, age and gender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Examiner’s </a:t>
            </a:r>
            <a:r>
              <a:rPr lang="en-US" sz="2400" dirty="0"/>
              <a:t>name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Date </a:t>
            </a:r>
            <a:r>
              <a:rPr lang="en-US" sz="2400" dirty="0"/>
              <a:t>and Time of measurement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Make </a:t>
            </a:r>
            <a:r>
              <a:rPr lang="en-US" sz="2400" dirty="0"/>
              <a:t>and Type of Goniometer used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Side </a:t>
            </a:r>
            <a:r>
              <a:rPr lang="en-US" sz="2400" dirty="0"/>
              <a:t>of the body, Joint and Motion being measured</a:t>
            </a:r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51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>
            <a:normAutofit/>
          </a:bodyPr>
          <a:lstStyle/>
          <a:p>
            <a:pPr lvl="0"/>
            <a:r>
              <a:rPr lang="en-US" sz="2400" dirty="0"/>
              <a:t>ROM, including </a:t>
            </a:r>
            <a:r>
              <a:rPr lang="en-US" sz="2400" dirty="0" smtClean="0"/>
              <a:t>number </a:t>
            </a:r>
            <a:r>
              <a:rPr lang="en-US" sz="2400" dirty="0"/>
              <a:t>of degrees at </a:t>
            </a:r>
            <a:r>
              <a:rPr lang="en-US" sz="2400" dirty="0" smtClean="0"/>
              <a:t>beginning </a:t>
            </a:r>
            <a:r>
              <a:rPr lang="en-US" sz="2400" dirty="0"/>
              <a:t>and at </a:t>
            </a:r>
            <a:r>
              <a:rPr lang="en-US" sz="2400" dirty="0" smtClean="0"/>
              <a:t>end </a:t>
            </a:r>
            <a:r>
              <a:rPr lang="en-US" sz="2400" dirty="0"/>
              <a:t>of motion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Type of motion: </a:t>
            </a:r>
            <a:r>
              <a:rPr lang="en-US" sz="2400" i="1" dirty="0">
                <a:solidFill>
                  <a:srgbClr val="C00000"/>
                </a:solidFill>
              </a:rPr>
              <a:t>Active or passive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Any subjective information such as discomfort or pain reported by </a:t>
            </a:r>
            <a:r>
              <a:rPr lang="en-US" sz="2400" dirty="0" smtClean="0"/>
              <a:t>subject </a:t>
            </a:r>
            <a:r>
              <a:rPr lang="en-US" sz="2400" dirty="0"/>
              <a:t>during </a:t>
            </a:r>
            <a:r>
              <a:rPr lang="en-US" sz="2400" dirty="0" smtClean="0"/>
              <a:t>testing</a:t>
            </a:r>
            <a:endParaRPr lang="en-US" sz="2400" dirty="0"/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A complete description of any deviation from </a:t>
            </a:r>
            <a:r>
              <a:rPr lang="en-US" sz="2400" dirty="0" smtClean="0"/>
              <a:t>recommended </a:t>
            </a:r>
            <a:r>
              <a:rPr lang="en-US" sz="2400" dirty="0"/>
              <a:t>testing </a:t>
            </a:r>
            <a:r>
              <a:rPr lang="en-US" sz="2400" dirty="0" smtClean="0"/>
              <a:t>positions</a:t>
            </a:r>
            <a:endParaRPr lang="en-US" sz="2400" dirty="0"/>
          </a:p>
          <a:p>
            <a:pPr marL="45720" indent="0">
              <a:buNone/>
            </a:pPr>
            <a:r>
              <a:rPr lang="en-US" i="1" dirty="0"/>
              <a:t>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54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153400" cy="5943600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en-US" dirty="0" smtClean="0"/>
              <a:t>PROCEDURES</a:t>
            </a:r>
          </a:p>
          <a:p>
            <a:r>
              <a:rPr lang="en-US" sz="2400" dirty="0" smtClean="0"/>
              <a:t>Prior </a:t>
            </a:r>
            <a:r>
              <a:rPr lang="en-US" sz="2400" dirty="0"/>
              <a:t>to beginning with </a:t>
            </a:r>
            <a:r>
              <a:rPr lang="en-US" sz="2400" dirty="0" smtClean="0"/>
              <a:t>evaluation, examiner </a:t>
            </a:r>
            <a:r>
              <a:rPr lang="en-US" sz="2400" dirty="0"/>
              <a:t>must gather </a:t>
            </a:r>
            <a:r>
              <a:rPr lang="en-US" sz="2400" dirty="0" smtClean="0"/>
              <a:t>all </a:t>
            </a:r>
            <a:r>
              <a:rPr lang="en-US" sz="2400" dirty="0"/>
              <a:t>necessary equipment like goniometers and towel </a:t>
            </a:r>
            <a:r>
              <a:rPr lang="en-US" sz="2400" dirty="0" smtClean="0"/>
              <a:t>rolls</a:t>
            </a:r>
            <a:endParaRPr lang="en-US" sz="2400" dirty="0"/>
          </a:p>
          <a:p>
            <a:pPr marL="45720" indent="0">
              <a:buNone/>
            </a:pPr>
            <a:r>
              <a:rPr lang="en-US" sz="2400" dirty="0"/>
              <a:t> </a:t>
            </a:r>
          </a:p>
          <a:p>
            <a:pPr marL="45720" indent="0">
              <a:buNone/>
            </a:pPr>
            <a:r>
              <a:rPr lang="en-US" sz="2400" u="sng" dirty="0"/>
              <a:t>Explanation procedure</a:t>
            </a:r>
            <a:endParaRPr lang="en-US" sz="2400" dirty="0"/>
          </a:p>
          <a:p>
            <a:pPr lvl="0"/>
            <a:r>
              <a:rPr lang="en-US" sz="2400" dirty="0"/>
              <a:t>Introduction and Explanation of Purpose</a:t>
            </a:r>
          </a:p>
          <a:p>
            <a:endParaRPr lang="en-US" sz="2400" dirty="0" smtClean="0"/>
          </a:p>
          <a:p>
            <a:r>
              <a:rPr lang="en-US" sz="2400" dirty="0" smtClean="0"/>
              <a:t>My </a:t>
            </a:r>
            <a:r>
              <a:rPr lang="en-US" sz="2400" dirty="0"/>
              <a:t>name is_____. I am a 1</a:t>
            </a:r>
            <a:r>
              <a:rPr lang="en-US" sz="2400" baseline="30000" dirty="0"/>
              <a:t>st</a:t>
            </a:r>
            <a:r>
              <a:rPr lang="en-US" sz="2400" dirty="0"/>
              <a:t> </a:t>
            </a:r>
            <a:r>
              <a:rPr lang="en-US" sz="2400" dirty="0" err="1"/>
              <a:t>yr</a:t>
            </a:r>
            <a:r>
              <a:rPr lang="en-US" sz="2400" dirty="0"/>
              <a:t> student. I am going to measure </a:t>
            </a:r>
            <a:r>
              <a:rPr lang="en-US" sz="2400" dirty="0" smtClean="0"/>
              <a:t>amount </a:t>
            </a:r>
            <a:r>
              <a:rPr lang="en-US" sz="2400" dirty="0"/>
              <a:t>of motion that you have at your ____ joint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 </a:t>
            </a:r>
            <a:r>
              <a:rPr lang="en-US" sz="2400" dirty="0"/>
              <a:t>Explanation and demonstration of </a:t>
            </a:r>
            <a:r>
              <a:rPr lang="en-US" sz="2400" dirty="0" smtClean="0"/>
              <a:t>Goniometer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210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458200" cy="60960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I</a:t>
            </a:r>
            <a:r>
              <a:rPr lang="en-US" sz="2400" dirty="0" smtClean="0"/>
              <a:t>nstrument </a:t>
            </a:r>
            <a:r>
              <a:rPr lang="en-US" sz="2400" dirty="0"/>
              <a:t>that I will be using to obtain the measurements is called a </a:t>
            </a:r>
            <a:r>
              <a:rPr lang="en-US" sz="2400" dirty="0" smtClean="0"/>
              <a:t>goniometer</a:t>
            </a:r>
            <a:endParaRPr lang="en-US" sz="2400" dirty="0"/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Explanation </a:t>
            </a:r>
            <a:r>
              <a:rPr lang="en-US" sz="2400" dirty="0"/>
              <a:t>and demonstration of Anatomical landmarks</a:t>
            </a:r>
          </a:p>
          <a:p>
            <a:endParaRPr lang="en-US" sz="2400" dirty="0" smtClean="0"/>
          </a:p>
          <a:p>
            <a:r>
              <a:rPr lang="en-US" sz="2400" dirty="0" smtClean="0"/>
              <a:t>To </a:t>
            </a:r>
            <a:r>
              <a:rPr lang="en-US" sz="2400" dirty="0"/>
              <a:t>obtain accurate measurements I may have to ask you to remove certain articles of clothing like your shirt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Explanation </a:t>
            </a:r>
            <a:r>
              <a:rPr lang="en-US" sz="2400" dirty="0"/>
              <a:t>and demonstration of </a:t>
            </a:r>
            <a:r>
              <a:rPr lang="en-US" sz="2400" dirty="0" err="1"/>
              <a:t>of</a:t>
            </a:r>
            <a:r>
              <a:rPr lang="en-US" sz="2400" dirty="0"/>
              <a:t> recommended testing </a:t>
            </a:r>
            <a:r>
              <a:rPr lang="en-US" sz="2400" dirty="0" smtClean="0"/>
              <a:t>positions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Explanation </a:t>
            </a:r>
            <a:r>
              <a:rPr lang="en-US" sz="2400" dirty="0"/>
              <a:t>and demonstration of examiner’s and subject’s roles during Active motion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Explanation </a:t>
            </a:r>
            <a:r>
              <a:rPr lang="en-US" sz="2400" dirty="0"/>
              <a:t>and demonstration of examiner’s and subject’s roles during Passive motion</a:t>
            </a:r>
          </a:p>
          <a:p>
            <a:pPr lvl="0"/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13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"/>
            <a:ext cx="8534400" cy="64008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dirty="0"/>
              <a:t> </a:t>
            </a:r>
            <a:r>
              <a:rPr lang="en-US" sz="2400" u="sng" dirty="0" smtClean="0"/>
              <a:t>Testing </a:t>
            </a:r>
            <a:r>
              <a:rPr lang="en-US" sz="2400" u="sng" dirty="0"/>
              <a:t>Procedure</a:t>
            </a:r>
            <a:endParaRPr lang="en-US" sz="2400" dirty="0"/>
          </a:p>
          <a:p>
            <a:pPr lvl="0"/>
            <a:r>
              <a:rPr lang="en-US" sz="2400" dirty="0"/>
              <a:t>Place the subject in </a:t>
            </a:r>
            <a:r>
              <a:rPr lang="en-US" sz="2400" dirty="0" smtClean="0"/>
              <a:t>testing </a:t>
            </a:r>
            <a:r>
              <a:rPr lang="en-US" sz="2400" dirty="0"/>
              <a:t>position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Stabilize proximal </a:t>
            </a:r>
            <a:r>
              <a:rPr lang="en-US" sz="2400" dirty="0"/>
              <a:t>joint segment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Move </a:t>
            </a:r>
            <a:r>
              <a:rPr lang="en-US" sz="2400" dirty="0"/>
              <a:t>distal joint segment to </a:t>
            </a:r>
            <a:r>
              <a:rPr lang="en-US" sz="2400" dirty="0" smtClean="0"/>
              <a:t>zero </a:t>
            </a:r>
            <a:r>
              <a:rPr lang="en-US" sz="2400" dirty="0"/>
              <a:t>starting position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Palpate bony </a:t>
            </a:r>
            <a:r>
              <a:rPr lang="en-US" sz="2400" dirty="0"/>
              <a:t>landmarks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Align goniometer</a:t>
            </a:r>
            <a:endParaRPr lang="en-US" sz="2400" dirty="0"/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Stabilize proximal </a:t>
            </a:r>
            <a:r>
              <a:rPr lang="en-US" sz="2400" dirty="0"/>
              <a:t>joint segment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Read </a:t>
            </a:r>
            <a:r>
              <a:rPr lang="en-US" sz="2400" dirty="0"/>
              <a:t>and record </a:t>
            </a:r>
            <a:r>
              <a:rPr lang="en-US" sz="2400" dirty="0" smtClean="0"/>
              <a:t>ROM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07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2000"/>
            <a:ext cx="8610600" cy="566928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endParaRPr lang="en-US" sz="4400" dirty="0" smtClean="0"/>
          </a:p>
          <a:p>
            <a:pPr marL="45720" indent="0">
              <a:buNone/>
            </a:pPr>
            <a:endParaRPr lang="en-US" sz="4400" dirty="0"/>
          </a:p>
          <a:p>
            <a:pPr marL="45720" indent="0">
              <a:buNone/>
            </a:pPr>
            <a:endParaRPr lang="en-US" sz="4400" dirty="0" smtClean="0"/>
          </a:p>
          <a:p>
            <a:pPr marL="45720" indent="0">
              <a:buNone/>
            </a:pPr>
            <a:r>
              <a:rPr lang="en-US" sz="4400" dirty="0" smtClean="0"/>
              <a:t>MULTIPLE CHOICE QUESTIONS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49834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0"/>
            <a:ext cx="8001000" cy="5943600"/>
          </a:xfrm>
        </p:spPr>
        <p:txBody>
          <a:bodyPr>
            <a:normAutofit fontScale="25000" lnSpcReduction="20000"/>
          </a:bodyPr>
          <a:lstStyle/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sz="8000" dirty="0" smtClean="0"/>
              <a:t>1.Placing joint </a:t>
            </a:r>
            <a:r>
              <a:rPr lang="en-US" sz="8000" dirty="0"/>
              <a:t>in a starting position of 0 degrees refers to </a:t>
            </a:r>
            <a:r>
              <a:rPr lang="en-US" sz="8000" dirty="0" smtClean="0"/>
              <a:t>principle </a:t>
            </a:r>
            <a:r>
              <a:rPr lang="en-US" sz="8000" dirty="0"/>
              <a:t>of</a:t>
            </a:r>
          </a:p>
          <a:p>
            <a:pPr marL="45720" indent="0">
              <a:buNone/>
            </a:pPr>
            <a:r>
              <a:rPr lang="en-US" sz="8000" dirty="0" smtClean="0"/>
              <a:t>	a</a:t>
            </a:r>
            <a:r>
              <a:rPr lang="en-US" sz="8000" dirty="0"/>
              <a:t>. Positioning</a:t>
            </a:r>
          </a:p>
          <a:p>
            <a:pPr marL="45720" indent="0">
              <a:buNone/>
            </a:pPr>
            <a:r>
              <a:rPr lang="en-US" sz="8000" dirty="0" smtClean="0"/>
              <a:t>	b</a:t>
            </a:r>
            <a:r>
              <a:rPr lang="en-US" sz="8000" dirty="0"/>
              <a:t>. Stabilization</a:t>
            </a:r>
          </a:p>
          <a:p>
            <a:pPr marL="45720" indent="0">
              <a:buNone/>
            </a:pPr>
            <a:r>
              <a:rPr lang="en-US" sz="8000" dirty="0" smtClean="0"/>
              <a:t>	c</a:t>
            </a:r>
            <a:r>
              <a:rPr lang="en-US" sz="8000" dirty="0"/>
              <a:t>. Alignment</a:t>
            </a:r>
          </a:p>
          <a:p>
            <a:pPr marL="45720" indent="0">
              <a:buNone/>
            </a:pPr>
            <a:r>
              <a:rPr lang="en-US" sz="8000" dirty="0" smtClean="0"/>
              <a:t>	d</a:t>
            </a:r>
            <a:r>
              <a:rPr lang="en-US" sz="8000" dirty="0"/>
              <a:t>. None of the above</a:t>
            </a:r>
          </a:p>
          <a:p>
            <a:pPr marL="45720" indent="0">
              <a:buNone/>
            </a:pPr>
            <a:endParaRPr lang="en-US" sz="8000" dirty="0" smtClean="0"/>
          </a:p>
          <a:p>
            <a:pPr marL="45720" indent="0">
              <a:buNone/>
            </a:pPr>
            <a:endParaRPr lang="en-US" sz="8000" dirty="0" smtClean="0"/>
          </a:p>
          <a:p>
            <a:pPr marL="45720" indent="0">
              <a:buNone/>
            </a:pPr>
            <a:endParaRPr lang="en-US" sz="8000" dirty="0" smtClean="0"/>
          </a:p>
          <a:p>
            <a:pPr marL="45720" indent="0">
              <a:buNone/>
            </a:pPr>
            <a:endParaRPr lang="en-US" sz="8000" dirty="0"/>
          </a:p>
          <a:p>
            <a:pPr marL="45720" indent="0">
              <a:buNone/>
            </a:pPr>
            <a:r>
              <a:rPr lang="en-US" sz="8000" dirty="0" smtClean="0"/>
              <a:t>2.Isolating </a:t>
            </a:r>
            <a:r>
              <a:rPr lang="en-US" sz="8000" dirty="0"/>
              <a:t>the motion to one joint helps to see that a true measurement of the motion is obtained and not combined motions refers to the principle of</a:t>
            </a:r>
          </a:p>
          <a:p>
            <a:pPr marL="45720" indent="0">
              <a:buNone/>
            </a:pPr>
            <a:r>
              <a:rPr lang="en-US" sz="8000" dirty="0" smtClean="0"/>
              <a:t>	a</a:t>
            </a:r>
            <a:r>
              <a:rPr lang="en-US" sz="8000" dirty="0"/>
              <a:t>. Positioning</a:t>
            </a:r>
          </a:p>
          <a:p>
            <a:pPr marL="45720" indent="0">
              <a:buNone/>
            </a:pPr>
            <a:r>
              <a:rPr lang="en-US" sz="8000" dirty="0" smtClean="0"/>
              <a:t>	b</a:t>
            </a:r>
            <a:r>
              <a:rPr lang="en-US" sz="8000" dirty="0"/>
              <a:t>. Stabilization</a:t>
            </a:r>
          </a:p>
          <a:p>
            <a:pPr marL="45720" indent="0">
              <a:buNone/>
            </a:pPr>
            <a:r>
              <a:rPr lang="en-US" sz="8000" dirty="0"/>
              <a:t>	</a:t>
            </a:r>
            <a:r>
              <a:rPr lang="en-US" sz="8000" dirty="0" smtClean="0"/>
              <a:t>c</a:t>
            </a:r>
            <a:r>
              <a:rPr lang="en-US" sz="8000" dirty="0"/>
              <a:t>. Alignment</a:t>
            </a:r>
          </a:p>
          <a:p>
            <a:pPr marL="45720" indent="0">
              <a:buNone/>
            </a:pPr>
            <a:r>
              <a:rPr lang="en-US" sz="8000" dirty="0" smtClean="0"/>
              <a:t>	d</a:t>
            </a:r>
            <a:r>
              <a:rPr lang="en-US" sz="8000" dirty="0"/>
              <a:t>. None of the above</a:t>
            </a:r>
          </a:p>
          <a:p>
            <a:endParaRPr lang="en-US" sz="3800" dirty="0"/>
          </a:p>
          <a:p>
            <a:pPr marL="45720" indent="0">
              <a:buNone/>
            </a:pPr>
            <a:r>
              <a:rPr lang="en-US" sz="3800" dirty="0"/>
              <a:t> </a:t>
            </a:r>
          </a:p>
          <a:p>
            <a:pPr marL="4572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61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1520"/>
            <a:ext cx="8153400" cy="5669280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en-US" dirty="0" smtClean="0"/>
              <a:t>3.Alignment </a:t>
            </a:r>
            <a:r>
              <a:rPr lang="en-US" dirty="0"/>
              <a:t>of </a:t>
            </a:r>
            <a:r>
              <a:rPr lang="en-US" dirty="0" smtClean="0"/>
              <a:t>arms </a:t>
            </a:r>
            <a:r>
              <a:rPr lang="en-US" dirty="0"/>
              <a:t>of </a:t>
            </a:r>
            <a:r>
              <a:rPr lang="en-US" dirty="0" smtClean="0"/>
              <a:t>goniometer </a:t>
            </a:r>
            <a:r>
              <a:rPr lang="en-US" dirty="0"/>
              <a:t>with </a:t>
            </a:r>
            <a:r>
              <a:rPr lang="en-US" dirty="0" smtClean="0"/>
              <a:t>proximal </a:t>
            </a:r>
            <a:r>
              <a:rPr lang="en-US" dirty="0"/>
              <a:t>and distal segments of </a:t>
            </a:r>
            <a:r>
              <a:rPr lang="en-US" dirty="0" smtClean="0"/>
              <a:t>joint </a:t>
            </a:r>
            <a:r>
              <a:rPr lang="en-US" dirty="0"/>
              <a:t>being evaluated refers to </a:t>
            </a:r>
            <a:r>
              <a:rPr lang="en-US" dirty="0" smtClean="0"/>
              <a:t>principle </a:t>
            </a:r>
            <a:r>
              <a:rPr lang="en-US" dirty="0"/>
              <a:t>of</a:t>
            </a:r>
          </a:p>
          <a:p>
            <a:pPr marL="45720" indent="0">
              <a:buNone/>
            </a:pPr>
            <a:r>
              <a:rPr lang="en-US" dirty="0" smtClean="0"/>
              <a:t>	a</a:t>
            </a:r>
            <a:r>
              <a:rPr lang="en-US" dirty="0"/>
              <a:t>. Positioning</a:t>
            </a:r>
          </a:p>
          <a:p>
            <a:pPr marL="45720" indent="0">
              <a:buNone/>
            </a:pPr>
            <a:r>
              <a:rPr lang="en-US" dirty="0" smtClean="0"/>
              <a:t>	b</a:t>
            </a:r>
            <a:r>
              <a:rPr lang="en-US" dirty="0"/>
              <a:t>. Stabilization</a:t>
            </a:r>
          </a:p>
          <a:p>
            <a:pPr marL="45720" indent="0">
              <a:buNone/>
            </a:pPr>
            <a:r>
              <a:rPr lang="en-US" dirty="0" smtClean="0"/>
              <a:t>	c</a:t>
            </a:r>
            <a:r>
              <a:rPr lang="en-US" dirty="0"/>
              <a:t>. Alignment</a:t>
            </a:r>
          </a:p>
          <a:p>
            <a:pPr marL="45720" indent="0">
              <a:buNone/>
            </a:pPr>
            <a:r>
              <a:rPr lang="en-US" dirty="0" smtClean="0"/>
              <a:t>	d</a:t>
            </a:r>
            <a:r>
              <a:rPr lang="en-US" dirty="0"/>
              <a:t>. None of the above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4.When aligning arms </a:t>
            </a:r>
            <a:r>
              <a:rPr lang="en-US" dirty="0"/>
              <a:t>and reading </a:t>
            </a:r>
            <a:r>
              <a:rPr lang="en-US" dirty="0" smtClean="0"/>
              <a:t>scale </a:t>
            </a:r>
            <a:r>
              <a:rPr lang="en-US" dirty="0"/>
              <a:t>of the goniometer, </a:t>
            </a:r>
            <a:r>
              <a:rPr lang="en-US" dirty="0" smtClean="0"/>
              <a:t>examiner </a:t>
            </a:r>
            <a:r>
              <a:rPr lang="en-US" dirty="0"/>
              <a:t>must be at eye level </a:t>
            </a:r>
            <a:r>
              <a:rPr lang="en-US" dirty="0" smtClean="0"/>
              <a:t>with </a:t>
            </a:r>
            <a:r>
              <a:rPr lang="en-US" dirty="0"/>
              <a:t>goniometer</a:t>
            </a:r>
          </a:p>
          <a:p>
            <a:pPr marL="45720" indent="0">
              <a:buNone/>
            </a:pPr>
            <a:r>
              <a:rPr lang="en-US" dirty="0" smtClean="0"/>
              <a:t>	a</a:t>
            </a:r>
            <a:r>
              <a:rPr lang="en-US" dirty="0"/>
              <a:t>. True</a:t>
            </a:r>
          </a:p>
          <a:p>
            <a:pPr marL="45720" indent="0">
              <a:buNone/>
            </a:pPr>
            <a:r>
              <a:rPr lang="en-US" dirty="0" smtClean="0"/>
              <a:t>	b</a:t>
            </a:r>
            <a:r>
              <a:rPr lang="en-US" dirty="0"/>
              <a:t>. False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5. _____ is not a principle of goniometry</a:t>
            </a:r>
          </a:p>
          <a:p>
            <a:pPr marL="45720" indent="0">
              <a:buNone/>
            </a:pPr>
            <a:r>
              <a:rPr lang="en-US" dirty="0" smtClean="0"/>
              <a:t>	a</a:t>
            </a:r>
            <a:r>
              <a:rPr lang="en-US" dirty="0"/>
              <a:t>. Positioning</a:t>
            </a:r>
          </a:p>
          <a:p>
            <a:pPr marL="45720" indent="0">
              <a:buNone/>
            </a:pPr>
            <a:r>
              <a:rPr lang="en-US" dirty="0" smtClean="0"/>
              <a:t>	b</a:t>
            </a:r>
            <a:r>
              <a:rPr lang="en-US" dirty="0"/>
              <a:t>. Stabilization</a:t>
            </a:r>
          </a:p>
          <a:p>
            <a:pPr marL="45720" indent="0">
              <a:buNone/>
            </a:pPr>
            <a:r>
              <a:rPr lang="en-US" dirty="0" smtClean="0"/>
              <a:t>	c</a:t>
            </a:r>
            <a:r>
              <a:rPr lang="en-US" dirty="0"/>
              <a:t>. Alignment</a:t>
            </a:r>
          </a:p>
          <a:p>
            <a:pPr marL="45720" indent="0">
              <a:buNone/>
            </a:pPr>
            <a:r>
              <a:rPr lang="en-US" dirty="0" smtClean="0"/>
              <a:t>	d</a:t>
            </a:r>
            <a:r>
              <a:rPr lang="en-US" dirty="0"/>
              <a:t>. Traction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412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512511" cy="1143000"/>
          </a:xfrm>
        </p:spPr>
        <p:txBody>
          <a:bodyPr/>
          <a:lstStyle/>
          <a:p>
            <a:pPr marL="0" indent="0">
              <a:buNone/>
            </a:pPr>
            <a:r>
              <a:rPr lang="en-US" sz="3600" b="0" dirty="0" smtClean="0"/>
              <a:t>TYPES OF GONIOMETERS</a:t>
            </a:r>
            <a:endParaRPr lang="en-US" sz="36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648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Universal goniometer</a:t>
            </a:r>
          </a:p>
          <a:p>
            <a:endParaRPr lang="en-US" sz="2800" dirty="0" smtClean="0"/>
          </a:p>
          <a:p>
            <a:r>
              <a:rPr lang="en-US" sz="2800" dirty="0" smtClean="0"/>
              <a:t>Gravity-dependent </a:t>
            </a:r>
            <a:r>
              <a:rPr lang="en-US" sz="2800" dirty="0"/>
              <a:t>Goniometer (inclinometers</a:t>
            </a:r>
            <a:r>
              <a:rPr lang="en-US" sz="2800" dirty="0" smtClean="0"/>
              <a:t>)</a:t>
            </a:r>
          </a:p>
          <a:p>
            <a:endParaRPr lang="en-US" sz="2800" dirty="0" smtClean="0"/>
          </a:p>
          <a:p>
            <a:r>
              <a:rPr lang="en-US" sz="2800" dirty="0" smtClean="0"/>
              <a:t>Fluid/bubble Goniometers</a:t>
            </a:r>
          </a:p>
          <a:p>
            <a:pPr marL="45720" indent="0">
              <a:buNone/>
            </a:pPr>
            <a:endParaRPr lang="en-US" sz="2800" dirty="0" smtClean="0"/>
          </a:p>
          <a:p>
            <a:r>
              <a:rPr lang="en-US" sz="2800" dirty="0" smtClean="0"/>
              <a:t>Electro Goniometers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3860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229600" cy="5943600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en-US" sz="2400" dirty="0" smtClean="0"/>
              <a:t>UNIVERSAL GONIOMETER</a:t>
            </a:r>
          </a:p>
          <a:p>
            <a:pPr lvl="0"/>
            <a:r>
              <a:rPr lang="en-US" sz="2400" dirty="0" smtClean="0"/>
              <a:t>Most </a:t>
            </a:r>
            <a:r>
              <a:rPr lang="en-US" sz="2400" dirty="0">
                <a:solidFill>
                  <a:srgbClr val="C00000"/>
                </a:solidFill>
              </a:rPr>
              <a:t>commonly used</a:t>
            </a:r>
            <a:r>
              <a:rPr lang="en-US" sz="2400" dirty="0"/>
              <a:t>. Can measure joint position and ROM at almost all joints of </a:t>
            </a:r>
            <a:r>
              <a:rPr lang="en-US" sz="2400" dirty="0" smtClean="0"/>
              <a:t>body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May </a:t>
            </a:r>
            <a:r>
              <a:rPr lang="en-US" sz="2400" dirty="0"/>
              <a:t>be of </a:t>
            </a:r>
            <a:r>
              <a:rPr lang="en-US" sz="2400" i="1" dirty="0">
                <a:solidFill>
                  <a:srgbClr val="C00000"/>
                </a:solidFill>
              </a:rPr>
              <a:t>plastic or metal </a:t>
            </a:r>
            <a:r>
              <a:rPr lang="en-US" sz="2400" dirty="0"/>
              <a:t>and </a:t>
            </a:r>
            <a:r>
              <a:rPr lang="en-US" sz="2400" dirty="0" smtClean="0"/>
              <a:t>is available </a:t>
            </a:r>
            <a:r>
              <a:rPr lang="en-US" sz="2400" dirty="0"/>
              <a:t>in many shapes and </a:t>
            </a:r>
            <a:r>
              <a:rPr lang="en-US" sz="2400" dirty="0" smtClean="0"/>
              <a:t>sizes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 smtClean="0"/>
              <a:t>Design </a:t>
            </a:r>
            <a:r>
              <a:rPr lang="en-US" sz="2400" dirty="0"/>
              <a:t>consists of </a:t>
            </a:r>
            <a:r>
              <a:rPr lang="en-US" sz="2400" dirty="0" smtClean="0">
                <a:solidFill>
                  <a:srgbClr val="C00000"/>
                </a:solidFill>
              </a:rPr>
              <a:t>body </a:t>
            </a:r>
            <a:r>
              <a:rPr lang="en-US" sz="2400" dirty="0">
                <a:solidFill>
                  <a:srgbClr val="C00000"/>
                </a:solidFill>
              </a:rPr>
              <a:t>and two arms</a:t>
            </a:r>
            <a:r>
              <a:rPr lang="en-US" sz="2400" dirty="0"/>
              <a:t>- a stationary and a moving </a:t>
            </a:r>
            <a:r>
              <a:rPr lang="en-US" sz="2400" dirty="0" smtClean="0"/>
              <a:t>arm 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/>
              <a:t>Body </a:t>
            </a:r>
            <a:r>
              <a:rPr lang="en-US" sz="2400" dirty="0"/>
              <a:t>resembles a protractor and may form a half circle or full </a:t>
            </a:r>
            <a:r>
              <a:rPr lang="en-US" sz="2400" dirty="0" smtClean="0"/>
              <a:t>circle. Scales </a:t>
            </a:r>
            <a:r>
              <a:rPr lang="en-US" sz="2400" dirty="0"/>
              <a:t>on a half- circle goniometer read from 0 to 180 degrees and from 180 to 0 degrees and on a full-circle instrument read from 0 to 180 degrees or 0 to 360 </a:t>
            </a:r>
            <a:r>
              <a:rPr lang="en-US" sz="2400" dirty="0" smtClean="0"/>
              <a:t>degrees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524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562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DEFINITION</a:t>
            </a:r>
            <a:endParaRPr lang="en-US" sz="2800" dirty="0"/>
          </a:p>
          <a:p>
            <a:endParaRPr lang="en-US" sz="2400" dirty="0" smtClean="0"/>
          </a:p>
          <a:p>
            <a:pPr marL="45720" indent="0">
              <a:buNone/>
            </a:pPr>
            <a:r>
              <a:rPr lang="en-US" sz="2400" dirty="0" smtClean="0"/>
              <a:t>GONIOMETRY</a:t>
            </a:r>
            <a:r>
              <a:rPr lang="en-US" sz="2400" dirty="0"/>
              <a:t>: Comes from </a:t>
            </a:r>
            <a:r>
              <a:rPr lang="en-US" sz="2400" dirty="0" smtClean="0"/>
              <a:t>two Greek </a:t>
            </a:r>
            <a:r>
              <a:rPr lang="en-US" sz="2400" dirty="0"/>
              <a:t>words: </a:t>
            </a:r>
            <a:endParaRPr lang="en-US" sz="2400" dirty="0" smtClean="0"/>
          </a:p>
          <a:p>
            <a:pPr lvl="1"/>
            <a:r>
              <a:rPr lang="en-US" sz="2400" i="1" dirty="0" err="1" smtClean="0"/>
              <a:t>Gonia</a:t>
            </a:r>
            <a:r>
              <a:rPr lang="en-US" sz="2400" i="1" dirty="0" smtClean="0"/>
              <a:t> </a:t>
            </a:r>
            <a:r>
              <a:rPr lang="en-US" sz="2400" dirty="0" smtClean="0"/>
              <a:t>meaning </a:t>
            </a:r>
            <a:r>
              <a:rPr lang="en-US" sz="2400" i="1" dirty="0" smtClean="0"/>
              <a:t>angle</a:t>
            </a:r>
            <a:r>
              <a:rPr lang="en-US" sz="2400" dirty="0" smtClean="0"/>
              <a:t> </a:t>
            </a:r>
          </a:p>
          <a:p>
            <a:pPr lvl="1"/>
            <a:r>
              <a:rPr lang="en-US" sz="2400" i="1" dirty="0" err="1" smtClean="0"/>
              <a:t>metron</a:t>
            </a:r>
            <a:r>
              <a:rPr lang="en-US" sz="2400" dirty="0" smtClean="0"/>
              <a:t> </a:t>
            </a:r>
            <a:r>
              <a:rPr lang="en-US" sz="2400" dirty="0"/>
              <a:t>meaning </a:t>
            </a:r>
            <a:r>
              <a:rPr lang="en-US" sz="2400" i="1" dirty="0" smtClean="0"/>
              <a:t>measure </a:t>
            </a:r>
          </a:p>
          <a:p>
            <a:endParaRPr lang="en-US" sz="2400" dirty="0" smtClean="0"/>
          </a:p>
          <a:p>
            <a:r>
              <a:rPr lang="en-US" sz="2400" dirty="0" smtClean="0"/>
              <a:t>Thus </a:t>
            </a:r>
            <a:r>
              <a:rPr lang="en-US" sz="2400" dirty="0"/>
              <a:t>goniometry refers to </a:t>
            </a:r>
            <a:r>
              <a:rPr lang="en-US" sz="2400" dirty="0" smtClean="0"/>
              <a:t>measurement </a:t>
            </a:r>
            <a:r>
              <a:rPr lang="en-US" sz="2400" dirty="0"/>
              <a:t>of angles, particularly measurement of angles created at human joints by </a:t>
            </a:r>
            <a:r>
              <a:rPr lang="en-US" sz="2400" dirty="0" smtClean="0"/>
              <a:t>bones </a:t>
            </a:r>
            <a:r>
              <a:rPr lang="en-US" sz="2400" dirty="0"/>
              <a:t>of </a:t>
            </a:r>
            <a:r>
              <a:rPr lang="en-US" sz="2400" dirty="0" smtClean="0"/>
              <a:t>body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/>
              <a:t>I</a:t>
            </a:r>
            <a:r>
              <a:rPr lang="en-US" sz="2400" dirty="0" smtClean="0"/>
              <a:t>nstrument </a:t>
            </a:r>
            <a:r>
              <a:rPr lang="en-US" sz="2400" dirty="0"/>
              <a:t>to measure is called a </a:t>
            </a:r>
            <a:r>
              <a:rPr lang="en-US" sz="2400" i="1" dirty="0" smtClean="0">
                <a:solidFill>
                  <a:srgbClr val="C00000"/>
                </a:solidFill>
              </a:rPr>
              <a:t>GONIOMETER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89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33400"/>
            <a:ext cx="8305800" cy="5791200"/>
          </a:xfrm>
        </p:spPr>
        <p:txBody>
          <a:bodyPr>
            <a:noAutofit/>
          </a:bodyPr>
          <a:lstStyle/>
          <a:p>
            <a:r>
              <a:rPr lang="en-US" sz="2400" dirty="0"/>
              <a:t> C</a:t>
            </a:r>
            <a:r>
              <a:rPr lang="en-US" sz="2400" dirty="0" smtClean="0"/>
              <a:t>orrect </a:t>
            </a:r>
            <a:r>
              <a:rPr lang="en-US" sz="2400" dirty="0"/>
              <a:t>selection of which goniometer device to use depends on </a:t>
            </a:r>
            <a:r>
              <a:rPr lang="en-US" sz="2400" dirty="0" smtClean="0"/>
              <a:t>joint </a:t>
            </a:r>
            <a:r>
              <a:rPr lang="en-US" sz="2400" dirty="0"/>
              <a:t>angle to be </a:t>
            </a:r>
            <a:r>
              <a:rPr lang="en-US" sz="2400" dirty="0" smtClean="0"/>
              <a:t>measured</a:t>
            </a:r>
          </a:p>
          <a:p>
            <a:endParaRPr lang="en-US" sz="2400" dirty="0" smtClean="0"/>
          </a:p>
          <a:p>
            <a:r>
              <a:rPr lang="en-US" sz="2400" dirty="0" smtClean="0"/>
              <a:t>Length </a:t>
            </a:r>
            <a:r>
              <a:rPr lang="en-US" sz="2400" dirty="0"/>
              <a:t>of arms varies among instruments and can range from 3-18 </a:t>
            </a:r>
            <a:r>
              <a:rPr lang="en-US" sz="2400" dirty="0" smtClean="0"/>
              <a:t>inches</a:t>
            </a:r>
          </a:p>
          <a:p>
            <a:endParaRPr lang="en-US" sz="2400" dirty="0" smtClean="0"/>
          </a:p>
          <a:p>
            <a:r>
              <a:rPr lang="en-US" sz="2400" dirty="0" smtClean="0"/>
              <a:t>Longer </a:t>
            </a:r>
            <a:r>
              <a:rPr lang="en-US" sz="2400" dirty="0"/>
              <a:t>armed goniometers, or </a:t>
            </a:r>
            <a:r>
              <a:rPr lang="en-US" sz="2400" dirty="0" smtClean="0"/>
              <a:t>bubble </a:t>
            </a:r>
            <a:r>
              <a:rPr lang="en-US" sz="2400" dirty="0"/>
              <a:t>inclinometer are recommended when </a:t>
            </a:r>
            <a:r>
              <a:rPr lang="en-US" sz="2400" dirty="0" smtClean="0"/>
              <a:t>landmarks </a:t>
            </a:r>
            <a:r>
              <a:rPr lang="en-US" sz="2400" dirty="0"/>
              <a:t>are further apart, such as when measuring hip, knee, elbow, and shoulder </a:t>
            </a:r>
            <a:r>
              <a:rPr lang="en-US" sz="2400" dirty="0" smtClean="0"/>
              <a:t>movements</a:t>
            </a:r>
          </a:p>
          <a:p>
            <a:endParaRPr lang="en-US" sz="2400" dirty="0" smtClean="0"/>
          </a:p>
          <a:p>
            <a:r>
              <a:rPr lang="en-US" sz="2400" dirty="0" smtClean="0"/>
              <a:t>In smaller </a:t>
            </a:r>
            <a:r>
              <a:rPr lang="en-US" sz="2400" dirty="0"/>
              <a:t>joints such as </a:t>
            </a:r>
            <a:r>
              <a:rPr lang="en-US" sz="2400" dirty="0" smtClean="0"/>
              <a:t>wrist </a:t>
            </a:r>
            <a:r>
              <a:rPr lang="en-US" sz="2400" dirty="0"/>
              <a:t>and hand and foot and ankle, a traditional goniometer with a shorter arm is </a:t>
            </a:r>
            <a:r>
              <a:rPr lang="en-US" sz="2400" dirty="0" smtClean="0"/>
              <a:t>used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4703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81000"/>
            <a:ext cx="8305800" cy="6096000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en-US" sz="2400" dirty="0" smtClean="0"/>
              <a:t>GRAVITY-DEPENDENT GONIOMETER (INCLINOMETERS) </a:t>
            </a:r>
          </a:p>
          <a:p>
            <a:endParaRPr lang="en-US" sz="2400" dirty="0" smtClean="0"/>
          </a:p>
          <a:p>
            <a:r>
              <a:rPr lang="en-US" sz="2400" dirty="0" smtClean="0"/>
              <a:t>Use </a:t>
            </a:r>
            <a:r>
              <a:rPr lang="en-US" sz="2400" dirty="0"/>
              <a:t>gravity’s effect on pointers or fluid levels to measure joint position and </a:t>
            </a:r>
            <a:r>
              <a:rPr lang="en-US" sz="2400" dirty="0" smtClean="0"/>
              <a:t>motion</a:t>
            </a:r>
          </a:p>
          <a:p>
            <a:endParaRPr lang="en-US" sz="2400" dirty="0" smtClean="0"/>
          </a:p>
          <a:p>
            <a:r>
              <a:rPr lang="en-US" sz="2400" dirty="0" smtClean="0"/>
              <a:t>They </a:t>
            </a:r>
            <a:r>
              <a:rPr lang="en-US" sz="2400" dirty="0"/>
              <a:t>are held on </a:t>
            </a:r>
            <a:r>
              <a:rPr lang="en-US" sz="2400" dirty="0" smtClean="0"/>
              <a:t>distal </a:t>
            </a:r>
            <a:r>
              <a:rPr lang="en-US" sz="2400" dirty="0"/>
              <a:t>segment of </a:t>
            </a:r>
            <a:r>
              <a:rPr lang="en-US" sz="2400" dirty="0" smtClean="0"/>
              <a:t>joint </a:t>
            </a:r>
            <a:r>
              <a:rPr lang="en-US" sz="2400" dirty="0"/>
              <a:t>being measured. The angle between </a:t>
            </a:r>
            <a:r>
              <a:rPr lang="en-US" sz="2400" dirty="0" smtClean="0"/>
              <a:t>long </a:t>
            </a:r>
            <a:r>
              <a:rPr lang="en-US" sz="2400" dirty="0"/>
              <a:t>axis of </a:t>
            </a:r>
            <a:r>
              <a:rPr lang="en-US" sz="2400" dirty="0" smtClean="0"/>
              <a:t>distal </a:t>
            </a:r>
            <a:r>
              <a:rPr lang="en-US" sz="2400" dirty="0"/>
              <a:t>segment and </a:t>
            </a:r>
            <a:r>
              <a:rPr lang="en-US" sz="2400" dirty="0" smtClean="0"/>
              <a:t>line </a:t>
            </a:r>
            <a:r>
              <a:rPr lang="en-US" sz="2400" dirty="0"/>
              <a:t>of gravity is </a:t>
            </a:r>
            <a:r>
              <a:rPr lang="en-US" sz="2400" dirty="0" smtClean="0"/>
              <a:t>noted</a:t>
            </a:r>
          </a:p>
          <a:p>
            <a:endParaRPr lang="en-US" sz="2400" dirty="0"/>
          </a:p>
          <a:p>
            <a:r>
              <a:rPr lang="en-US" sz="2400" dirty="0" smtClean="0"/>
              <a:t>Advantages</a:t>
            </a:r>
            <a:r>
              <a:rPr lang="en-US" sz="2400" dirty="0"/>
              <a:t>: Easier to use, as they do not have to be aligned with bony landmarks or centered over the axis of </a:t>
            </a:r>
            <a:r>
              <a:rPr lang="en-US" sz="2400" dirty="0" smtClean="0"/>
              <a:t>motion </a:t>
            </a:r>
          </a:p>
          <a:p>
            <a:endParaRPr lang="en-US" sz="2400" dirty="0"/>
          </a:p>
          <a:p>
            <a:r>
              <a:rPr lang="en-US" sz="2400" dirty="0" smtClean="0"/>
              <a:t>Disadvantages</a:t>
            </a:r>
            <a:r>
              <a:rPr lang="en-US" sz="2400" dirty="0"/>
              <a:t>: Difficult to use over small joints and where there is soft tissue deformity or </a:t>
            </a:r>
            <a:r>
              <a:rPr lang="en-US" sz="2400" dirty="0" smtClean="0"/>
              <a:t>edema 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829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457200"/>
            <a:ext cx="8001000" cy="5486400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en-US" sz="2400" dirty="0" smtClean="0"/>
              <a:t>FLUID/ BUBBLE GONIOMETERS</a:t>
            </a:r>
          </a:p>
          <a:p>
            <a:pPr marL="45720" lvl="0" indent="0">
              <a:buNone/>
            </a:pPr>
            <a:endParaRPr lang="en-US" sz="2400" dirty="0" smtClean="0"/>
          </a:p>
          <a:p>
            <a:pPr lvl="0"/>
            <a:r>
              <a:rPr lang="en-US" sz="2400" dirty="0" smtClean="0"/>
              <a:t>Has </a:t>
            </a:r>
            <a:r>
              <a:rPr lang="en-US" sz="2400" dirty="0"/>
              <a:t>a fluid filled circular chamber containing an air </a:t>
            </a:r>
            <a:r>
              <a:rPr lang="en-US" sz="2400" dirty="0" smtClean="0"/>
              <a:t>bubble</a:t>
            </a:r>
            <a:endParaRPr lang="en-US" sz="2400" dirty="0"/>
          </a:p>
          <a:p>
            <a:pPr marL="45720" indent="0">
              <a:buNone/>
            </a:pPr>
            <a:endParaRPr lang="en-US" sz="2400" dirty="0" smtClean="0"/>
          </a:p>
          <a:p>
            <a:r>
              <a:rPr lang="en-US" sz="2400" dirty="0" smtClean="0"/>
              <a:t>Bubble </a:t>
            </a:r>
            <a:r>
              <a:rPr lang="en-US" sz="2400" dirty="0"/>
              <a:t>goniometer, which has a </a:t>
            </a:r>
            <a:r>
              <a:rPr lang="en-US" sz="2400" dirty="0" smtClean="0"/>
              <a:t>360°rotating </a:t>
            </a:r>
            <a:r>
              <a:rPr lang="en-US" sz="2400" dirty="0"/>
              <a:t>dial and scale with fluid indicator can be used for flexion and extension; abduction and adduction; and rotation in the neck, shoulder, elbow, wrist, hip, knee, ankle, and the spine</a:t>
            </a:r>
          </a:p>
        </p:txBody>
      </p:sp>
    </p:spTree>
    <p:extLst>
      <p:ext uri="{BB962C8B-B14F-4D97-AF65-F5344CB8AC3E}">
        <p14:creationId xmlns:p14="http://schemas.microsoft.com/office/powerpoint/2010/main" val="292229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458200" cy="6248400"/>
          </a:xfrm>
        </p:spPr>
        <p:txBody>
          <a:bodyPr>
            <a:normAutofit lnSpcReduction="10000"/>
          </a:bodyPr>
          <a:lstStyle/>
          <a:p>
            <a:pPr marL="45720" lvl="0" indent="0">
              <a:buNone/>
            </a:pPr>
            <a:r>
              <a:rPr lang="en-US" sz="2600" dirty="0" smtClean="0"/>
              <a:t>ELECTRO GONIOMETERS</a:t>
            </a:r>
          </a:p>
          <a:p>
            <a:r>
              <a:rPr lang="en-US" sz="2600" dirty="0" smtClean="0"/>
              <a:t>Used </a:t>
            </a:r>
            <a:r>
              <a:rPr lang="en-US" sz="2600" dirty="0"/>
              <a:t>primarily in research to obtain dynamic joint </a:t>
            </a:r>
            <a:r>
              <a:rPr lang="en-US" sz="2600" dirty="0" smtClean="0"/>
              <a:t>measurements</a:t>
            </a:r>
          </a:p>
          <a:p>
            <a:endParaRPr lang="en-US" sz="2600" dirty="0"/>
          </a:p>
          <a:p>
            <a:r>
              <a:rPr lang="en-US" sz="2600" dirty="0" smtClean="0"/>
              <a:t>In addition to 2 arms of universal goniometer, there’s a potentiometer which is connected to 2 arms</a:t>
            </a:r>
          </a:p>
          <a:p>
            <a:endParaRPr lang="en-US" sz="2600" dirty="0"/>
          </a:p>
          <a:p>
            <a:r>
              <a:rPr lang="en-US" sz="2600" dirty="0" smtClean="0"/>
              <a:t>Changes in joint position cause resistance in potentiometer to vary</a:t>
            </a:r>
          </a:p>
          <a:p>
            <a:endParaRPr lang="en-US" sz="2600" dirty="0"/>
          </a:p>
          <a:p>
            <a:r>
              <a:rPr lang="en-US" sz="2600" dirty="0" smtClean="0"/>
              <a:t>Resultant change in voltage indicates amount of joint motion </a:t>
            </a:r>
          </a:p>
          <a:p>
            <a:endParaRPr lang="en-US" sz="2600" dirty="0"/>
          </a:p>
          <a:p>
            <a:r>
              <a:rPr lang="en-US" sz="2600" dirty="0" smtClean="0"/>
              <a:t>Disadvantages: Expensive and take time to calibrate accurately and attach to subject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88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673" y="2667000"/>
            <a:ext cx="8236527" cy="114300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sz="4800" b="0" dirty="0"/>
              <a:t>MULTIPLE CHOICE QUESTIONS</a:t>
            </a:r>
            <a:r>
              <a:rPr lang="en-US" sz="4800" dirty="0"/>
              <a:t/>
            </a:r>
            <a:br>
              <a:rPr lang="en-US" sz="48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71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400800"/>
          </a:xfrm>
        </p:spPr>
        <p:txBody>
          <a:bodyPr>
            <a:normAutofit fontScale="77500" lnSpcReduction="20000"/>
          </a:bodyPr>
          <a:lstStyle/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1</a:t>
            </a:r>
            <a:r>
              <a:rPr lang="en-US" sz="3100" dirty="0"/>
              <a:t>. Goniometry refers to </a:t>
            </a:r>
            <a:r>
              <a:rPr lang="en-US" sz="3100" dirty="0" smtClean="0"/>
              <a:t>measurement </a:t>
            </a:r>
            <a:r>
              <a:rPr lang="en-US" sz="3100" dirty="0"/>
              <a:t>of </a:t>
            </a:r>
          </a:p>
          <a:p>
            <a:pPr marL="45720" indent="0">
              <a:buNone/>
            </a:pPr>
            <a:r>
              <a:rPr lang="en-US" sz="3100" dirty="0" smtClean="0"/>
              <a:t>	a. Muscles</a:t>
            </a:r>
            <a:endParaRPr lang="en-US" sz="3100" dirty="0"/>
          </a:p>
          <a:p>
            <a:pPr marL="45720" indent="0">
              <a:buNone/>
            </a:pPr>
            <a:r>
              <a:rPr lang="en-US" sz="3100" dirty="0" smtClean="0"/>
              <a:t>	b. Joint angles</a:t>
            </a:r>
          </a:p>
          <a:p>
            <a:pPr marL="45720" indent="0">
              <a:buNone/>
            </a:pPr>
            <a:r>
              <a:rPr lang="en-US" sz="3100" dirty="0"/>
              <a:t>	</a:t>
            </a:r>
            <a:r>
              <a:rPr lang="en-US" sz="3100" dirty="0" smtClean="0"/>
              <a:t>c</a:t>
            </a:r>
            <a:r>
              <a:rPr lang="en-US" sz="3100" dirty="0"/>
              <a:t>. </a:t>
            </a:r>
            <a:r>
              <a:rPr lang="en-US" sz="3100" dirty="0" smtClean="0"/>
              <a:t>Bones</a:t>
            </a:r>
            <a:endParaRPr lang="en-US" sz="3100" dirty="0"/>
          </a:p>
          <a:p>
            <a:pPr marL="45720" indent="0">
              <a:buNone/>
            </a:pPr>
            <a:r>
              <a:rPr lang="en-US" sz="3100" dirty="0" smtClean="0"/>
              <a:t>	d</a:t>
            </a:r>
            <a:r>
              <a:rPr lang="en-US" sz="3100" dirty="0"/>
              <a:t>. None of the above</a:t>
            </a:r>
          </a:p>
          <a:p>
            <a:pPr marL="45720" indent="0">
              <a:buNone/>
            </a:pPr>
            <a:endParaRPr lang="en-US" sz="3100" dirty="0"/>
          </a:p>
          <a:p>
            <a:pPr marL="45720" indent="0">
              <a:buNone/>
            </a:pPr>
            <a:r>
              <a:rPr lang="en-US" sz="3100" dirty="0"/>
              <a:t>2. Universal Goniometer is </a:t>
            </a:r>
            <a:r>
              <a:rPr lang="en-US" sz="3100" dirty="0" smtClean="0"/>
              <a:t>most </a:t>
            </a:r>
            <a:r>
              <a:rPr lang="en-US" sz="3100" dirty="0"/>
              <a:t>commonly used goniometer</a:t>
            </a:r>
          </a:p>
          <a:p>
            <a:pPr marL="45720" indent="0">
              <a:buNone/>
            </a:pPr>
            <a:r>
              <a:rPr lang="en-US" sz="3100" dirty="0" smtClean="0"/>
              <a:t>	a</a:t>
            </a:r>
            <a:r>
              <a:rPr lang="en-US" sz="3100" dirty="0"/>
              <a:t>. True</a:t>
            </a:r>
          </a:p>
          <a:p>
            <a:pPr marL="45720" indent="0">
              <a:buNone/>
            </a:pPr>
            <a:r>
              <a:rPr lang="en-US" sz="3100" dirty="0" smtClean="0"/>
              <a:t>	b</a:t>
            </a:r>
            <a:r>
              <a:rPr lang="en-US" sz="3100" dirty="0"/>
              <a:t>. False</a:t>
            </a:r>
          </a:p>
          <a:p>
            <a:pPr marL="45720" indent="0">
              <a:buNone/>
            </a:pPr>
            <a:endParaRPr lang="en-US" sz="3100" dirty="0"/>
          </a:p>
          <a:p>
            <a:pPr marL="45720" indent="0">
              <a:buNone/>
            </a:pPr>
            <a:r>
              <a:rPr lang="en-US" sz="3100" dirty="0"/>
              <a:t>3. __________ goniometers use gravity’s effect to measure joint position and </a:t>
            </a:r>
            <a:r>
              <a:rPr lang="en-US" sz="3100" dirty="0" smtClean="0"/>
              <a:t>motion</a:t>
            </a:r>
            <a:endParaRPr lang="en-US" sz="3100" dirty="0"/>
          </a:p>
          <a:p>
            <a:pPr marL="45720" indent="0">
              <a:buNone/>
            </a:pPr>
            <a:r>
              <a:rPr lang="en-US" sz="3100" dirty="0" smtClean="0"/>
              <a:t>	a</a:t>
            </a:r>
            <a:r>
              <a:rPr lang="en-US" sz="3100" dirty="0"/>
              <a:t>. Bubble goniometers</a:t>
            </a:r>
          </a:p>
          <a:p>
            <a:pPr marL="45720" indent="0">
              <a:buNone/>
            </a:pPr>
            <a:r>
              <a:rPr lang="en-US" sz="3100" dirty="0" smtClean="0"/>
              <a:t>	b</a:t>
            </a:r>
            <a:r>
              <a:rPr lang="en-US" sz="3100" dirty="0"/>
              <a:t>. Fluid-filled goniometers</a:t>
            </a:r>
          </a:p>
          <a:p>
            <a:pPr marL="45720" indent="0">
              <a:buNone/>
            </a:pPr>
            <a:r>
              <a:rPr lang="en-US" sz="3100" dirty="0" smtClean="0"/>
              <a:t>	c</a:t>
            </a:r>
            <a:r>
              <a:rPr lang="en-US" sz="3100" dirty="0"/>
              <a:t>. Universal goniometers</a:t>
            </a:r>
          </a:p>
          <a:p>
            <a:pPr marL="45720" indent="0">
              <a:buNone/>
            </a:pPr>
            <a:r>
              <a:rPr lang="en-US" sz="3100" dirty="0" smtClean="0"/>
              <a:t>	d</a:t>
            </a:r>
            <a:r>
              <a:rPr lang="en-US" sz="3100" dirty="0"/>
              <a:t>. Gravity-dependent goniometer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59483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382000" cy="617220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en-US" dirty="0"/>
              <a:t>4. </a:t>
            </a:r>
            <a:r>
              <a:rPr lang="en-US" dirty="0" smtClean="0"/>
              <a:t>_________ </a:t>
            </a:r>
            <a:r>
              <a:rPr lang="en-US" dirty="0"/>
              <a:t>can measure joint position and ROM at almost all joints of the </a:t>
            </a:r>
            <a:r>
              <a:rPr lang="en-US" dirty="0" smtClean="0"/>
              <a:t>body</a:t>
            </a:r>
            <a:endParaRPr lang="en-US" dirty="0"/>
          </a:p>
          <a:p>
            <a:pPr marL="45720" indent="0">
              <a:buNone/>
            </a:pPr>
            <a:r>
              <a:rPr lang="en-US" dirty="0" smtClean="0"/>
              <a:t>	a</a:t>
            </a:r>
            <a:r>
              <a:rPr lang="en-US" dirty="0"/>
              <a:t>. Bubble goniometers</a:t>
            </a:r>
          </a:p>
          <a:p>
            <a:pPr marL="45720" indent="0">
              <a:buNone/>
            </a:pPr>
            <a:r>
              <a:rPr lang="en-US" dirty="0" smtClean="0"/>
              <a:t>	b</a:t>
            </a:r>
            <a:r>
              <a:rPr lang="en-US" dirty="0"/>
              <a:t>. Fluid-filled goniometers</a:t>
            </a:r>
          </a:p>
          <a:p>
            <a:pPr marL="45720" indent="0">
              <a:buNone/>
            </a:pPr>
            <a:r>
              <a:rPr lang="en-US" dirty="0" smtClean="0"/>
              <a:t>	c</a:t>
            </a:r>
            <a:r>
              <a:rPr lang="en-US" dirty="0"/>
              <a:t>. Universal goniometers</a:t>
            </a:r>
          </a:p>
          <a:p>
            <a:pPr marL="45720" indent="0">
              <a:buNone/>
            </a:pPr>
            <a:r>
              <a:rPr lang="en-US" dirty="0" smtClean="0"/>
              <a:t>	d</a:t>
            </a:r>
            <a:r>
              <a:rPr lang="en-US" dirty="0"/>
              <a:t>. Gravity-dependent goniometer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 smtClean="0"/>
              <a:t>5</a:t>
            </a:r>
            <a:r>
              <a:rPr lang="en-US" dirty="0"/>
              <a:t>. The design of _________ goniometer consists of a body and two arms- a stationary and a moving </a:t>
            </a:r>
            <a:r>
              <a:rPr lang="en-US" dirty="0" smtClean="0"/>
              <a:t>arm</a:t>
            </a:r>
            <a:endParaRPr lang="en-US" dirty="0"/>
          </a:p>
          <a:p>
            <a:pPr marL="45720" indent="0">
              <a:buNone/>
            </a:pPr>
            <a:r>
              <a:rPr lang="en-US" dirty="0" smtClean="0"/>
              <a:t>	a</a:t>
            </a:r>
            <a:r>
              <a:rPr lang="en-US" dirty="0"/>
              <a:t>. Bubble goniometers</a:t>
            </a:r>
          </a:p>
          <a:p>
            <a:pPr marL="45720" indent="0">
              <a:buNone/>
            </a:pPr>
            <a:r>
              <a:rPr lang="en-US" dirty="0" smtClean="0"/>
              <a:t>	b</a:t>
            </a:r>
            <a:r>
              <a:rPr lang="en-US" dirty="0"/>
              <a:t>. Fluid-filled goniometers</a:t>
            </a:r>
          </a:p>
          <a:p>
            <a:pPr marL="45720" indent="0">
              <a:buNone/>
            </a:pPr>
            <a:r>
              <a:rPr lang="en-US" dirty="0" smtClean="0"/>
              <a:t>	c</a:t>
            </a:r>
            <a:r>
              <a:rPr lang="en-US" dirty="0"/>
              <a:t>. Universal goniometers</a:t>
            </a:r>
          </a:p>
          <a:p>
            <a:pPr marL="45720" indent="0">
              <a:buNone/>
            </a:pPr>
            <a:r>
              <a:rPr lang="en-US" dirty="0" smtClean="0"/>
              <a:t>	d</a:t>
            </a:r>
            <a:r>
              <a:rPr lang="en-US" dirty="0"/>
              <a:t>. Gravity-dependent goniometer</a:t>
            </a:r>
          </a:p>
          <a:p>
            <a:pPr marL="4572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6110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Title: reliability of hip range of motion using goniometry in pediatric femur shaft fractures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Journal: Can J </a:t>
            </a:r>
            <a:r>
              <a:rPr lang="en-US" dirty="0" err="1" smtClean="0"/>
              <a:t>Surg</a:t>
            </a:r>
            <a:r>
              <a:rPr lang="en-US" dirty="0" smtClean="0"/>
              <a:t>, 2007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Authors: Owen et 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5519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Problem: femur fractured children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Intervention: nil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Comparison: hip joint ranges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Outcome: found better reliability in measuring </a:t>
            </a:r>
            <a:r>
              <a:rPr lang="en-US" smtClean="0"/>
              <a:t>hip joint ranges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361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33400"/>
            <a:ext cx="7848600" cy="1143000"/>
          </a:xfrm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en-US" sz="4000" b="0" dirty="0"/>
              <a:t>PRINCIPLES OF GONIOMETRY</a:t>
            </a:r>
            <a:r>
              <a:rPr lang="en-US" sz="4800" dirty="0"/>
              <a:t/>
            </a:r>
            <a:br>
              <a:rPr lang="en-US" sz="48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315200" cy="4419600"/>
          </a:xfrm>
        </p:spPr>
        <p:txBody>
          <a:bodyPr/>
          <a:lstStyle/>
          <a:p>
            <a:r>
              <a:rPr lang="en-US" sz="2800" dirty="0" smtClean="0"/>
              <a:t>Positioning</a:t>
            </a:r>
          </a:p>
          <a:p>
            <a:r>
              <a:rPr lang="en-US" sz="2800" dirty="0" smtClean="0"/>
              <a:t>Stabilization</a:t>
            </a:r>
          </a:p>
          <a:p>
            <a:r>
              <a:rPr lang="en-US" sz="2800" dirty="0" smtClean="0"/>
              <a:t>Alignment</a:t>
            </a:r>
          </a:p>
          <a:p>
            <a:r>
              <a:rPr lang="en-US" sz="2800" dirty="0" smtClean="0"/>
              <a:t>Recording</a:t>
            </a:r>
          </a:p>
          <a:p>
            <a:r>
              <a:rPr lang="en-US" sz="2800" dirty="0" smtClean="0"/>
              <a:t>Procedure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19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153400" cy="5943600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400" dirty="0" smtClean="0"/>
              <a:t>POSITIONING</a:t>
            </a:r>
          </a:p>
          <a:p>
            <a:r>
              <a:rPr lang="en-US" sz="2400" dirty="0" smtClean="0"/>
              <a:t>It </a:t>
            </a:r>
            <a:r>
              <a:rPr lang="en-US" sz="2400" dirty="0"/>
              <a:t>is used to place </a:t>
            </a:r>
            <a:r>
              <a:rPr lang="en-US" sz="2400" dirty="0" smtClean="0"/>
              <a:t>joints </a:t>
            </a:r>
            <a:r>
              <a:rPr lang="en-US" sz="2400" dirty="0"/>
              <a:t>in a zero starting position and to help </a:t>
            </a:r>
            <a:r>
              <a:rPr lang="en-US" sz="2400" dirty="0" smtClean="0"/>
              <a:t>stabilize </a:t>
            </a:r>
            <a:r>
              <a:rPr lang="en-US" sz="2400" dirty="0"/>
              <a:t>proximal joint segment. It affects </a:t>
            </a:r>
            <a:r>
              <a:rPr lang="en-US" sz="2400" dirty="0" smtClean="0"/>
              <a:t>amount </a:t>
            </a:r>
            <a:r>
              <a:rPr lang="en-US" sz="2400" dirty="0"/>
              <a:t>of tension in soft tissues (capsule, ligament, muscles) surrounding a </a:t>
            </a:r>
            <a:r>
              <a:rPr lang="en-US" sz="2400" dirty="0" smtClean="0"/>
              <a:t>joint</a:t>
            </a:r>
          </a:p>
          <a:p>
            <a:pPr marL="45720" indent="0">
              <a:buNone/>
            </a:pPr>
            <a:r>
              <a:rPr lang="en-US" sz="2400" dirty="0" smtClean="0"/>
              <a:t> </a:t>
            </a:r>
          </a:p>
          <a:p>
            <a:r>
              <a:rPr lang="en-US" sz="2400" dirty="0" smtClean="0"/>
              <a:t>A </a:t>
            </a:r>
            <a:r>
              <a:rPr lang="en-US" sz="2400" dirty="0"/>
              <a:t>testing position in which one or more of these soft tissue structures become </a:t>
            </a:r>
            <a:r>
              <a:rPr lang="en-US" sz="2400" dirty="0" smtClean="0"/>
              <a:t>taut </a:t>
            </a:r>
            <a:r>
              <a:rPr lang="en-US" sz="2400" dirty="0"/>
              <a:t>results in a more limited ROM </a:t>
            </a:r>
            <a:r>
              <a:rPr lang="en-US" sz="2400" dirty="0" smtClean="0"/>
              <a:t>than </a:t>
            </a:r>
            <a:r>
              <a:rPr lang="en-US" sz="2400" dirty="0"/>
              <a:t>a position in which </a:t>
            </a:r>
            <a:r>
              <a:rPr lang="en-US" sz="2400" dirty="0" smtClean="0"/>
              <a:t>same </a:t>
            </a:r>
            <a:r>
              <a:rPr lang="en-US" sz="2400" dirty="0"/>
              <a:t>structures become </a:t>
            </a:r>
            <a:r>
              <a:rPr lang="en-US" sz="2400" dirty="0" smtClean="0"/>
              <a:t>lax</a:t>
            </a:r>
            <a:endParaRPr lang="en-US" sz="2400" dirty="0"/>
          </a:p>
          <a:p>
            <a:pPr lvl="1"/>
            <a:r>
              <a:rPr lang="en-US" sz="2400" dirty="0" err="1"/>
              <a:t>Eg</a:t>
            </a:r>
            <a:r>
              <a:rPr lang="en-US" sz="2400" dirty="0"/>
              <a:t>: Testing hip flexion with knee flexion and testing hip flexion with knee </a:t>
            </a:r>
            <a:r>
              <a:rPr lang="en-US" sz="2400" dirty="0" smtClean="0"/>
              <a:t>extension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When knee </a:t>
            </a:r>
            <a:r>
              <a:rPr lang="en-US" sz="2400" dirty="0"/>
              <a:t>is extended, hip flexion is prematurely limited by tension in the hamstring </a:t>
            </a:r>
            <a:r>
              <a:rPr lang="en-US" sz="2400" dirty="0" smtClean="0"/>
              <a:t>muscles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7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8077200" cy="5943600"/>
          </a:xfrm>
        </p:spPr>
        <p:txBody>
          <a:bodyPr>
            <a:normAutofit/>
          </a:bodyPr>
          <a:lstStyle/>
          <a:p>
            <a:r>
              <a:rPr lang="en-US" sz="2400" dirty="0"/>
              <a:t>Testing positions are positions of body recommended for obtaining goniometric measurements</a:t>
            </a:r>
          </a:p>
          <a:p>
            <a:endParaRPr lang="en-US" sz="2400" dirty="0" smtClean="0"/>
          </a:p>
          <a:p>
            <a:r>
              <a:rPr lang="en-US" sz="2400" dirty="0" smtClean="0"/>
              <a:t>Testing </a:t>
            </a:r>
            <a:r>
              <a:rPr lang="en-US" sz="2400" dirty="0"/>
              <a:t>positions are designed to:</a:t>
            </a:r>
          </a:p>
          <a:p>
            <a:pPr lvl="1"/>
            <a:r>
              <a:rPr lang="en-US" sz="2400" dirty="0" smtClean="0"/>
              <a:t>Place joint </a:t>
            </a:r>
            <a:r>
              <a:rPr lang="en-US" sz="2400" dirty="0"/>
              <a:t>in a starting position of 0 degrees</a:t>
            </a:r>
          </a:p>
          <a:p>
            <a:pPr lvl="1"/>
            <a:r>
              <a:rPr lang="en-US" sz="2400" dirty="0"/>
              <a:t>Permit a complete ROM</a:t>
            </a:r>
          </a:p>
          <a:p>
            <a:pPr lvl="1"/>
            <a:r>
              <a:rPr lang="en-US" sz="2400" dirty="0"/>
              <a:t>Provide stabilization for </a:t>
            </a:r>
            <a:r>
              <a:rPr lang="en-US" sz="2400" dirty="0" smtClean="0"/>
              <a:t>proximal </a:t>
            </a:r>
            <a:r>
              <a:rPr lang="en-US" sz="2400" dirty="0"/>
              <a:t>joint segment</a:t>
            </a:r>
          </a:p>
          <a:p>
            <a:endParaRPr lang="en-US" sz="2400" dirty="0" smtClean="0"/>
          </a:p>
          <a:p>
            <a:r>
              <a:rPr lang="en-US" sz="2400" dirty="0" smtClean="0"/>
              <a:t>Examiners </a:t>
            </a:r>
            <a:r>
              <a:rPr lang="en-US" sz="2400" dirty="0"/>
              <a:t>must use </a:t>
            </a:r>
            <a:r>
              <a:rPr lang="en-US" sz="2400" dirty="0" smtClean="0"/>
              <a:t>same </a:t>
            </a:r>
            <a:r>
              <a:rPr lang="en-US" sz="2400" dirty="0"/>
              <a:t>testing position during successive measurements of a joint </a:t>
            </a:r>
            <a:r>
              <a:rPr lang="en-US" sz="2400" dirty="0" smtClean="0"/>
              <a:t>ROM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Testing </a:t>
            </a:r>
            <a:r>
              <a:rPr lang="en-US" sz="2400" dirty="0"/>
              <a:t>positions include supine, sitting, prone and </a:t>
            </a:r>
            <a:r>
              <a:rPr lang="en-US" sz="2400" dirty="0" smtClean="0"/>
              <a:t>standing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93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153400" cy="6019800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en-US" dirty="0" smtClean="0"/>
              <a:t>STABILIZATION</a:t>
            </a:r>
          </a:p>
          <a:p>
            <a:r>
              <a:rPr lang="en-US" sz="2400" dirty="0" smtClean="0"/>
              <a:t>Testing </a:t>
            </a:r>
            <a:r>
              <a:rPr lang="en-US" sz="2400" dirty="0"/>
              <a:t>position helps to stabilize </a:t>
            </a:r>
            <a:r>
              <a:rPr lang="en-US" sz="2400" dirty="0" smtClean="0"/>
              <a:t>subject’s </a:t>
            </a:r>
            <a:r>
              <a:rPr lang="en-US" sz="2400" dirty="0"/>
              <a:t>body and proximal joint segment so that motion can be isolated </a:t>
            </a:r>
            <a:r>
              <a:rPr lang="en-US" sz="2400" dirty="0" smtClean="0"/>
              <a:t>to joint </a:t>
            </a:r>
            <a:r>
              <a:rPr lang="en-US" sz="2400" dirty="0"/>
              <a:t>being </a:t>
            </a:r>
            <a:r>
              <a:rPr lang="en-US" sz="2400" dirty="0" smtClean="0"/>
              <a:t>examined </a:t>
            </a:r>
            <a:r>
              <a:rPr lang="en-US" sz="2400" dirty="0"/>
              <a:t>Isolating </a:t>
            </a:r>
            <a:r>
              <a:rPr lang="en-US" sz="2400" dirty="0" smtClean="0"/>
              <a:t>motion </a:t>
            </a:r>
            <a:r>
              <a:rPr lang="en-US" sz="2400" dirty="0"/>
              <a:t>to one joint helps to see that a true measurement of </a:t>
            </a:r>
            <a:r>
              <a:rPr lang="en-US" sz="2400" dirty="0" smtClean="0"/>
              <a:t>motion </a:t>
            </a:r>
            <a:r>
              <a:rPr lang="en-US" sz="2400" dirty="0"/>
              <a:t>is obtained and not combined motions. Positional stabilization may be supplemented by manual stabilization </a:t>
            </a:r>
            <a:r>
              <a:rPr lang="en-US" sz="2400" dirty="0" smtClean="0"/>
              <a:t>by examiner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err="1" smtClean="0"/>
              <a:t>Eg</a:t>
            </a:r>
            <a:r>
              <a:rPr lang="en-US" sz="2400" dirty="0"/>
              <a:t>: Measuring </a:t>
            </a:r>
            <a:r>
              <a:rPr lang="en-US" sz="2400" dirty="0" smtClean="0"/>
              <a:t>MR of hip </a:t>
            </a:r>
            <a:r>
              <a:rPr lang="en-US" sz="2400" dirty="0"/>
              <a:t>joint in sitting. P</a:t>
            </a:r>
            <a:r>
              <a:rPr lang="en-US" sz="2400" dirty="0" smtClean="0"/>
              <a:t>elvis </a:t>
            </a:r>
            <a:r>
              <a:rPr lang="en-US" sz="2400" dirty="0"/>
              <a:t>is partially stabilized by </a:t>
            </a:r>
            <a:r>
              <a:rPr lang="en-US" sz="2400" dirty="0" smtClean="0"/>
              <a:t>body </a:t>
            </a:r>
            <a:r>
              <a:rPr lang="en-US" sz="2400" dirty="0"/>
              <a:t>weight but </a:t>
            </a:r>
            <a:r>
              <a:rPr lang="en-US" sz="2400" dirty="0" smtClean="0"/>
              <a:t>subject </a:t>
            </a:r>
            <a:r>
              <a:rPr lang="en-US" sz="2400" dirty="0"/>
              <a:t>can still move his/her pelvis and trunk during hip rotation. Additional stabilization should be provided by </a:t>
            </a:r>
            <a:r>
              <a:rPr lang="en-US" sz="2400" dirty="0" smtClean="0"/>
              <a:t>subject </a:t>
            </a:r>
            <a:r>
              <a:rPr lang="en-US" sz="2400" dirty="0"/>
              <a:t>and </a:t>
            </a:r>
            <a:r>
              <a:rPr lang="en-US" sz="2400" dirty="0" smtClean="0"/>
              <a:t>therapist</a:t>
            </a:r>
            <a:endParaRPr lang="en-US" sz="24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832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731520"/>
            <a:ext cx="7620000" cy="5440680"/>
          </a:xfrm>
        </p:spPr>
        <p:txBody>
          <a:bodyPr/>
          <a:lstStyle/>
          <a:p>
            <a:r>
              <a:rPr lang="en-US" sz="2400" dirty="0"/>
              <a:t>Examiner provides manual stabilization for pelvis by exerting a downward pressure on iliac crest of side being tested. Subject is instructed to shift his/her body weight over hip being tested to help keep body stabilized  </a:t>
            </a:r>
          </a:p>
          <a:p>
            <a:endParaRPr lang="en-US" sz="2400" dirty="0" smtClean="0"/>
          </a:p>
          <a:p>
            <a:r>
              <a:rPr lang="en-US" sz="2400" dirty="0" smtClean="0"/>
              <a:t>Amount </a:t>
            </a:r>
            <a:r>
              <a:rPr lang="en-US" sz="2400" dirty="0"/>
              <a:t>of manual stabilization must be sufficient to keep proximal joint segment fixed during movement of the distal component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62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458200" cy="6019800"/>
          </a:xfrm>
        </p:spPr>
        <p:txBody>
          <a:bodyPr>
            <a:normAutofit/>
          </a:bodyPr>
          <a:lstStyle/>
          <a:p>
            <a:pPr marL="45720" lvl="0" indent="0">
              <a:buNone/>
            </a:pPr>
            <a:r>
              <a:rPr lang="en-US" sz="2400" dirty="0" smtClean="0"/>
              <a:t>ALIGNMENT</a:t>
            </a:r>
          </a:p>
          <a:p>
            <a:r>
              <a:rPr lang="en-US" sz="2400" dirty="0" smtClean="0"/>
              <a:t>Goniometer </a:t>
            </a:r>
            <a:r>
              <a:rPr lang="en-US" sz="2400" dirty="0"/>
              <a:t>alignment </a:t>
            </a:r>
            <a:r>
              <a:rPr lang="en-US" sz="2400" i="1" dirty="0">
                <a:solidFill>
                  <a:srgbClr val="C00000"/>
                </a:solidFill>
              </a:rPr>
              <a:t>refers to </a:t>
            </a:r>
            <a:r>
              <a:rPr lang="en-US" sz="2400" i="1" dirty="0" smtClean="0">
                <a:solidFill>
                  <a:srgbClr val="C00000"/>
                </a:solidFill>
              </a:rPr>
              <a:t>alignment </a:t>
            </a:r>
            <a:r>
              <a:rPr lang="en-US" sz="2400" i="1" dirty="0">
                <a:solidFill>
                  <a:srgbClr val="C00000"/>
                </a:solidFill>
              </a:rPr>
              <a:t>of </a:t>
            </a:r>
            <a:r>
              <a:rPr lang="en-US" sz="2400" i="1" dirty="0" smtClean="0">
                <a:solidFill>
                  <a:srgbClr val="C00000"/>
                </a:solidFill>
              </a:rPr>
              <a:t>arms of </a:t>
            </a:r>
            <a:r>
              <a:rPr lang="en-US" sz="2400" i="1" dirty="0">
                <a:solidFill>
                  <a:srgbClr val="C00000"/>
                </a:solidFill>
              </a:rPr>
              <a:t>goniometer</a:t>
            </a:r>
            <a:r>
              <a:rPr lang="en-US" sz="2400" dirty="0"/>
              <a:t> with </a:t>
            </a:r>
            <a:r>
              <a:rPr lang="en-US" sz="2400" dirty="0" smtClean="0"/>
              <a:t>proximal </a:t>
            </a:r>
            <a:r>
              <a:rPr lang="en-US" sz="2400" dirty="0"/>
              <a:t>and distal segments of </a:t>
            </a:r>
            <a:r>
              <a:rPr lang="en-US" sz="2400" dirty="0" smtClean="0"/>
              <a:t>joint </a:t>
            </a:r>
            <a:r>
              <a:rPr lang="en-US" sz="2400" dirty="0"/>
              <a:t>being evaluated. </a:t>
            </a:r>
            <a:endParaRPr lang="en-US" sz="2400" dirty="0" smtClean="0"/>
          </a:p>
          <a:p>
            <a:endParaRPr lang="en-US" sz="2400" i="1" dirty="0" smtClean="0">
              <a:solidFill>
                <a:srgbClr val="C00000"/>
              </a:solidFill>
            </a:endParaRPr>
          </a:p>
          <a:p>
            <a:r>
              <a:rPr lang="en-US" sz="2400" i="1" dirty="0" smtClean="0">
                <a:solidFill>
                  <a:srgbClr val="C00000"/>
                </a:solidFill>
              </a:rPr>
              <a:t>Bony </a:t>
            </a:r>
            <a:r>
              <a:rPr lang="en-US" sz="2400" i="1" dirty="0">
                <a:solidFill>
                  <a:srgbClr val="C00000"/>
                </a:solidFill>
              </a:rPr>
              <a:t>anatomical landmarks </a:t>
            </a:r>
            <a:r>
              <a:rPr lang="en-US" sz="2400" dirty="0"/>
              <a:t>are used to accurately visualize the joint </a:t>
            </a:r>
            <a:r>
              <a:rPr lang="en-US" sz="2400" dirty="0" smtClean="0"/>
              <a:t>segments </a:t>
            </a:r>
          </a:p>
          <a:p>
            <a:endParaRPr lang="en-US" sz="2400" dirty="0" smtClean="0"/>
          </a:p>
          <a:p>
            <a:r>
              <a:rPr lang="en-US" sz="2400" dirty="0" smtClean="0"/>
              <a:t>These </a:t>
            </a:r>
            <a:r>
              <a:rPr lang="en-US" sz="2400" dirty="0"/>
              <a:t>landmarks should be </a:t>
            </a:r>
            <a:r>
              <a:rPr lang="en-US" sz="2400" dirty="0" smtClean="0"/>
              <a:t>exposed</a:t>
            </a:r>
          </a:p>
          <a:p>
            <a:endParaRPr lang="en-US" sz="2400" i="1" dirty="0" smtClean="0">
              <a:solidFill>
                <a:srgbClr val="C00000"/>
              </a:solidFill>
            </a:endParaRPr>
          </a:p>
          <a:p>
            <a:r>
              <a:rPr lang="en-US" sz="2400" i="1" dirty="0" smtClean="0">
                <a:solidFill>
                  <a:srgbClr val="C00000"/>
                </a:solidFill>
              </a:rPr>
              <a:t>Stationary </a:t>
            </a:r>
            <a:r>
              <a:rPr lang="en-US" sz="2400" i="1" dirty="0">
                <a:solidFill>
                  <a:srgbClr val="C00000"/>
                </a:solidFill>
              </a:rPr>
              <a:t>arm </a:t>
            </a:r>
            <a:r>
              <a:rPr lang="en-US" sz="2400" dirty="0"/>
              <a:t>is often aligned parallel to </a:t>
            </a:r>
            <a:r>
              <a:rPr lang="en-US" sz="2400" dirty="0" smtClean="0"/>
              <a:t>longitudinal </a:t>
            </a:r>
            <a:r>
              <a:rPr lang="en-US" sz="2400" dirty="0"/>
              <a:t>axis </a:t>
            </a:r>
            <a:r>
              <a:rPr lang="en-US" sz="2400" dirty="0" smtClean="0"/>
              <a:t>of </a:t>
            </a:r>
            <a:r>
              <a:rPr lang="en-US" sz="2400" dirty="0"/>
              <a:t>proximal segment of </a:t>
            </a:r>
            <a:r>
              <a:rPr lang="en-US" sz="2400" dirty="0" smtClean="0"/>
              <a:t>joint </a:t>
            </a:r>
            <a:r>
              <a:rPr lang="en-US" sz="2400" dirty="0"/>
              <a:t>and </a:t>
            </a:r>
            <a:r>
              <a:rPr lang="en-US" sz="2400" i="1" dirty="0" smtClean="0">
                <a:solidFill>
                  <a:srgbClr val="C00000"/>
                </a:solidFill>
              </a:rPr>
              <a:t>moving </a:t>
            </a:r>
            <a:r>
              <a:rPr lang="en-US" sz="2400" i="1" dirty="0">
                <a:solidFill>
                  <a:srgbClr val="C00000"/>
                </a:solidFill>
              </a:rPr>
              <a:t>arm </a:t>
            </a:r>
            <a:r>
              <a:rPr lang="en-US" sz="2400" dirty="0"/>
              <a:t>to </a:t>
            </a:r>
            <a:r>
              <a:rPr lang="en-US" sz="2400" dirty="0" smtClean="0"/>
              <a:t>distal </a:t>
            </a:r>
            <a:r>
              <a:rPr lang="en-US" sz="2400" dirty="0"/>
              <a:t>segment </a:t>
            </a:r>
            <a:r>
              <a:rPr lang="en-US" sz="2400" dirty="0" smtClean="0"/>
              <a:t>of joint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9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685800"/>
            <a:ext cx="8153400" cy="5791200"/>
          </a:xfrm>
        </p:spPr>
        <p:txBody>
          <a:bodyPr>
            <a:normAutofit/>
          </a:bodyPr>
          <a:lstStyle/>
          <a:p>
            <a:r>
              <a:rPr lang="en-US" sz="2400" dirty="0"/>
              <a:t>I</a:t>
            </a:r>
            <a:r>
              <a:rPr lang="en-US" sz="2400" dirty="0" smtClean="0"/>
              <a:t>n some situations it may be necessary to reverse alignment of two arms. thus, </a:t>
            </a:r>
            <a:r>
              <a:rPr lang="en-US" sz="2400" b="1" dirty="0" smtClean="0"/>
              <a:t>proximal arm</a:t>
            </a:r>
            <a:r>
              <a:rPr lang="en-US" sz="2400" dirty="0" smtClean="0"/>
              <a:t> refers to arm of goniometer that is aligned with proximal segment of joint and </a:t>
            </a:r>
            <a:r>
              <a:rPr lang="en-US" sz="2400" b="1" dirty="0" smtClean="0"/>
              <a:t>distal arm</a:t>
            </a:r>
            <a:r>
              <a:rPr lang="en-US" sz="2400" dirty="0" smtClean="0"/>
              <a:t> refers to arm of goniometer that is aligned with distal segment of joint </a:t>
            </a:r>
          </a:p>
          <a:p>
            <a:endParaRPr lang="en-US" sz="2400" i="1" dirty="0" smtClean="0">
              <a:solidFill>
                <a:srgbClr val="C00000"/>
              </a:solidFill>
            </a:endParaRPr>
          </a:p>
          <a:p>
            <a:r>
              <a:rPr lang="en-US" sz="2400" i="1" dirty="0">
                <a:solidFill>
                  <a:srgbClr val="C00000"/>
                </a:solidFill>
              </a:rPr>
              <a:t>F</a:t>
            </a:r>
            <a:r>
              <a:rPr lang="en-US" sz="2400" i="1" dirty="0" smtClean="0">
                <a:solidFill>
                  <a:srgbClr val="C00000"/>
                </a:solidFill>
              </a:rPr>
              <a:t>ulcrum</a:t>
            </a:r>
            <a:r>
              <a:rPr lang="en-US" sz="2400" dirty="0" smtClean="0"/>
              <a:t> is placed approximately at axis of motion of joint</a:t>
            </a:r>
          </a:p>
          <a:p>
            <a:endParaRPr lang="en-US" sz="2400" dirty="0" smtClean="0"/>
          </a:p>
          <a:p>
            <a:r>
              <a:rPr lang="en-US" sz="2400" dirty="0"/>
              <a:t>W</a:t>
            </a:r>
            <a:r>
              <a:rPr lang="en-US" sz="2400" dirty="0" smtClean="0"/>
              <a:t>hen aligning arms and reading scale of goniometer, examiner must be at eye level with goniometer to avoid parallax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597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237</TotalTime>
  <Words>1157</Words>
  <Application>Microsoft Office PowerPoint</Application>
  <PresentationFormat>On-screen Show (4:3)</PresentationFormat>
  <Paragraphs>232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GONIOMETRY </vt:lpstr>
      <vt:lpstr>PowerPoint Presentation</vt:lpstr>
      <vt:lpstr>PRINCIPLES OF GONIOMETRY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TYPES OF GONIOMETERS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MULTIPLE CHOICE QUESTIONS </vt:lpstr>
      <vt:lpstr>PowerPoint Presentation</vt:lpstr>
      <vt:lpstr>PowerPoint Presentation</vt:lpstr>
      <vt:lpstr>PICO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</dc:creator>
  <cp:lastModifiedBy>Admin</cp:lastModifiedBy>
  <cp:revision>35</cp:revision>
  <dcterms:created xsi:type="dcterms:W3CDTF">2014-12-09T05:03:15Z</dcterms:created>
  <dcterms:modified xsi:type="dcterms:W3CDTF">2020-08-14T07:25:44Z</dcterms:modified>
</cp:coreProperties>
</file>