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3" r:id="rId15"/>
    <p:sldId id="275" r:id="rId16"/>
    <p:sldId id="276" r:id="rId17"/>
    <p:sldId id="277" r:id="rId18"/>
    <p:sldId id="270" r:id="rId19"/>
    <p:sldId id="274" r:id="rId20"/>
    <p:sldId id="269" r:id="rId21"/>
    <p:sldId id="272" r:id="rId22"/>
    <p:sldId id="271"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Mechanical principles </a:t>
            </a:r>
            <a:endParaRPr lang="en-US" dirty="0"/>
          </a:p>
        </p:txBody>
      </p:sp>
      <p:sp>
        <p:nvSpPr>
          <p:cNvPr id="3" name="Subtitle 2"/>
          <p:cNvSpPr>
            <a:spLocks noGrp="1"/>
          </p:cNvSpPr>
          <p:nvPr>
            <p:ph type="subTitle" idx="1"/>
          </p:nvPr>
        </p:nvSpPr>
        <p:spPr/>
        <p:txBody>
          <a:bodyPr/>
          <a:lstStyle/>
          <a:p>
            <a:pPr algn="r"/>
            <a:r>
              <a:rPr lang="en-US" dirty="0" smtClean="0"/>
              <a:t>Dr. </a:t>
            </a:r>
            <a:r>
              <a:rPr lang="en-US" dirty="0" smtClean="0"/>
              <a:t>Neha </a:t>
            </a:r>
            <a:r>
              <a:rPr lang="en-US" dirty="0" err="1" smtClean="0"/>
              <a:t>Mukkamala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838200" y="1371600"/>
            <a:ext cx="3962400" cy="4906963"/>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en-US" dirty="0" smtClean="0"/>
              <a:t>When the human body is in the fundamental standing position the LOG through the body of the second sacral vertebra passes through the vertex and a point between the feet, level with the transverse tarsal joints.</a:t>
            </a:r>
          </a:p>
          <a:p>
            <a:pPr>
              <a:buNone/>
            </a:pPr>
            <a:endParaRPr lang="en-US" dirty="0" smtClean="0"/>
          </a:p>
          <a:p>
            <a:r>
              <a:rPr lang="en-US" dirty="0" smtClean="0"/>
              <a:t>The LOG position varies with individual differences in posture and anatomical structure.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When posture is good this LOG passes through the </a:t>
            </a:r>
            <a:r>
              <a:rPr lang="en-US" b="1" dirty="0" smtClean="0"/>
              <a:t>mid-cervical and mid-lumbar v</a:t>
            </a:r>
            <a:r>
              <a:rPr lang="en-US" dirty="0" smtClean="0"/>
              <a:t>ertebrae and </a:t>
            </a:r>
            <a:r>
              <a:rPr lang="en-US" b="1" dirty="0" smtClean="0"/>
              <a:t>in front of the thoracic</a:t>
            </a:r>
            <a:r>
              <a:rPr lang="en-US" dirty="0" smtClean="0"/>
              <a:t> vertebrae. The external ear and the point of the shoulder are in the same frontal plane and lie lateral to the line and the central axis of the knee joint and ankle joints are posterolateral.</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lgn="ctr">
              <a:buNone/>
            </a:pPr>
            <a:endParaRPr lang="en-US" dirty="0" smtClean="0"/>
          </a:p>
          <a:p>
            <a:pPr algn="ctr">
              <a:buNone/>
            </a:pPr>
            <a:endParaRPr lang="en-US" dirty="0" smtClean="0"/>
          </a:p>
          <a:p>
            <a:pPr algn="ctr">
              <a:buNone/>
            </a:pPr>
            <a:r>
              <a:rPr lang="en-US" dirty="0" smtClean="0"/>
              <a:t>Reference: The Principles of Exercise Therapy 4</a:t>
            </a:r>
            <a:r>
              <a:rPr lang="en-US" baseline="30000" dirty="0" smtClean="0"/>
              <a:t>th</a:t>
            </a:r>
            <a:r>
              <a:rPr lang="en-US" dirty="0" smtClean="0"/>
              <a:t> edition by M Dena Gardiner</a:t>
            </a:r>
          </a:p>
          <a:p>
            <a:pPr>
              <a:buNone/>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solidFill>
                  <a:srgbClr val="FF0000"/>
                </a:solidFill>
              </a:rPr>
              <a:t>1.The COG position varies according to the anatomical structure of the individual,</a:t>
            </a:r>
            <a:r>
              <a:rPr lang="en-US" u="sng" dirty="0" smtClean="0">
                <a:solidFill>
                  <a:srgbClr val="FF0000"/>
                </a:solidFill>
              </a:rPr>
              <a:t>     </a:t>
            </a:r>
          </a:p>
          <a:p>
            <a:pPr marL="514350" indent="-514350">
              <a:buAutoNum type="alphaLcParenR"/>
            </a:pPr>
            <a:r>
              <a:rPr lang="en-US" dirty="0" smtClean="0"/>
              <a:t>True</a:t>
            </a:r>
          </a:p>
          <a:p>
            <a:pPr marL="514350" indent="-514350">
              <a:buAutoNum type="alphaLcParenR"/>
            </a:pPr>
            <a:r>
              <a:rPr lang="en-US" dirty="0" smtClean="0"/>
              <a:t>False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solidFill>
                  <a:srgbClr val="FF0000"/>
                </a:solidFill>
              </a:rPr>
              <a:t>2. COG is higher in </a:t>
            </a:r>
            <a:r>
              <a:rPr lang="en-US" u="sng" dirty="0" smtClean="0">
                <a:solidFill>
                  <a:srgbClr val="FF0000"/>
                </a:solidFill>
              </a:rPr>
              <a:t>         </a:t>
            </a:r>
            <a:r>
              <a:rPr lang="en-US" dirty="0" smtClean="0">
                <a:solidFill>
                  <a:srgbClr val="FF0000"/>
                </a:solidFill>
              </a:rPr>
              <a:t> </a:t>
            </a:r>
            <a:r>
              <a:rPr lang="en-US" dirty="0" smtClean="0"/>
              <a:t>.</a:t>
            </a:r>
          </a:p>
          <a:p>
            <a:pPr marL="514350" indent="-514350">
              <a:buAutoNum type="alphaLcParenR"/>
            </a:pPr>
            <a:r>
              <a:rPr lang="en-US" dirty="0" smtClean="0"/>
              <a:t>Women</a:t>
            </a:r>
          </a:p>
          <a:p>
            <a:pPr marL="514350" indent="-514350">
              <a:buAutoNum type="alphaLcParenR"/>
            </a:pPr>
            <a:r>
              <a:rPr lang="en-US" dirty="0" smtClean="0"/>
              <a:t>Men</a:t>
            </a:r>
          </a:p>
          <a:p>
            <a:pPr marL="514350" indent="-514350">
              <a:buAutoNum type="alphaLcParenR"/>
            </a:pPr>
            <a:r>
              <a:rPr lang="en-US" dirty="0" smtClean="0"/>
              <a:t>Men, children</a:t>
            </a:r>
          </a:p>
          <a:p>
            <a:pPr marL="514350" indent="-514350">
              <a:buAutoNum type="alphaLcParenR"/>
            </a:pPr>
            <a:r>
              <a:rPr lang="en-US" dirty="0" smtClean="0"/>
              <a:t>Women, children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solidFill>
                  <a:srgbClr val="FF0000"/>
                </a:solidFill>
              </a:rPr>
              <a:t>3. Line of gravity is</a:t>
            </a:r>
            <a:r>
              <a:rPr lang="en-US" u="sng" dirty="0" smtClean="0">
                <a:solidFill>
                  <a:srgbClr val="FF0000"/>
                </a:solidFill>
              </a:rPr>
              <a:t>            </a:t>
            </a:r>
            <a:r>
              <a:rPr lang="en-US" dirty="0" smtClean="0">
                <a:solidFill>
                  <a:srgbClr val="FF0000"/>
                </a:solidFill>
              </a:rPr>
              <a:t>line through the centre of gravity.</a:t>
            </a:r>
          </a:p>
          <a:p>
            <a:pPr>
              <a:buNone/>
            </a:pPr>
            <a:r>
              <a:rPr lang="en-US" dirty="0" smtClean="0"/>
              <a:t>A) vertical </a:t>
            </a:r>
          </a:p>
          <a:p>
            <a:pPr>
              <a:buNone/>
            </a:pPr>
            <a:r>
              <a:rPr lang="en-US" dirty="0" smtClean="0"/>
              <a:t>B) parallel</a:t>
            </a:r>
          </a:p>
          <a:p>
            <a:pPr>
              <a:buNone/>
            </a:pPr>
            <a:r>
              <a:rPr lang="en-US" dirty="0" smtClean="0"/>
              <a:t>C) A and B</a:t>
            </a:r>
          </a:p>
          <a:p>
            <a:pPr>
              <a:buNone/>
            </a:pPr>
            <a:r>
              <a:rPr lang="en-US" dirty="0" smtClean="0"/>
              <a:t>D) None of the above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solidFill>
                  <a:srgbClr val="FF0000"/>
                </a:solidFill>
              </a:rPr>
              <a:t>4. When posture is good this LOG passes through the </a:t>
            </a:r>
            <a:r>
              <a:rPr lang="en-US" b="1" dirty="0" smtClean="0">
                <a:solidFill>
                  <a:srgbClr val="FF0000"/>
                </a:solidFill>
              </a:rPr>
              <a:t>mid-cervical and mid-lumbar v</a:t>
            </a:r>
            <a:r>
              <a:rPr lang="en-US" dirty="0" smtClean="0">
                <a:solidFill>
                  <a:srgbClr val="FF0000"/>
                </a:solidFill>
              </a:rPr>
              <a:t>ertebrae and </a:t>
            </a:r>
            <a:r>
              <a:rPr lang="en-US" b="1" dirty="0" smtClean="0">
                <a:solidFill>
                  <a:srgbClr val="FF0000"/>
                </a:solidFill>
              </a:rPr>
              <a:t>in front of the thoracic</a:t>
            </a:r>
            <a:r>
              <a:rPr lang="en-US" dirty="0" smtClean="0">
                <a:solidFill>
                  <a:srgbClr val="FF0000"/>
                </a:solidFill>
              </a:rPr>
              <a:t> vertebrae</a:t>
            </a:r>
            <a:r>
              <a:rPr lang="en-US" dirty="0" smtClean="0"/>
              <a:t>.</a:t>
            </a:r>
          </a:p>
          <a:p>
            <a:r>
              <a:rPr lang="en-US" dirty="0" smtClean="0"/>
              <a:t>A) middle </a:t>
            </a:r>
          </a:p>
          <a:p>
            <a:r>
              <a:rPr lang="en-US" dirty="0" smtClean="0"/>
              <a:t>B) anterior </a:t>
            </a:r>
          </a:p>
          <a:p>
            <a:r>
              <a:rPr lang="en-US" dirty="0" smtClean="0"/>
              <a:t>C) posterior</a:t>
            </a:r>
          </a:p>
          <a:p>
            <a:r>
              <a:rPr lang="en-US" dirty="0" smtClean="0"/>
              <a:t>D) all of the above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a:buNone/>
            </a:pPr>
            <a:r>
              <a:rPr lang="en-US" b="1" dirty="0" smtClean="0">
                <a:solidFill>
                  <a:srgbClr val="FF0000"/>
                </a:solidFill>
              </a:rPr>
              <a:t>5. In anatomical position COG of the body lies approximately </a:t>
            </a:r>
            <a:r>
              <a:rPr lang="en-US" dirty="0" smtClean="0"/>
              <a:t>:</a:t>
            </a:r>
          </a:p>
          <a:p>
            <a:pPr>
              <a:buNone/>
            </a:pPr>
            <a:endParaRPr lang="en-US" dirty="0" smtClean="0"/>
          </a:p>
          <a:p>
            <a:pPr marL="514350" indent="-514350">
              <a:buAutoNum type="alphaLcParenR"/>
            </a:pPr>
            <a:r>
              <a:rPr lang="en-US" dirty="0" smtClean="0"/>
              <a:t>Anterior to second sacral vertebra</a:t>
            </a:r>
          </a:p>
          <a:p>
            <a:pPr marL="514350" indent="-514350">
              <a:buAutoNum type="alphaLcParenR"/>
            </a:pPr>
            <a:r>
              <a:rPr lang="en-US" dirty="0" smtClean="0"/>
              <a:t>Posterior to second sacral vertebra</a:t>
            </a:r>
          </a:p>
          <a:p>
            <a:pPr marL="514350" indent="-514350">
              <a:buAutoNum type="alphaLcParenR"/>
            </a:pPr>
            <a:r>
              <a:rPr lang="en-US" dirty="0" smtClean="0"/>
              <a:t>Anterior to second lumbar vertebra</a:t>
            </a:r>
          </a:p>
          <a:p>
            <a:pPr marL="514350" indent="-514350">
              <a:buAutoNum type="alphaLcParenR"/>
            </a:pPr>
            <a:r>
              <a:rPr lang="en-US" dirty="0" smtClean="0"/>
              <a:t>Posterior to second lumbar vertebra</a:t>
            </a:r>
          </a:p>
          <a:p>
            <a:pPr>
              <a:buNone/>
            </a:pP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buNone/>
            </a:pPr>
            <a:r>
              <a:rPr lang="en-US" dirty="0" smtClean="0"/>
              <a:t>6. According to Newton, the magnitude of this attraction is </a:t>
            </a:r>
            <a:r>
              <a:rPr lang="en-US" u="sng" dirty="0" smtClean="0"/>
              <a:t>                </a:t>
            </a:r>
            <a:r>
              <a:rPr lang="en-US" dirty="0" smtClean="0"/>
              <a:t> proportional to the mass of each body and</a:t>
            </a:r>
            <a:r>
              <a:rPr lang="en-US" u="sng" dirty="0" smtClean="0"/>
              <a:t>            </a:t>
            </a:r>
            <a:r>
              <a:rPr lang="en-US" dirty="0" smtClean="0"/>
              <a:t> proportional to the square of the distance between them.</a:t>
            </a:r>
          </a:p>
          <a:p>
            <a:pPr marL="514350" indent="-514350">
              <a:buAutoNum type="alphaLcParenR"/>
            </a:pPr>
            <a:r>
              <a:rPr lang="en-US" dirty="0" smtClean="0"/>
              <a:t>directly, directly</a:t>
            </a:r>
          </a:p>
          <a:p>
            <a:pPr marL="514350" indent="-514350">
              <a:buAutoNum type="alphaLcParenR"/>
            </a:pPr>
            <a:r>
              <a:rPr lang="en-US" dirty="0" smtClean="0"/>
              <a:t>Inversely, directly</a:t>
            </a:r>
          </a:p>
          <a:p>
            <a:pPr marL="514350" indent="-514350">
              <a:buAutoNum type="alphaLcParenR"/>
            </a:pPr>
            <a:r>
              <a:rPr lang="en-US" dirty="0" smtClean="0"/>
              <a:t>Directly, inversely</a:t>
            </a:r>
          </a:p>
          <a:p>
            <a:pPr marL="514350" indent="-514350">
              <a:buAutoNum type="alphaLcParenR"/>
            </a:pPr>
            <a:r>
              <a:rPr lang="en-US" dirty="0" smtClean="0"/>
              <a:t>Inversely, inversely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pPr>
              <a:buNone/>
            </a:pPr>
            <a:r>
              <a:rPr lang="en-US" dirty="0" smtClean="0"/>
              <a:t>The student at the end of this lecture will be able to learn</a:t>
            </a:r>
          </a:p>
          <a:p>
            <a:pPr lvl="0"/>
            <a:r>
              <a:rPr lang="en-US" dirty="0" smtClean="0"/>
              <a:t>The definition of gravity</a:t>
            </a:r>
          </a:p>
          <a:p>
            <a:pPr lvl="0"/>
            <a:r>
              <a:rPr lang="en-US" dirty="0" smtClean="0"/>
              <a:t>The effect of gravity</a:t>
            </a:r>
          </a:p>
          <a:p>
            <a:pPr lvl="0"/>
            <a:r>
              <a:rPr lang="en-US" dirty="0" smtClean="0"/>
              <a:t>Centre of gravity of rigid bodies</a:t>
            </a:r>
          </a:p>
          <a:p>
            <a:pPr lvl="0"/>
            <a:r>
              <a:rPr lang="en-US" dirty="0" smtClean="0"/>
              <a:t>Centre of gravity in human body</a:t>
            </a:r>
          </a:p>
          <a:p>
            <a:pPr lvl="0"/>
            <a:r>
              <a:rPr lang="en-US" dirty="0" smtClean="0"/>
              <a:t>Line of gravity</a:t>
            </a:r>
          </a:p>
          <a:p>
            <a:pPr>
              <a:buNone/>
            </a:pPr>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1</a:t>
            </a:r>
            <a:r>
              <a:rPr lang="en-US" b="1" dirty="0" smtClean="0"/>
              <a:t>. Point of application of gravity is named as:</a:t>
            </a:r>
          </a:p>
          <a:p>
            <a:pPr marL="514350" indent="-514350">
              <a:buAutoNum type="alphaLcParenR"/>
            </a:pPr>
            <a:r>
              <a:rPr lang="en-US" dirty="0" smtClean="0"/>
              <a:t>Line of gravity </a:t>
            </a:r>
          </a:p>
          <a:p>
            <a:pPr marL="514350" indent="-514350">
              <a:buAutoNum type="alphaLcParenR"/>
            </a:pPr>
            <a:r>
              <a:rPr lang="en-US" dirty="0" smtClean="0"/>
              <a:t>Weight</a:t>
            </a:r>
          </a:p>
          <a:p>
            <a:pPr marL="514350" indent="-514350">
              <a:buFont typeface="Arial" pitchFamily="34" charset="0"/>
              <a:buAutoNum type="alphaLcParenR"/>
            </a:pPr>
            <a:r>
              <a:rPr lang="en-US" dirty="0" smtClean="0"/>
              <a:t>Center of gravity</a:t>
            </a:r>
          </a:p>
          <a:p>
            <a:pPr marL="514350" indent="-514350">
              <a:buFont typeface="Arial" pitchFamily="34" charset="0"/>
              <a:buAutoNum type="alphaLcParenR"/>
            </a:pPr>
            <a:r>
              <a:rPr lang="en-US" dirty="0" smtClean="0"/>
              <a:t>None of the above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4. </a:t>
            </a:r>
            <a:r>
              <a:rPr lang="en-US" b="1" dirty="0" smtClean="0"/>
              <a:t>The universal law of gravitation must apply to ?</a:t>
            </a:r>
          </a:p>
          <a:p>
            <a:pPr marL="514350" indent="-514350">
              <a:buAutoNum type="alphaLcParenR"/>
            </a:pPr>
            <a:r>
              <a:rPr lang="en-US" dirty="0" smtClean="0"/>
              <a:t>The earth and the apple</a:t>
            </a:r>
          </a:p>
          <a:p>
            <a:pPr marL="514350" indent="-514350">
              <a:buAutoNum type="alphaLcParenR"/>
            </a:pPr>
            <a:r>
              <a:rPr lang="en-US" dirty="0" smtClean="0"/>
              <a:t>The planets around the sun</a:t>
            </a:r>
          </a:p>
          <a:p>
            <a:pPr marL="514350" indent="-514350">
              <a:buAutoNum type="alphaLcParenR"/>
            </a:pPr>
            <a:r>
              <a:rPr lang="en-US" dirty="0" smtClean="0"/>
              <a:t>The earth and the moon</a:t>
            </a:r>
          </a:p>
          <a:p>
            <a:pPr marL="514350" indent="-514350">
              <a:buAutoNum type="alphaLcParenR"/>
            </a:pPr>
            <a:r>
              <a:rPr lang="en-US" dirty="0" smtClean="0"/>
              <a:t>Any pair of bodies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buNone/>
            </a:pPr>
            <a:r>
              <a:rPr lang="en-US" dirty="0" smtClean="0"/>
              <a:t>3.Newton concluded that the force which caused an apple to fall to the ground and the force that kept the moon in its orbit around the earth is the ?</a:t>
            </a:r>
          </a:p>
          <a:p>
            <a:pPr marL="514350" indent="-514350">
              <a:buAutoNum type="alphaLcParenR"/>
            </a:pPr>
            <a:r>
              <a:rPr lang="en-US" dirty="0" smtClean="0"/>
              <a:t>Acceleration</a:t>
            </a:r>
          </a:p>
          <a:p>
            <a:pPr marL="514350" indent="-514350">
              <a:buAutoNum type="alphaLcParenR"/>
            </a:pPr>
            <a:r>
              <a:rPr lang="en-US" dirty="0" smtClean="0"/>
              <a:t>Gravitation</a:t>
            </a:r>
          </a:p>
          <a:p>
            <a:pPr marL="514350" indent="-514350">
              <a:buAutoNum type="alphaLcParenR"/>
            </a:pPr>
            <a:r>
              <a:rPr lang="en-US" dirty="0" smtClean="0"/>
              <a:t>Weightlessness</a:t>
            </a:r>
          </a:p>
          <a:p>
            <a:pPr marL="514350" indent="-514350">
              <a:buAutoNum type="alphaLcParenR"/>
            </a:pPr>
            <a:r>
              <a:rPr lang="en-US" dirty="0" smtClean="0"/>
              <a:t>None of the above</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Title : effect of gravity on robot assisted motor training after chronic stroke: A randomized trial</a:t>
            </a:r>
          </a:p>
          <a:p>
            <a:pPr marL="0" indent="0">
              <a:buNone/>
            </a:pPr>
            <a:endParaRPr lang="en-US" dirty="0"/>
          </a:p>
          <a:p>
            <a:pPr marL="0" indent="0">
              <a:buNone/>
            </a:pPr>
            <a:r>
              <a:rPr lang="en-US" dirty="0" smtClean="0"/>
              <a:t>Journal: Arch </a:t>
            </a:r>
            <a:r>
              <a:rPr lang="en-US" dirty="0" err="1" smtClean="0"/>
              <a:t>Phys</a:t>
            </a:r>
            <a:r>
              <a:rPr lang="en-US" dirty="0" smtClean="0"/>
              <a:t> Med &amp; </a:t>
            </a:r>
            <a:r>
              <a:rPr lang="en-US" dirty="0" err="1" smtClean="0"/>
              <a:t>Rehabil</a:t>
            </a:r>
            <a:r>
              <a:rPr lang="en-US" dirty="0" smtClean="0"/>
              <a:t>, 2011</a:t>
            </a:r>
          </a:p>
          <a:p>
            <a:pPr marL="0" indent="0">
              <a:buNone/>
            </a:pPr>
            <a:endParaRPr lang="en-US" dirty="0"/>
          </a:p>
          <a:p>
            <a:pPr marL="0" indent="0">
              <a:buNone/>
            </a:pPr>
            <a:r>
              <a:rPr lang="en-US" dirty="0" smtClean="0"/>
              <a:t>Authors: Susan et al</a:t>
            </a:r>
            <a:endParaRPr lang="en-US" dirty="0"/>
          </a:p>
        </p:txBody>
      </p:sp>
    </p:spTree>
    <p:extLst>
      <p:ext uri="{BB962C8B-B14F-4D97-AF65-F5344CB8AC3E}">
        <p14:creationId xmlns:p14="http://schemas.microsoft.com/office/powerpoint/2010/main" val="2269315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marL="0" indent="0">
              <a:buNone/>
            </a:pPr>
            <a:r>
              <a:rPr lang="en-US" dirty="0" smtClean="0"/>
              <a:t>Problem: stroke population</a:t>
            </a:r>
          </a:p>
          <a:p>
            <a:pPr marL="0" indent="0">
              <a:buNone/>
            </a:pPr>
            <a:endParaRPr lang="en-US" dirty="0"/>
          </a:p>
          <a:p>
            <a:pPr marL="0" indent="0">
              <a:buNone/>
            </a:pPr>
            <a:r>
              <a:rPr lang="en-US" dirty="0" smtClean="0"/>
              <a:t>Intervention: robotic assisted motor training</a:t>
            </a:r>
          </a:p>
          <a:p>
            <a:pPr marL="0" indent="0">
              <a:buNone/>
            </a:pPr>
            <a:endParaRPr lang="en-US" dirty="0"/>
          </a:p>
          <a:p>
            <a:pPr marL="0" indent="0">
              <a:buNone/>
            </a:pPr>
            <a:r>
              <a:rPr lang="en-US" dirty="0" smtClean="0"/>
              <a:t>Comparison: controls with conventional treatment</a:t>
            </a:r>
          </a:p>
          <a:p>
            <a:pPr marL="0" indent="0">
              <a:buNone/>
            </a:pPr>
            <a:endParaRPr lang="en-US" dirty="0"/>
          </a:p>
          <a:p>
            <a:pPr marL="0" indent="0">
              <a:buNone/>
            </a:pPr>
            <a:r>
              <a:rPr lang="en-US" dirty="0" smtClean="0"/>
              <a:t>Outcome: modest gains in </a:t>
            </a:r>
            <a:r>
              <a:rPr lang="en-US" smtClean="0"/>
              <a:t>UE function </a:t>
            </a:r>
            <a:endParaRPr lang="en-US" dirty="0"/>
          </a:p>
        </p:txBody>
      </p:sp>
    </p:spTree>
    <p:extLst>
      <p:ext uri="{BB962C8B-B14F-4D97-AF65-F5344CB8AC3E}">
        <p14:creationId xmlns:p14="http://schemas.microsoft.com/office/powerpoint/2010/main" val="430650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GRAVITY</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754563"/>
          </a:xfrm>
        </p:spPr>
        <p:txBody>
          <a:bodyPr/>
          <a:lstStyle/>
          <a:p>
            <a:pPr algn="ctr">
              <a:buNone/>
            </a:pPr>
            <a:r>
              <a:rPr lang="en-US" b="1" dirty="0" smtClean="0"/>
              <a:t>Definition</a:t>
            </a:r>
          </a:p>
          <a:p>
            <a:pPr algn="ctr">
              <a:buNone/>
            </a:pPr>
            <a:endParaRPr lang="en-US" dirty="0" smtClean="0"/>
          </a:p>
          <a:p>
            <a:r>
              <a:rPr lang="en-US" dirty="0" smtClean="0"/>
              <a:t>It is the force by which all bodies are attracted to the earth</a:t>
            </a:r>
          </a:p>
          <a:p>
            <a:r>
              <a:rPr lang="en-US" dirty="0" smtClean="0"/>
              <a:t> The magnitude of this attraction was directly proportional to the mass of each body and inversely proportional to the square of the distance between them.</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force of gravity acts continuously upon the human body, and if unopposed, the human body will fall to the ground.</a:t>
            </a:r>
          </a:p>
          <a:p>
            <a:endParaRPr lang="en-US" dirty="0" smtClean="0"/>
          </a:p>
          <a:p>
            <a:r>
              <a:rPr lang="en-US" dirty="0" smtClean="0"/>
              <a:t>The effects of gravity can be counterbalanced when a force equal and opposite to it is employed.</a:t>
            </a:r>
          </a:p>
          <a:p>
            <a:r>
              <a:rPr lang="en-US" dirty="0" smtClean="0"/>
              <a:t>E.g.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buNone/>
            </a:pPr>
            <a:r>
              <a:rPr lang="en-US" dirty="0" smtClean="0"/>
              <a:t>1. When we raise our heels from the standing position the calf muscles have to contract and oppose gravity. But this force of contraction should be greater than the force of gravity or else we will not be able to raise our heels.</a:t>
            </a:r>
          </a:p>
          <a:p>
            <a:pPr>
              <a:buNone/>
            </a:pPr>
            <a:r>
              <a:rPr lang="en-US" dirty="0" smtClean="0"/>
              <a:t>2. The heels will remain raised as long as the force of contraction of the muscles is equal to that of gravity. </a:t>
            </a:r>
          </a:p>
          <a:p>
            <a:pPr>
              <a:buNone/>
            </a:pPr>
            <a:r>
              <a:rPr lang="en-US" dirty="0" smtClean="0"/>
              <a:t>3. The heels will be lowered to the ground by the action of gravity if the muscles relax.</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u="sng" dirty="0" smtClean="0"/>
              <a:t/>
            </a:r>
            <a:br>
              <a:rPr lang="en-US" b="1" u="sng" dirty="0" smtClean="0"/>
            </a:br>
            <a:r>
              <a:rPr lang="en-US" b="1" u="sng" dirty="0" smtClean="0"/>
              <a:t>THE CENTRE OF GRAVITY (COG)</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ctr">
              <a:buNone/>
            </a:pPr>
            <a:r>
              <a:rPr lang="en-US" b="1" dirty="0" smtClean="0"/>
              <a:t>Definition</a:t>
            </a:r>
          </a:p>
          <a:p>
            <a:r>
              <a:rPr lang="en-US" dirty="0" smtClean="0"/>
              <a:t>The centre of gravity of a rigid body is the point through which the earth’s attraction effectively acts whatever the position of the body. </a:t>
            </a:r>
          </a:p>
          <a:p>
            <a:r>
              <a:rPr lang="en-US" dirty="0" smtClean="0"/>
              <a:t>A rigid body will balance when it is supported only at its centre of gravity.</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For </a:t>
            </a:r>
            <a:r>
              <a:rPr lang="en-US" dirty="0" err="1" smtClean="0"/>
              <a:t>eg</a:t>
            </a:r>
            <a:r>
              <a:rPr lang="en-US" dirty="0" smtClean="0"/>
              <a:t>: A uniform rod will balance at a point exactly half-way along its length. </a:t>
            </a:r>
          </a:p>
          <a:p>
            <a:r>
              <a:rPr lang="en-US" dirty="0" smtClean="0"/>
              <a:t>The centre of gravity of an irregular piece of cardboard  ? ?</a:t>
            </a:r>
          </a:p>
          <a:p>
            <a:r>
              <a:rPr lang="en-US" dirty="0" smtClean="0"/>
              <a:t>It is not necessary that the COG should lie within the body.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The COG of the human body in the anatomical position is said to be in the vicinity of the </a:t>
            </a:r>
            <a:r>
              <a:rPr lang="en-US" b="1" dirty="0" smtClean="0"/>
              <a:t>body of the second sacral vertebra.</a:t>
            </a:r>
          </a:p>
          <a:p>
            <a:endParaRPr lang="en-US" b="1" dirty="0" smtClean="0"/>
          </a:p>
          <a:p>
            <a:endParaRPr lang="en-US" b="1" dirty="0" smtClean="0"/>
          </a:p>
          <a:p>
            <a:r>
              <a:rPr lang="en-US" dirty="0" smtClean="0"/>
              <a:t>It is higher in men and children than in the average woman, because of the greater amount of weight they carry in the upper half of their body.</a:t>
            </a:r>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LINE OF GRAVITY (LOG)</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ctr">
              <a:buNone/>
            </a:pPr>
            <a:r>
              <a:rPr lang="en-US" dirty="0" smtClean="0"/>
              <a:t>Definition</a:t>
            </a:r>
          </a:p>
          <a:p>
            <a:r>
              <a:rPr lang="en-US" dirty="0" smtClean="0"/>
              <a:t>The line of gravity is a vertical line through the centre of gravity.</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817</Words>
  <Application>Microsoft Office PowerPoint</Application>
  <PresentationFormat>On-screen Show (4:3)</PresentationFormat>
  <Paragraphs>98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Mechanical principles </vt:lpstr>
      <vt:lpstr>Objectives:</vt:lpstr>
      <vt:lpstr>GRAVITY </vt:lpstr>
      <vt:lpstr>PowerPoint Presentation</vt:lpstr>
      <vt:lpstr>PowerPoint Presentation</vt:lpstr>
      <vt:lpstr> THE CENTRE OF GRAVITY (COG) </vt:lpstr>
      <vt:lpstr>PowerPoint Presentation</vt:lpstr>
      <vt:lpstr>PowerPoint Presentation</vt:lpstr>
      <vt:lpstr>LINE OF GRAVITY (LOG)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sony</dc:creator>
  <cp:lastModifiedBy>Admin</cp:lastModifiedBy>
  <cp:revision>45</cp:revision>
  <dcterms:created xsi:type="dcterms:W3CDTF">2006-08-16T00:00:00Z</dcterms:created>
  <dcterms:modified xsi:type="dcterms:W3CDTF">2020-08-14T05:07:16Z</dcterms:modified>
</cp:coreProperties>
</file>