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66" r:id="rId6"/>
    <p:sldId id="259" r:id="rId7"/>
    <p:sldId id="267" r:id="rId8"/>
    <p:sldId id="262" r:id="rId9"/>
    <p:sldId id="263" r:id="rId10"/>
    <p:sldId id="260" r:id="rId11"/>
    <p:sldId id="268" r:id="rId12"/>
    <p:sldId id="269" r:id="rId13"/>
    <p:sldId id="270" r:id="rId14"/>
    <p:sldId id="271" r:id="rId15"/>
    <p:sldId id="261" r:id="rId16"/>
    <p:sldId id="264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Hydrotherapy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 </a:t>
            </a:r>
            <a:r>
              <a:rPr lang="en-US" smtClean="0"/>
              <a:t>Neha</a:t>
            </a:r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Patients with </a:t>
            </a:r>
            <a:r>
              <a:rPr lang="en-US" dirty="0" err="1" smtClean="0"/>
              <a:t>ischaemia</a:t>
            </a:r>
            <a:r>
              <a:rPr lang="en-US" dirty="0" smtClean="0"/>
              <a:t> affecting the heart or brain.</a:t>
            </a:r>
          </a:p>
          <a:p>
            <a:pPr lvl="0"/>
            <a:r>
              <a:rPr lang="en-US" dirty="0" smtClean="0"/>
              <a:t>Patients with poor respiratory function.</a:t>
            </a:r>
          </a:p>
          <a:p>
            <a:pPr lvl="0"/>
            <a:r>
              <a:rPr lang="en-US" dirty="0" smtClean="0"/>
              <a:t>Danger of bleeding or hemorrhage.</a:t>
            </a:r>
          </a:p>
          <a:p>
            <a:pPr lvl="0"/>
            <a:r>
              <a:rPr lang="en-US" dirty="0" smtClean="0"/>
              <a:t>Severe kidney disease: </a:t>
            </a:r>
          </a:p>
          <a:p>
            <a:pPr lvl="0"/>
            <a:r>
              <a:rPr lang="en-US" dirty="0" smtClean="0"/>
              <a:t>Open wounds and skin infections such as </a:t>
            </a:r>
            <a:r>
              <a:rPr lang="en-US" dirty="0" err="1" smtClean="0"/>
              <a:t>tinea</a:t>
            </a:r>
            <a:r>
              <a:rPr lang="en-US" dirty="0" smtClean="0"/>
              <a:t> </a:t>
            </a:r>
            <a:r>
              <a:rPr lang="en-US" dirty="0" err="1" smtClean="0"/>
              <a:t>pedis</a:t>
            </a:r>
            <a:r>
              <a:rPr lang="en-US" dirty="0" smtClean="0"/>
              <a:t> and ringworm.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Contraindications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Uncontrolled bowel or bladder</a:t>
            </a:r>
          </a:p>
          <a:p>
            <a:pPr lvl="0"/>
            <a:r>
              <a:rPr lang="en-US" dirty="0" smtClean="0"/>
              <a:t>Water and airborne infections or diseases: Examples include influenza, gastrointestinal infections, typhoid, cholera, and poliomyelitis.</a:t>
            </a:r>
          </a:p>
          <a:p>
            <a:pPr lvl="0"/>
            <a:r>
              <a:rPr lang="en-US" dirty="0" smtClean="0"/>
              <a:t>Uncontrolled seizures/ epilepsy: Those prone to sudden attacks of unconsciousness.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691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i="1" dirty="0" smtClean="0"/>
              <a:t>Definition. </a:t>
            </a:r>
            <a:r>
              <a:rPr lang="en-US" dirty="0" smtClean="0"/>
              <a:t>Hydromechanics comprise the physical properties and characteristics of fluid in motion.</a:t>
            </a:r>
          </a:p>
          <a:p>
            <a:pPr>
              <a:buNone/>
            </a:pPr>
            <a:r>
              <a:rPr lang="en-US" b="1" i="1" dirty="0" smtClean="0"/>
              <a:t>Components of Flow Motion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i="1" dirty="0" smtClean="0"/>
              <a:t>Laminar flow</a:t>
            </a:r>
            <a:r>
              <a:rPr lang="en-US" i="1" dirty="0" smtClean="0"/>
              <a:t>. </a:t>
            </a:r>
            <a:r>
              <a:rPr lang="en-US" dirty="0" smtClean="0"/>
              <a:t>Movement where all molecules move parallel to each other, typically slow movement.</a:t>
            </a:r>
          </a:p>
          <a:p>
            <a:r>
              <a:rPr lang="en-US" b="1" i="1" dirty="0" smtClean="0"/>
              <a:t>Turbulent flow.</a:t>
            </a:r>
            <a:r>
              <a:rPr lang="en-US" i="1" dirty="0" smtClean="0"/>
              <a:t> </a:t>
            </a:r>
            <a:r>
              <a:rPr lang="en-US" dirty="0" smtClean="0"/>
              <a:t>Movement where molecules do not move parallel to each other, typically faster movements.</a:t>
            </a:r>
          </a:p>
          <a:p>
            <a:r>
              <a:rPr lang="en-US" b="1" i="1" dirty="0" smtClean="0"/>
              <a:t>Drag.</a:t>
            </a:r>
            <a:r>
              <a:rPr lang="en-US" i="1" dirty="0" smtClean="0"/>
              <a:t> </a:t>
            </a:r>
            <a:r>
              <a:rPr lang="en-US" dirty="0" smtClean="0"/>
              <a:t>The cumulative effects of turbulence and fluid viscosity acting on an object in motion.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Hydromechanics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491"/>
          </a:xfrm>
        </p:spPr>
        <p:txBody>
          <a:bodyPr>
            <a:normAutofit/>
          </a:bodyPr>
          <a:lstStyle/>
          <a:p>
            <a:r>
              <a:rPr lang="en-US" dirty="0" smtClean="0"/>
              <a:t>Water temperature has an effect on the body and, therefore, performance in an aquatic environment.</a:t>
            </a:r>
          </a:p>
          <a:p>
            <a:r>
              <a:rPr lang="en-US" b="1" dirty="0" smtClean="0"/>
              <a:t>Specific Heat</a:t>
            </a:r>
            <a:endParaRPr lang="en-US" dirty="0" smtClean="0"/>
          </a:p>
          <a:p>
            <a:r>
              <a:rPr lang="en-US" i="1" dirty="0" smtClean="0"/>
              <a:t>Definition</a:t>
            </a:r>
            <a:r>
              <a:rPr lang="en-US" b="1" i="1" dirty="0" smtClean="0"/>
              <a:t>. </a:t>
            </a:r>
            <a:r>
              <a:rPr lang="en-US" dirty="0" smtClean="0"/>
              <a:t>Specific heat is the amount of heat (calories) required to raise the temperature of 1 gram of substance by 1</a:t>
            </a:r>
            <a:r>
              <a:rPr lang="en-US" baseline="30000" dirty="0" smtClean="0"/>
              <a:t>0</a:t>
            </a:r>
            <a:r>
              <a:rPr lang="en-US" dirty="0" smtClean="0"/>
              <a:t>c.</a:t>
            </a:r>
          </a:p>
          <a:p>
            <a:r>
              <a:rPr lang="en-US" i="1" dirty="0" smtClean="0"/>
              <a:t>Properties.</a:t>
            </a:r>
            <a:r>
              <a:rPr lang="en-US" b="1" i="1" dirty="0" smtClean="0"/>
              <a:t> </a:t>
            </a:r>
            <a:r>
              <a:rPr lang="en-US" dirty="0" smtClean="0"/>
              <a:t>The rate of temperature change is dependent on the mass and the specific heat of the object.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Thermodynamics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i="1" dirty="0" smtClean="0"/>
              <a:t>Definition. </a:t>
            </a:r>
            <a:r>
              <a:rPr lang="en-US" dirty="0" smtClean="0"/>
              <a:t>The center of buoyancy is the reference point of an immersed object on which buoyant (vertical) forces of fluid predictably act.</a:t>
            </a:r>
          </a:p>
          <a:p>
            <a:r>
              <a:rPr lang="en-US" b="1" i="1" dirty="0" smtClean="0"/>
              <a:t>Properties. </a:t>
            </a:r>
            <a:r>
              <a:rPr lang="en-US" dirty="0" smtClean="0"/>
              <a:t>Vertical forces that do not intersect the center of buoyancy create rotational motion.</a:t>
            </a:r>
          </a:p>
          <a:p>
            <a:r>
              <a:rPr lang="en-US" b="1" i="1" dirty="0" smtClean="0"/>
              <a:t>Clinical Significance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In the vertical position, the human center is located at the sternum.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Center of Buoyancy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technique was developed at Bad </a:t>
            </a:r>
            <a:r>
              <a:rPr lang="en-US" dirty="0" err="1" smtClean="0"/>
              <a:t>Ragaz</a:t>
            </a:r>
            <a:r>
              <a:rPr lang="en-US" dirty="0" smtClean="0"/>
              <a:t> in Switzerland. It involves the use of </a:t>
            </a:r>
            <a:r>
              <a:rPr lang="en-US" dirty="0" err="1" smtClean="0"/>
              <a:t>Proprioceptive</a:t>
            </a:r>
            <a:r>
              <a:rPr lang="en-US" dirty="0" smtClean="0"/>
              <a:t> Neuromuscular facilitation techniques which involves using buoyancy for floatation with the therapist as the fixed point and moving the patient to achieve the selected pattern of movement.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BAD RAGAZ TECHNIQUE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03877" y="1998119"/>
            <a:ext cx="3336246" cy="34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22008" y="2243650"/>
            <a:ext cx="3299983" cy="300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1. Temperature of water should be between</a:t>
            </a:r>
          </a:p>
          <a:p>
            <a:pPr lvl="0">
              <a:buNone/>
            </a:pPr>
            <a:r>
              <a:rPr lang="en-US" dirty="0" smtClean="0"/>
              <a:t>A 25-30</a:t>
            </a:r>
            <a:r>
              <a:rPr lang="en-US" baseline="30000" dirty="0" smtClean="0"/>
              <a:t>0</a:t>
            </a:r>
            <a:r>
              <a:rPr lang="en-US" dirty="0" smtClean="0"/>
              <a:t>     </a:t>
            </a:r>
          </a:p>
          <a:p>
            <a:pPr lvl="0">
              <a:buNone/>
            </a:pPr>
            <a:r>
              <a:rPr lang="en-US" dirty="0" smtClean="0"/>
              <a:t>B 30-33		</a:t>
            </a:r>
          </a:p>
          <a:p>
            <a:pPr lvl="0">
              <a:buNone/>
            </a:pPr>
            <a:r>
              <a:rPr lang="en-US" dirty="0" smtClean="0"/>
              <a:t>c 34-37		</a:t>
            </a:r>
          </a:p>
          <a:p>
            <a:pPr lvl="0">
              <a:buNone/>
            </a:pPr>
            <a:r>
              <a:rPr lang="en-US" dirty="0" smtClean="0"/>
              <a:t>d none</a:t>
            </a:r>
          </a:p>
          <a:p>
            <a:endParaRPr lang="en-US" dirty="0" smtClean="0"/>
          </a:p>
          <a:p>
            <a:pPr lvl="0">
              <a:buNone/>
            </a:pPr>
            <a:r>
              <a:rPr lang="en-US" dirty="0" smtClean="0"/>
              <a:t>2. Buoyancy acts in the same direction as gravity</a:t>
            </a:r>
          </a:p>
          <a:p>
            <a:pPr lvl="0">
              <a:buNone/>
            </a:pPr>
            <a:r>
              <a:rPr lang="en-US" dirty="0" smtClean="0"/>
              <a:t>A True		</a:t>
            </a:r>
          </a:p>
          <a:p>
            <a:pPr lvl="0">
              <a:buNone/>
            </a:pPr>
            <a:r>
              <a:rPr lang="en-US" dirty="0" smtClean="0"/>
              <a:t>b. false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MCQ’s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691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n-US" dirty="0" smtClean="0"/>
              <a:t>3 _______ assists venous return</a:t>
            </a:r>
          </a:p>
          <a:p>
            <a:pPr lvl="0">
              <a:buNone/>
            </a:pPr>
            <a:r>
              <a:rPr lang="en-US" dirty="0" smtClean="0"/>
              <a:t>A Buoyancy		</a:t>
            </a:r>
          </a:p>
          <a:p>
            <a:pPr lvl="0">
              <a:buNone/>
            </a:pPr>
            <a:r>
              <a:rPr lang="en-US" dirty="0" smtClean="0"/>
              <a:t>b Viscosity	</a:t>
            </a:r>
          </a:p>
          <a:p>
            <a:pPr lvl="0">
              <a:buNone/>
            </a:pPr>
            <a:r>
              <a:rPr lang="en-US" dirty="0" smtClean="0"/>
              <a:t>c Hydrostatic pressure	</a:t>
            </a:r>
          </a:p>
          <a:p>
            <a:pPr lvl="0">
              <a:buNone/>
            </a:pPr>
            <a:r>
              <a:rPr lang="en-US" dirty="0" smtClean="0"/>
              <a:t>d None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lvl="0">
              <a:buNone/>
            </a:pPr>
            <a:r>
              <a:rPr lang="en-US" dirty="0" smtClean="0"/>
              <a:t>4. _______ causes weightlessness</a:t>
            </a:r>
          </a:p>
          <a:p>
            <a:pPr lvl="0">
              <a:buNone/>
            </a:pPr>
            <a:r>
              <a:rPr lang="en-US" dirty="0" smtClean="0"/>
              <a:t>A Buoyancy		</a:t>
            </a:r>
          </a:p>
          <a:p>
            <a:pPr lvl="0">
              <a:buNone/>
            </a:pPr>
            <a:r>
              <a:rPr lang="en-US" dirty="0" smtClean="0"/>
              <a:t>b Viscosity	</a:t>
            </a:r>
          </a:p>
          <a:p>
            <a:pPr lvl="0">
              <a:buNone/>
            </a:pPr>
            <a:r>
              <a:rPr lang="en-US" dirty="0" smtClean="0"/>
              <a:t>c Hydrostatic pressure	</a:t>
            </a:r>
          </a:p>
          <a:p>
            <a:pPr lvl="0">
              <a:buNone/>
            </a:pPr>
            <a:r>
              <a:rPr lang="en-US" dirty="0" smtClean="0"/>
              <a:t>d None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Definition</a:t>
            </a:r>
            <a:endParaRPr lang="en-US" dirty="0" smtClean="0"/>
          </a:p>
          <a:p>
            <a:r>
              <a:rPr lang="en-US" i="1" dirty="0" smtClean="0"/>
              <a:t>Hydrotherapy/Aquatic exercise </a:t>
            </a:r>
            <a:r>
              <a:rPr lang="en-US" dirty="0" smtClean="0"/>
              <a:t>refers to the use of pools or tanks that facilitate the application of therapeutic interventions like stretching, strengthening, mobilization, balance and gait training.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 smtClean="0"/>
              <a:t>5. Friction between molecules of water is</a:t>
            </a:r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/>
              <a:t>A Surface tension	</a:t>
            </a:r>
          </a:p>
          <a:p>
            <a:pPr lvl="0">
              <a:buNone/>
            </a:pPr>
            <a:r>
              <a:rPr lang="en-US" dirty="0" smtClean="0"/>
              <a:t>b Hydrostatic pressure	 </a:t>
            </a:r>
          </a:p>
          <a:p>
            <a:pPr lvl="0">
              <a:buNone/>
            </a:pPr>
            <a:r>
              <a:rPr lang="en-US" dirty="0" smtClean="0"/>
              <a:t>c Viscosity	</a:t>
            </a:r>
          </a:p>
          <a:p>
            <a:pPr lvl="0">
              <a:buNone/>
            </a:pPr>
            <a:r>
              <a:rPr lang="en-US" dirty="0" smtClean="0"/>
              <a:t>d. None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 key</a:t>
            </a:r>
          </a:p>
          <a:p>
            <a:r>
              <a:rPr lang="en-US" dirty="0" smtClean="0"/>
              <a:t>1-c</a:t>
            </a:r>
          </a:p>
          <a:p>
            <a:r>
              <a:rPr lang="en-US" dirty="0" smtClean="0"/>
              <a:t>2-b</a:t>
            </a:r>
          </a:p>
          <a:p>
            <a:r>
              <a:rPr lang="en-US" dirty="0" smtClean="0"/>
              <a:t>3-c</a:t>
            </a:r>
          </a:p>
          <a:p>
            <a:r>
              <a:rPr lang="en-US" dirty="0" smtClean="0"/>
              <a:t>4-a</a:t>
            </a:r>
          </a:p>
          <a:p>
            <a:r>
              <a:rPr lang="en-US" dirty="0" smtClean="0"/>
              <a:t>5-c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Therapeutic pools are usually maintained at a temperature of 34-37</a:t>
            </a:r>
            <a:r>
              <a:rPr lang="en-US" baseline="30000" dirty="0" smtClean="0"/>
              <a:t>0</a:t>
            </a:r>
            <a:r>
              <a:rPr lang="en-US" dirty="0" smtClean="0"/>
              <a:t>C which can cause relief of pain, relaxation of muscles and thus improve joint range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/>
              <a:t>Buoyancy </a:t>
            </a:r>
            <a:endParaRPr lang="en-US" dirty="0" smtClean="0"/>
          </a:p>
          <a:p>
            <a:pPr>
              <a:buNone/>
            </a:pPr>
            <a:endParaRPr lang="en-US" b="1" i="1" dirty="0" smtClean="0"/>
          </a:p>
          <a:p>
            <a:pPr>
              <a:buNone/>
            </a:pPr>
            <a:r>
              <a:rPr lang="en-US" b="1" i="1" dirty="0" smtClean="0"/>
              <a:t>Definition. </a:t>
            </a:r>
            <a:r>
              <a:rPr lang="en-US" dirty="0" smtClean="0"/>
              <a:t>Buoyancy is the upward force that works opposite to gravity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b="1" dirty="0" smtClean="0"/>
              <a:t>Hydrostatic Pressure</a:t>
            </a:r>
          </a:p>
          <a:p>
            <a:pPr lvl="0"/>
            <a:endParaRPr lang="en-US" dirty="0" smtClean="0"/>
          </a:p>
          <a:p>
            <a:pPr>
              <a:buNone/>
            </a:pPr>
            <a:r>
              <a:rPr lang="en-US" b="1" i="1" dirty="0" smtClean="0"/>
              <a:t>Definition. </a:t>
            </a:r>
            <a:r>
              <a:rPr lang="en-US" dirty="0" smtClean="0"/>
              <a:t>Hydrostatic pressure is the pressure exerted on immersed objects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PROPERTIES OF WATER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b="1" dirty="0" smtClean="0"/>
              <a:t>Viscosity</a:t>
            </a:r>
            <a:endParaRPr lang="en-US" dirty="0" smtClean="0"/>
          </a:p>
          <a:p>
            <a:pPr>
              <a:buNone/>
            </a:pPr>
            <a:endParaRPr lang="en-US" b="1" i="1" dirty="0" smtClean="0"/>
          </a:p>
          <a:p>
            <a:pPr>
              <a:buNone/>
            </a:pPr>
            <a:r>
              <a:rPr lang="en-US" b="1" i="1" dirty="0" smtClean="0"/>
              <a:t>Definition. </a:t>
            </a:r>
            <a:r>
              <a:rPr lang="en-US" dirty="0" smtClean="0"/>
              <a:t>Viscosity is friction occurring between molecules of liquid resulting in resistance to flow.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b="1" dirty="0" smtClean="0"/>
              <a:t>Surface Tension</a:t>
            </a:r>
          </a:p>
          <a:p>
            <a:pPr lvl="0"/>
            <a:endParaRPr lang="en-US" dirty="0" smtClean="0"/>
          </a:p>
          <a:p>
            <a:pPr>
              <a:buNone/>
            </a:pPr>
            <a:r>
              <a:rPr lang="en-US" b="1" i="1" dirty="0" smtClean="0"/>
              <a:t>Definition. </a:t>
            </a:r>
            <a:r>
              <a:rPr lang="en-US" dirty="0" smtClean="0"/>
              <a:t>The surface of a fluid acts as a membrane under tension. Surface tension is measured as force per unit length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Facilitate range of motion (ROM) exercise</a:t>
            </a:r>
          </a:p>
          <a:p>
            <a:pPr lvl="0"/>
            <a:r>
              <a:rPr lang="en-US" dirty="0" smtClean="0"/>
              <a:t>Initiate resistance training</a:t>
            </a:r>
          </a:p>
          <a:p>
            <a:pPr lvl="0"/>
            <a:r>
              <a:rPr lang="en-US" dirty="0" smtClean="0"/>
              <a:t>Facilitate weight-bearing activities</a:t>
            </a:r>
          </a:p>
          <a:p>
            <a:pPr lvl="0"/>
            <a:r>
              <a:rPr lang="en-US" dirty="0" smtClean="0"/>
              <a:t>Enhance delivery of manual techniques</a:t>
            </a:r>
          </a:p>
          <a:p>
            <a:pPr lvl="0"/>
            <a:r>
              <a:rPr lang="en-US" dirty="0" smtClean="0"/>
              <a:t>Provide three-dimensional access to the patient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GOALS AND INDICATIONS FOR AQUATIC EXERCISE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Facilitate cardiovascular exercise</a:t>
            </a:r>
          </a:p>
          <a:p>
            <a:pPr lvl="0"/>
            <a:r>
              <a:rPr lang="en-US" dirty="0" smtClean="0"/>
              <a:t>Initiate functional activity replication</a:t>
            </a:r>
          </a:p>
          <a:p>
            <a:pPr lvl="0"/>
            <a:r>
              <a:rPr lang="en-US" dirty="0" smtClean="0"/>
              <a:t>Minimize risk of injury or </a:t>
            </a:r>
            <a:r>
              <a:rPr lang="en-US" dirty="0" err="1" smtClean="0"/>
              <a:t>reinjury</a:t>
            </a:r>
            <a:r>
              <a:rPr lang="en-US" dirty="0" smtClean="0"/>
              <a:t> during rehabilitation</a:t>
            </a:r>
          </a:p>
          <a:p>
            <a:pPr lvl="0"/>
            <a:r>
              <a:rPr lang="en-US" dirty="0" smtClean="0"/>
              <a:t>Enhance patient relaxation</a:t>
            </a:r>
          </a:p>
          <a:p>
            <a:pPr lvl="0"/>
            <a:r>
              <a:rPr lang="en-US" dirty="0" smtClean="0"/>
              <a:t>Decrease pain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r>
              <a:rPr lang="en-US" dirty="0" smtClean="0"/>
              <a:t>Clinical query</a:t>
            </a:r>
          </a:p>
          <a:p>
            <a:pPr>
              <a:buNone/>
            </a:pPr>
            <a:r>
              <a:rPr lang="en-US" dirty="0" smtClean="0"/>
              <a:t>Does hydrotherapy or aquatic exercise have any effect in improving health and relieving pain in various painful conditions?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P- </a:t>
            </a:r>
            <a:r>
              <a:rPr lang="en-US" smtClean="0"/>
              <a:t>Patients having various </a:t>
            </a:r>
            <a:r>
              <a:rPr lang="en-US" dirty="0" smtClean="0"/>
              <a:t>painful conditions</a:t>
            </a:r>
          </a:p>
          <a:p>
            <a:pPr>
              <a:buNone/>
            </a:pPr>
            <a:r>
              <a:rPr lang="en-US" dirty="0" smtClean="0"/>
              <a:t>I- Aquatic therapy</a:t>
            </a:r>
          </a:p>
          <a:p>
            <a:pPr>
              <a:buNone/>
            </a:pPr>
            <a:r>
              <a:rPr lang="en-US" dirty="0" smtClean="0"/>
              <a:t>C- none</a:t>
            </a:r>
          </a:p>
          <a:p>
            <a:pPr>
              <a:buNone/>
            </a:pPr>
            <a:r>
              <a:rPr lang="en-US" dirty="0" smtClean="0"/>
              <a:t>O- Pain relief and health improvement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382000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260122"/>
                <a:gridCol w="3007078"/>
                <a:gridCol w="2115256"/>
                <a:gridCol w="1008944"/>
              </a:tblGrid>
              <a:tr h="5334000">
                <a:tc>
                  <a:txBody>
                    <a:bodyPr/>
                    <a:lstStyle/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Systematic review of randomized controlled trials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and nonrandomized controlled trials)</a:t>
                      </a:r>
                    </a:p>
                    <a:p>
                      <a:endParaRPr lang="en-US" sz="12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High level of evidence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Takuya Honda, </a:t>
                      </a:r>
                    </a:p>
                    <a:p>
                      <a:r>
                        <a:rPr lang="en-US" sz="12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Hiroharu</a:t>
                      </a:r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Kamioka</a:t>
                      </a:r>
                      <a:endParaRPr lang="en-US" sz="1200" dirty="0" smtClean="0"/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Journal of Sports Medicine 2012:3 27–34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The study was based on a review of articles in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databases from 2000 to July 20, 2009. Target diseases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were knee and/or hip </a:t>
                      </a:r>
                      <a:r>
                        <a:rPr lang="en-US" sz="1200" b="1" kern="1200" baseline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osteoarthritis,poliomyelitis</a:t>
                      </a:r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chronic kidney disease, discomforts of pregnancy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cardiovascular diseases, and rotator cuff tears. Many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studies on nonspecific disease (healthy participants) were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Included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SR of RCTs for aquatic</a:t>
                      </a:r>
                    </a:p>
                    <a:p>
                      <a:r>
                        <a:rPr lang="en-US" sz="12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exerciseAquatic</a:t>
                      </a:r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exercise had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small but statistically significant effect on pain, function,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QOL, and mental health, and included more voluntary movement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during water immersion. SR of nonrandomized controlled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trials (</a:t>
                      </a:r>
                      <a:r>
                        <a:rPr lang="en-US" sz="12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nRCTs</a:t>
                      </a:r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 showed many studies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reported that </a:t>
                      </a:r>
                      <a:r>
                        <a:rPr lang="en-US" sz="12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aquatic exercise had a significant effect on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pain relief and other outcome measurements for </a:t>
                      </a:r>
                      <a:r>
                        <a:rPr lang="en-US" sz="1200" b="1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locomotor</a:t>
                      </a:r>
                      <a:endParaRPr lang="en-US" sz="12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diseases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Aquatic exercise has significant effects on pain relief and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related outcome measurements for </a:t>
                      </a:r>
                      <a:r>
                        <a:rPr lang="en-US" sz="12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locomotor</a:t>
                      </a:r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diseases.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Patients may become more active and improve their QOL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 a result of aquatic exercise.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1600" dirty="0" smtClean="0"/>
              <a:t>Curative and health enhancement effects of aquatic exercise: evidence based on interventional studies</a:t>
            </a:r>
            <a:endParaRPr lang="en-US" sz="1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</TotalTime>
  <Words>748</Words>
  <Application>Microsoft Office PowerPoint</Application>
  <PresentationFormat>On-screen Show (4:3)</PresentationFormat>
  <Paragraphs>128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Concourse</vt:lpstr>
      <vt:lpstr>Hydrotherapy</vt:lpstr>
      <vt:lpstr>Slide 2</vt:lpstr>
      <vt:lpstr>Slide 3</vt:lpstr>
      <vt:lpstr>PROPERTIES OF WATER </vt:lpstr>
      <vt:lpstr>Slide 5</vt:lpstr>
      <vt:lpstr>GOALS AND INDICATIONS FOR AQUATIC EXERCISE</vt:lpstr>
      <vt:lpstr>Slide 7</vt:lpstr>
      <vt:lpstr>Slide 8</vt:lpstr>
      <vt:lpstr>Curative and health enhancement effects of aquatic exercise: evidence based on interventional studies</vt:lpstr>
      <vt:lpstr>Contraindications </vt:lpstr>
      <vt:lpstr>Slide 11</vt:lpstr>
      <vt:lpstr>Hydromechanics </vt:lpstr>
      <vt:lpstr>Thermodynamics </vt:lpstr>
      <vt:lpstr>Center of Buoyancy  </vt:lpstr>
      <vt:lpstr> BAD RAGAZ TECHNIQUE </vt:lpstr>
      <vt:lpstr>Slide 16</vt:lpstr>
      <vt:lpstr>Slide 17</vt:lpstr>
      <vt:lpstr>MCQ’s</vt:lpstr>
      <vt:lpstr>Slide 19</vt:lpstr>
      <vt:lpstr>Slide 20</vt:lpstr>
      <vt:lpstr>Slide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Hydrotherapy</dc:title>
  <dc:creator>Neha</dc:creator>
  <cp:lastModifiedBy>Dr. Krina Ved</cp:lastModifiedBy>
  <cp:revision>22</cp:revision>
  <dcterms:created xsi:type="dcterms:W3CDTF">2006-08-16T00:00:00Z</dcterms:created>
  <dcterms:modified xsi:type="dcterms:W3CDTF">2020-08-17T18:15:30Z</dcterms:modified>
</cp:coreProperties>
</file>