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258" r:id="rId4"/>
    <p:sldId id="257" r:id="rId5"/>
    <p:sldId id="259" r:id="rId6"/>
    <p:sldId id="334" r:id="rId7"/>
    <p:sldId id="335" r:id="rId8"/>
    <p:sldId id="261" r:id="rId9"/>
    <p:sldId id="262" r:id="rId10"/>
    <p:sldId id="26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280" r:id="rId28"/>
    <p:sldId id="281" r:id="rId29"/>
    <p:sldId id="282" r:id="rId30"/>
    <p:sldId id="283" r:id="rId31"/>
    <p:sldId id="284" r:id="rId32"/>
    <p:sldId id="285" r:id="rId33"/>
    <p:sldId id="286" r:id="rId34"/>
    <p:sldId id="287" r:id="rId35"/>
    <p:sldId id="294" r:id="rId36"/>
    <p:sldId id="288" r:id="rId37"/>
    <p:sldId id="311" r:id="rId38"/>
    <p:sldId id="312" r:id="rId39"/>
    <p:sldId id="313" r:id="rId40"/>
    <p:sldId id="315" r:id="rId41"/>
    <p:sldId id="316" r:id="rId42"/>
    <p:sldId id="314" r:id="rId43"/>
    <p:sldId id="317" r:id="rId44"/>
    <p:sldId id="318" r:id="rId45"/>
    <p:sldId id="319" r:id="rId46"/>
    <p:sldId id="321" r:id="rId47"/>
    <p:sldId id="320" r:id="rId48"/>
    <p:sldId id="322" r:id="rId49"/>
    <p:sldId id="323" r:id="rId50"/>
    <p:sldId id="324" r:id="rId51"/>
    <p:sldId id="328" r:id="rId52"/>
    <p:sldId id="327" r:id="rId53"/>
    <p:sldId id="326" r:id="rId54"/>
    <p:sldId id="329" r:id="rId55"/>
    <p:sldId id="330" r:id="rId56"/>
    <p:sldId id="331" r:id="rId57"/>
    <p:sldId id="332" r:id="rId58"/>
    <p:sldId id="295" r:id="rId59"/>
    <p:sldId id="296" r:id="rId60"/>
    <p:sldId id="297" r:id="rId61"/>
    <p:sldId id="298" r:id="rId62"/>
    <p:sldId id="299" r:id="rId63"/>
    <p:sldId id="300" r:id="rId64"/>
    <p:sldId id="302" r:id="rId65"/>
    <p:sldId id="303" r:id="rId66"/>
    <p:sldId id="304" r:id="rId67"/>
    <p:sldId id="305" r:id="rId68"/>
    <p:sldId id="289" r:id="rId69"/>
    <p:sldId id="290" r:id="rId70"/>
    <p:sldId id="291" r:id="rId71"/>
    <p:sldId id="292" r:id="rId72"/>
    <p:sldId id="293" r:id="rId73"/>
    <p:sldId id="306" r:id="rId74"/>
    <p:sldId id="307" r:id="rId75"/>
    <p:sldId id="308" r:id="rId76"/>
    <p:sldId id="309" r:id="rId77"/>
    <p:sldId id="31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53459E-63EB-4E92-AD9B-4513EF303ACA}"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BA173-6A08-4C1F-8201-99F3754C67DF}" type="slidenum">
              <a:rPr lang="en-US" smtClean="0"/>
              <a:t>‹#›</a:t>
            </a:fld>
            <a:endParaRPr lang="en-US"/>
          </a:p>
        </p:txBody>
      </p:sp>
    </p:spTree>
    <p:extLst>
      <p:ext uri="{BB962C8B-B14F-4D97-AF65-F5344CB8AC3E}">
        <p14:creationId xmlns:p14="http://schemas.microsoft.com/office/powerpoint/2010/main" val="292700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3459E-63EB-4E92-AD9B-4513EF303ACA}"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BA173-6A08-4C1F-8201-99F3754C67DF}" type="slidenum">
              <a:rPr lang="en-US" smtClean="0"/>
              <a:t>‹#›</a:t>
            </a:fld>
            <a:endParaRPr lang="en-US"/>
          </a:p>
        </p:txBody>
      </p:sp>
    </p:spTree>
    <p:extLst>
      <p:ext uri="{BB962C8B-B14F-4D97-AF65-F5344CB8AC3E}">
        <p14:creationId xmlns:p14="http://schemas.microsoft.com/office/powerpoint/2010/main" val="273676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3459E-63EB-4E92-AD9B-4513EF303ACA}"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BA173-6A08-4C1F-8201-99F3754C67DF}" type="slidenum">
              <a:rPr lang="en-US" smtClean="0"/>
              <a:t>‹#›</a:t>
            </a:fld>
            <a:endParaRPr lang="en-US"/>
          </a:p>
        </p:txBody>
      </p:sp>
    </p:spTree>
    <p:extLst>
      <p:ext uri="{BB962C8B-B14F-4D97-AF65-F5344CB8AC3E}">
        <p14:creationId xmlns:p14="http://schemas.microsoft.com/office/powerpoint/2010/main" val="22282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3459E-63EB-4E92-AD9B-4513EF303ACA}"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BA173-6A08-4C1F-8201-99F3754C67DF}" type="slidenum">
              <a:rPr lang="en-US" smtClean="0"/>
              <a:t>‹#›</a:t>
            </a:fld>
            <a:endParaRPr lang="en-US"/>
          </a:p>
        </p:txBody>
      </p:sp>
    </p:spTree>
    <p:extLst>
      <p:ext uri="{BB962C8B-B14F-4D97-AF65-F5344CB8AC3E}">
        <p14:creationId xmlns:p14="http://schemas.microsoft.com/office/powerpoint/2010/main" val="357162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3459E-63EB-4E92-AD9B-4513EF303ACA}"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BA173-6A08-4C1F-8201-99F3754C67DF}" type="slidenum">
              <a:rPr lang="en-US" smtClean="0"/>
              <a:t>‹#›</a:t>
            </a:fld>
            <a:endParaRPr lang="en-US"/>
          </a:p>
        </p:txBody>
      </p:sp>
    </p:spTree>
    <p:extLst>
      <p:ext uri="{BB962C8B-B14F-4D97-AF65-F5344CB8AC3E}">
        <p14:creationId xmlns:p14="http://schemas.microsoft.com/office/powerpoint/2010/main" val="2189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53459E-63EB-4E92-AD9B-4513EF303ACA}"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BA173-6A08-4C1F-8201-99F3754C67DF}" type="slidenum">
              <a:rPr lang="en-US" smtClean="0"/>
              <a:t>‹#›</a:t>
            </a:fld>
            <a:endParaRPr lang="en-US"/>
          </a:p>
        </p:txBody>
      </p:sp>
    </p:spTree>
    <p:extLst>
      <p:ext uri="{BB962C8B-B14F-4D97-AF65-F5344CB8AC3E}">
        <p14:creationId xmlns:p14="http://schemas.microsoft.com/office/powerpoint/2010/main" val="419154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53459E-63EB-4E92-AD9B-4513EF303ACA}" type="datetimeFigureOut">
              <a:rPr lang="en-US" smtClean="0"/>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BA173-6A08-4C1F-8201-99F3754C67DF}" type="slidenum">
              <a:rPr lang="en-US" smtClean="0"/>
              <a:t>‹#›</a:t>
            </a:fld>
            <a:endParaRPr lang="en-US"/>
          </a:p>
        </p:txBody>
      </p:sp>
    </p:spTree>
    <p:extLst>
      <p:ext uri="{BB962C8B-B14F-4D97-AF65-F5344CB8AC3E}">
        <p14:creationId xmlns:p14="http://schemas.microsoft.com/office/powerpoint/2010/main" val="303879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53459E-63EB-4E92-AD9B-4513EF303ACA}" type="datetimeFigureOut">
              <a:rPr lang="en-US" smtClean="0"/>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BA173-6A08-4C1F-8201-99F3754C67DF}" type="slidenum">
              <a:rPr lang="en-US" smtClean="0"/>
              <a:t>‹#›</a:t>
            </a:fld>
            <a:endParaRPr lang="en-US"/>
          </a:p>
        </p:txBody>
      </p:sp>
    </p:spTree>
    <p:extLst>
      <p:ext uri="{BB962C8B-B14F-4D97-AF65-F5344CB8AC3E}">
        <p14:creationId xmlns:p14="http://schemas.microsoft.com/office/powerpoint/2010/main" val="21673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3459E-63EB-4E92-AD9B-4513EF303ACA}" type="datetimeFigureOut">
              <a:rPr lang="en-US" smtClean="0"/>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BA173-6A08-4C1F-8201-99F3754C67DF}" type="slidenum">
              <a:rPr lang="en-US" smtClean="0"/>
              <a:t>‹#›</a:t>
            </a:fld>
            <a:endParaRPr lang="en-US"/>
          </a:p>
        </p:txBody>
      </p:sp>
    </p:spTree>
    <p:extLst>
      <p:ext uri="{BB962C8B-B14F-4D97-AF65-F5344CB8AC3E}">
        <p14:creationId xmlns:p14="http://schemas.microsoft.com/office/powerpoint/2010/main" val="396191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53459E-63EB-4E92-AD9B-4513EF303ACA}"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BA173-6A08-4C1F-8201-99F3754C67DF}" type="slidenum">
              <a:rPr lang="en-US" smtClean="0"/>
              <a:t>‹#›</a:t>
            </a:fld>
            <a:endParaRPr lang="en-US"/>
          </a:p>
        </p:txBody>
      </p:sp>
    </p:spTree>
    <p:extLst>
      <p:ext uri="{BB962C8B-B14F-4D97-AF65-F5344CB8AC3E}">
        <p14:creationId xmlns:p14="http://schemas.microsoft.com/office/powerpoint/2010/main" val="359608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53459E-63EB-4E92-AD9B-4513EF303ACA}"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BA173-6A08-4C1F-8201-99F3754C67DF}" type="slidenum">
              <a:rPr lang="en-US" smtClean="0"/>
              <a:t>‹#›</a:t>
            </a:fld>
            <a:endParaRPr lang="en-US"/>
          </a:p>
        </p:txBody>
      </p:sp>
    </p:spTree>
    <p:extLst>
      <p:ext uri="{BB962C8B-B14F-4D97-AF65-F5344CB8AC3E}">
        <p14:creationId xmlns:p14="http://schemas.microsoft.com/office/powerpoint/2010/main" val="71807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3459E-63EB-4E92-AD9B-4513EF303ACA}" type="datetimeFigureOut">
              <a:rPr lang="en-US" smtClean="0"/>
              <a:t>3/18/2019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BA173-6A08-4C1F-8201-99F3754C67DF}" type="slidenum">
              <a:rPr lang="en-US" smtClean="0"/>
              <a:t>‹#›</a:t>
            </a:fld>
            <a:endParaRPr lang="en-US"/>
          </a:p>
        </p:txBody>
      </p:sp>
    </p:spTree>
    <p:extLst>
      <p:ext uri="{BB962C8B-B14F-4D97-AF65-F5344CB8AC3E}">
        <p14:creationId xmlns:p14="http://schemas.microsoft.com/office/powerpoint/2010/main" val="2694648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Biomechanics of Thorax</a:t>
            </a:r>
            <a:endParaRPr lang="en-US" dirty="0"/>
          </a:p>
        </p:txBody>
      </p:sp>
      <p:sp>
        <p:nvSpPr>
          <p:cNvPr id="3" name="Subtitle 2"/>
          <p:cNvSpPr>
            <a:spLocks noGrp="1"/>
          </p:cNvSpPr>
          <p:nvPr>
            <p:ph type="subTitle" idx="1"/>
          </p:nvPr>
        </p:nvSpPr>
        <p:spPr/>
        <p:txBody>
          <a:bodyPr/>
          <a:lstStyle/>
          <a:p>
            <a:r>
              <a:rPr lang="en-IN" dirty="0"/>
              <a:t>Dr. </a:t>
            </a:r>
            <a:r>
              <a:rPr lang="en-IN" dirty="0" err="1"/>
              <a:t>Parth</a:t>
            </a:r>
            <a:r>
              <a:rPr lang="en-IN" dirty="0"/>
              <a:t> </a:t>
            </a:r>
            <a:r>
              <a:rPr lang="en-IN" dirty="0" err="1"/>
              <a:t>Devmurari</a:t>
            </a:r>
            <a:endParaRPr lang="en-US" dirty="0"/>
          </a:p>
        </p:txBody>
      </p:sp>
    </p:spTree>
    <p:extLst>
      <p:ext uri="{BB962C8B-B14F-4D97-AF65-F5344CB8AC3E}">
        <p14:creationId xmlns:p14="http://schemas.microsoft.com/office/powerpoint/2010/main" val="306919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Rib cage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38200" y="1690688"/>
            <a:ext cx="4836109" cy="4486275"/>
          </a:xfrm>
          <a:prstGeom prst="rect">
            <a:avLst/>
          </a:prstGeom>
        </p:spPr>
      </p:pic>
      <p:pic>
        <p:nvPicPr>
          <p:cNvPr id="5" name="Picture 4"/>
          <p:cNvPicPr>
            <a:picLocks noChangeAspect="1"/>
          </p:cNvPicPr>
          <p:nvPr/>
        </p:nvPicPr>
        <p:blipFill>
          <a:blip r:embed="rId3"/>
          <a:stretch>
            <a:fillRect/>
          </a:stretch>
        </p:blipFill>
        <p:spPr>
          <a:xfrm>
            <a:off x="6137512" y="1582833"/>
            <a:ext cx="5216288" cy="4836922"/>
          </a:xfrm>
          <a:prstGeom prst="rect">
            <a:avLst/>
          </a:prstGeom>
        </p:spPr>
      </p:pic>
    </p:spTree>
    <p:extLst>
      <p:ext uri="{BB962C8B-B14F-4D97-AF65-F5344CB8AC3E}">
        <p14:creationId xmlns:p14="http://schemas.microsoft.com/office/powerpoint/2010/main" val="76509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Ribs</a:t>
            </a:r>
            <a:endParaRPr lang="en-US" dirty="0"/>
          </a:p>
        </p:txBody>
      </p:sp>
      <p:sp>
        <p:nvSpPr>
          <p:cNvPr id="3" name="Content Placeholder 2"/>
          <p:cNvSpPr>
            <a:spLocks noGrp="1"/>
          </p:cNvSpPr>
          <p:nvPr>
            <p:ph idx="1"/>
          </p:nvPr>
        </p:nvSpPr>
        <p:spPr>
          <a:xfrm>
            <a:off x="354842" y="1501254"/>
            <a:ext cx="5977719" cy="5036024"/>
          </a:xfrm>
        </p:spPr>
        <p:txBody>
          <a:bodyPr>
            <a:normAutofit fontScale="92500" lnSpcReduction="20000"/>
          </a:bodyPr>
          <a:lstStyle/>
          <a:p>
            <a:pPr algn="just"/>
            <a:r>
              <a:rPr lang="en-IN" dirty="0"/>
              <a:t>The rib cage also includes</a:t>
            </a:r>
            <a:br>
              <a:rPr lang="en-IN" dirty="0"/>
            </a:br>
            <a:r>
              <a:rPr lang="en-IN" dirty="0"/>
              <a:t>12 pairs of ribs. The ribs are curved flat bones</a:t>
            </a:r>
          </a:p>
          <a:p>
            <a:pPr algn="just"/>
            <a:r>
              <a:rPr lang="en-IN" dirty="0"/>
              <a:t>The posteriorly located head of each rib articulates with contiguous thoracic vertebral bodies.</a:t>
            </a:r>
          </a:p>
          <a:p>
            <a:pPr algn="just"/>
            <a:r>
              <a:rPr lang="en-IN" b="1" dirty="0"/>
              <a:t>Posteriorly,</a:t>
            </a:r>
            <a:r>
              <a:rPr lang="en-IN" dirty="0"/>
              <a:t> head of the rib articulates with contiguous thoracic bodies. The costal tubercles of ribs 1 to 10 also articulate with the transverse processes of thoracic vertebrae.</a:t>
            </a:r>
          </a:p>
          <a:p>
            <a:pPr algn="just"/>
            <a:r>
              <a:rPr lang="en-IN" b="1" dirty="0"/>
              <a:t>Anteriorly</a:t>
            </a:r>
            <a:r>
              <a:rPr lang="en-IN" dirty="0"/>
              <a:t>, ribs 1 to 10 are joined either</a:t>
            </a:r>
            <a:br>
              <a:rPr lang="en-IN" dirty="0"/>
            </a:br>
            <a:r>
              <a:rPr lang="en-IN" dirty="0"/>
              <a:t>directly or indirectly to the sternum through their costal</a:t>
            </a:r>
            <a:br>
              <a:rPr lang="en-IN" dirty="0"/>
            </a:br>
            <a:r>
              <a:rPr lang="en-IN" dirty="0"/>
              <a:t>cartilages</a:t>
            </a:r>
            <a:endParaRPr lang="en-US" dirty="0"/>
          </a:p>
        </p:txBody>
      </p:sp>
      <p:pic>
        <p:nvPicPr>
          <p:cNvPr id="5" name="Picture 4"/>
          <p:cNvPicPr>
            <a:picLocks noChangeAspect="1"/>
          </p:cNvPicPr>
          <p:nvPr/>
        </p:nvPicPr>
        <p:blipFill>
          <a:blip r:embed="rId2"/>
          <a:stretch>
            <a:fillRect/>
          </a:stretch>
        </p:blipFill>
        <p:spPr>
          <a:xfrm>
            <a:off x="6096000" y="1501254"/>
            <a:ext cx="6052069" cy="4790365"/>
          </a:xfrm>
          <a:prstGeom prst="rect">
            <a:avLst/>
          </a:prstGeom>
        </p:spPr>
      </p:pic>
    </p:spTree>
    <p:extLst>
      <p:ext uri="{BB962C8B-B14F-4D97-AF65-F5344CB8AC3E}">
        <p14:creationId xmlns:p14="http://schemas.microsoft.com/office/powerpoint/2010/main" val="26558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True ribs</a:t>
            </a:r>
            <a:endParaRPr lang="en-US" dirty="0"/>
          </a:p>
        </p:txBody>
      </p:sp>
      <p:sp>
        <p:nvSpPr>
          <p:cNvPr id="3" name="Content Placeholder 2"/>
          <p:cNvSpPr>
            <a:spLocks noGrp="1"/>
          </p:cNvSpPr>
          <p:nvPr>
            <p:ph idx="1"/>
          </p:nvPr>
        </p:nvSpPr>
        <p:spPr>
          <a:xfrm>
            <a:off x="838199" y="1825624"/>
            <a:ext cx="4839270" cy="4452345"/>
          </a:xfrm>
        </p:spPr>
        <p:txBody>
          <a:bodyPr/>
          <a:lstStyle/>
          <a:p>
            <a:pPr algn="just"/>
            <a:r>
              <a:rPr lang="en-IN" dirty="0"/>
              <a:t>Ribs 1 through 7 are classified as </a:t>
            </a:r>
            <a:r>
              <a:rPr lang="en-IN" b="1" dirty="0" err="1"/>
              <a:t>vertebrosternal</a:t>
            </a:r>
            <a:r>
              <a:rPr lang="en-IN" b="1" dirty="0"/>
              <a:t> </a:t>
            </a:r>
            <a:r>
              <a:rPr lang="en-IN" dirty="0"/>
              <a:t>(or </a:t>
            </a:r>
            <a:r>
              <a:rPr lang="en-IN" b="1" dirty="0"/>
              <a:t>“true”</a:t>
            </a:r>
            <a:r>
              <a:rPr lang="en-IN" dirty="0"/>
              <a:t>) </a:t>
            </a:r>
            <a:r>
              <a:rPr lang="en-IN" b="1" dirty="0"/>
              <a:t>ribs </a:t>
            </a:r>
            <a:r>
              <a:rPr lang="en-IN" dirty="0"/>
              <a:t>because each rib, through its </a:t>
            </a:r>
            <a:r>
              <a:rPr lang="en-IN" dirty="0" err="1"/>
              <a:t>costo</a:t>
            </a:r>
            <a:r>
              <a:rPr lang="en-IN" dirty="0"/>
              <a:t>-cartilage, attaches directly to the sternum.</a:t>
            </a:r>
          </a:p>
          <a:p>
            <a:endParaRPr lang="en-US" dirty="0"/>
          </a:p>
        </p:txBody>
      </p:sp>
      <p:pic>
        <p:nvPicPr>
          <p:cNvPr id="4" name="Picture 3"/>
          <p:cNvPicPr>
            <a:picLocks noChangeAspect="1"/>
          </p:cNvPicPr>
          <p:nvPr/>
        </p:nvPicPr>
        <p:blipFill>
          <a:blip r:embed="rId2"/>
          <a:stretch>
            <a:fillRect/>
          </a:stretch>
        </p:blipFill>
        <p:spPr>
          <a:xfrm>
            <a:off x="6203792" y="1690688"/>
            <a:ext cx="4836109" cy="4486275"/>
          </a:xfrm>
          <a:prstGeom prst="rect">
            <a:avLst/>
          </a:prstGeom>
        </p:spPr>
      </p:pic>
    </p:spTree>
    <p:extLst>
      <p:ext uri="{BB962C8B-B14F-4D97-AF65-F5344CB8AC3E}">
        <p14:creationId xmlns:p14="http://schemas.microsoft.com/office/powerpoint/2010/main" val="188735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False ribs</a:t>
            </a:r>
            <a:endParaRPr lang="en-US" dirty="0"/>
          </a:p>
        </p:txBody>
      </p:sp>
      <p:sp>
        <p:nvSpPr>
          <p:cNvPr id="3" name="Content Placeholder 2"/>
          <p:cNvSpPr>
            <a:spLocks noGrp="1"/>
          </p:cNvSpPr>
          <p:nvPr>
            <p:ph idx="1"/>
          </p:nvPr>
        </p:nvSpPr>
        <p:spPr>
          <a:xfrm>
            <a:off x="838200" y="1825625"/>
            <a:ext cx="5084928" cy="4351338"/>
          </a:xfrm>
        </p:spPr>
        <p:txBody>
          <a:bodyPr>
            <a:normAutofit fontScale="92500"/>
          </a:bodyPr>
          <a:lstStyle/>
          <a:p>
            <a:pPr algn="just"/>
            <a:r>
              <a:rPr lang="en-IN" dirty="0"/>
              <a:t>The </a:t>
            </a:r>
            <a:r>
              <a:rPr lang="en-IN" dirty="0" err="1"/>
              <a:t>costo</a:t>
            </a:r>
            <a:r>
              <a:rPr lang="en-IN" dirty="0"/>
              <a:t>-cartilage of ribs </a:t>
            </a:r>
            <a:r>
              <a:rPr lang="en-IN" b="1" dirty="0"/>
              <a:t>8 </a:t>
            </a:r>
            <a:r>
              <a:rPr lang="en-IN" dirty="0"/>
              <a:t>through </a:t>
            </a:r>
            <a:r>
              <a:rPr lang="en-IN" b="1" dirty="0"/>
              <a:t>10</a:t>
            </a:r>
            <a:r>
              <a:rPr lang="en-IN" dirty="0"/>
              <a:t> articulates with the </a:t>
            </a:r>
            <a:r>
              <a:rPr lang="en-IN" dirty="0" err="1"/>
              <a:t>costocartilage</a:t>
            </a:r>
            <a:r>
              <a:rPr lang="en-IN" dirty="0"/>
              <a:t> of the superior rib, indirectly articulating with the sternum via rib </a:t>
            </a:r>
            <a:r>
              <a:rPr lang="en-IN" b="1" dirty="0"/>
              <a:t>7</a:t>
            </a:r>
            <a:r>
              <a:rPr lang="en-IN" dirty="0"/>
              <a:t>. These ribs are classified as </a:t>
            </a:r>
            <a:r>
              <a:rPr lang="en-IN" b="1" dirty="0" err="1"/>
              <a:t>vertebrochondral</a:t>
            </a:r>
            <a:r>
              <a:rPr lang="en-IN" b="1" dirty="0"/>
              <a:t> </a:t>
            </a:r>
            <a:r>
              <a:rPr lang="en-IN" dirty="0"/>
              <a:t>(or </a:t>
            </a:r>
            <a:r>
              <a:rPr lang="en-IN" b="1" dirty="0"/>
              <a:t>“false”</a:t>
            </a:r>
            <a:r>
              <a:rPr lang="en-IN" dirty="0"/>
              <a:t>) </a:t>
            </a:r>
            <a:r>
              <a:rPr lang="en-IN" b="1" dirty="0"/>
              <a:t>ribs.</a:t>
            </a:r>
          </a:p>
          <a:p>
            <a:pPr algn="just"/>
            <a:r>
              <a:rPr lang="en-IN" dirty="0"/>
              <a:t>The 11th and 12th ribs are called </a:t>
            </a:r>
            <a:r>
              <a:rPr lang="en-IN" b="1" dirty="0"/>
              <a:t>vertebral </a:t>
            </a:r>
            <a:r>
              <a:rPr lang="en-IN" dirty="0"/>
              <a:t>(or </a:t>
            </a:r>
            <a:r>
              <a:rPr lang="en-IN" b="1" dirty="0"/>
              <a:t>“floating”</a:t>
            </a:r>
            <a:r>
              <a:rPr lang="en-IN" dirty="0"/>
              <a:t>) </a:t>
            </a:r>
            <a:r>
              <a:rPr lang="en-IN" b="1" dirty="0"/>
              <a:t>ribs </a:t>
            </a:r>
            <a:r>
              <a:rPr lang="en-IN" dirty="0"/>
              <a:t>because they have no anterior attachment to the sternum</a:t>
            </a:r>
            <a:endParaRPr lang="en-US" dirty="0"/>
          </a:p>
        </p:txBody>
      </p:sp>
      <p:pic>
        <p:nvPicPr>
          <p:cNvPr id="4" name="Picture 3"/>
          <p:cNvPicPr>
            <a:picLocks noChangeAspect="1"/>
          </p:cNvPicPr>
          <p:nvPr/>
        </p:nvPicPr>
        <p:blipFill>
          <a:blip r:embed="rId2"/>
          <a:stretch>
            <a:fillRect/>
          </a:stretch>
        </p:blipFill>
        <p:spPr>
          <a:xfrm>
            <a:off x="6517691" y="1690688"/>
            <a:ext cx="4836109" cy="4486275"/>
          </a:xfrm>
          <a:prstGeom prst="rect">
            <a:avLst/>
          </a:prstGeom>
        </p:spPr>
      </p:pic>
    </p:spTree>
    <p:extLst>
      <p:ext uri="{BB962C8B-B14F-4D97-AF65-F5344CB8AC3E}">
        <p14:creationId xmlns:p14="http://schemas.microsoft.com/office/powerpoint/2010/main" val="59642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a:t>Articulations of the Rib Cage</a:t>
            </a:r>
            <a:endParaRPr lang="en-US" dirty="0"/>
          </a:p>
        </p:txBody>
      </p:sp>
      <p:sp>
        <p:nvSpPr>
          <p:cNvPr id="3" name="Content Placeholder 2"/>
          <p:cNvSpPr>
            <a:spLocks noGrp="1"/>
          </p:cNvSpPr>
          <p:nvPr>
            <p:ph idx="1"/>
          </p:nvPr>
        </p:nvSpPr>
        <p:spPr/>
        <p:txBody>
          <a:bodyPr>
            <a:normAutofit lnSpcReduction="10000"/>
          </a:bodyPr>
          <a:lstStyle/>
          <a:p>
            <a:r>
              <a:rPr lang="en-US" dirty="0"/>
              <a:t>The articulations that join the bones of the rib cage include</a:t>
            </a:r>
            <a:br>
              <a:rPr lang="en-US" dirty="0"/>
            </a:br>
            <a:r>
              <a:rPr lang="en-US" dirty="0"/>
              <a:t>the </a:t>
            </a:r>
          </a:p>
          <a:p>
            <a:r>
              <a:rPr lang="en-US" b="1" dirty="0" err="1"/>
              <a:t>manubriosternal</a:t>
            </a:r>
            <a:r>
              <a:rPr lang="en-US" b="1" dirty="0"/>
              <a:t>, </a:t>
            </a:r>
          </a:p>
          <a:p>
            <a:r>
              <a:rPr lang="en-US" b="1" dirty="0" err="1"/>
              <a:t>xiphisternal</a:t>
            </a:r>
            <a:r>
              <a:rPr lang="en-US" b="1" dirty="0"/>
              <a:t>, </a:t>
            </a:r>
          </a:p>
          <a:p>
            <a:r>
              <a:rPr lang="en-US" b="1" dirty="0"/>
              <a:t>costovertebral, </a:t>
            </a:r>
          </a:p>
          <a:p>
            <a:r>
              <a:rPr lang="en-US" b="1" dirty="0"/>
              <a:t>costotransverse, </a:t>
            </a:r>
          </a:p>
          <a:p>
            <a:r>
              <a:rPr lang="en-US" b="1" dirty="0"/>
              <a:t>costochondral, </a:t>
            </a:r>
          </a:p>
          <a:p>
            <a:r>
              <a:rPr lang="en-US" b="1" dirty="0" err="1"/>
              <a:t>chondrosternal</a:t>
            </a:r>
            <a:r>
              <a:rPr lang="en-US" b="1" dirty="0"/>
              <a:t>, </a:t>
            </a:r>
            <a:r>
              <a:rPr lang="en-US" dirty="0"/>
              <a:t>and </a:t>
            </a:r>
          </a:p>
          <a:p>
            <a:r>
              <a:rPr lang="en-US" b="1" dirty="0" err="1"/>
              <a:t>interchondral</a:t>
            </a:r>
            <a:r>
              <a:rPr lang="en-US" b="1" dirty="0"/>
              <a:t> joints	</a:t>
            </a:r>
            <a:endParaRPr lang="en-US" dirty="0"/>
          </a:p>
        </p:txBody>
      </p:sp>
    </p:spTree>
    <p:extLst>
      <p:ext uri="{BB962C8B-B14F-4D97-AF65-F5344CB8AC3E}">
        <p14:creationId xmlns:p14="http://schemas.microsoft.com/office/powerpoint/2010/main" val="242341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Manubriosternal</a:t>
            </a:r>
            <a:r>
              <a:rPr lang="en-US" dirty="0"/>
              <a:t> and </a:t>
            </a:r>
            <a:r>
              <a:rPr lang="en-US" dirty="0" err="1"/>
              <a:t>Xiphisternal</a:t>
            </a:r>
            <a:r>
              <a:rPr lang="en-US" dirty="0"/>
              <a:t> Joints</a:t>
            </a:r>
          </a:p>
        </p:txBody>
      </p:sp>
      <p:sp>
        <p:nvSpPr>
          <p:cNvPr id="3" name="Content Placeholder 2"/>
          <p:cNvSpPr>
            <a:spLocks noGrp="1"/>
          </p:cNvSpPr>
          <p:nvPr>
            <p:ph idx="1"/>
          </p:nvPr>
        </p:nvSpPr>
        <p:spPr>
          <a:xfrm>
            <a:off x="838200" y="1825625"/>
            <a:ext cx="6067567" cy="4351338"/>
          </a:xfrm>
        </p:spPr>
        <p:txBody>
          <a:bodyPr>
            <a:normAutofit fontScale="92500" lnSpcReduction="20000"/>
          </a:bodyPr>
          <a:lstStyle/>
          <a:p>
            <a:pPr algn="just"/>
            <a:r>
              <a:rPr lang="en-IN" dirty="0"/>
              <a:t>The manubrium and the body of the sternum articulate at the </a:t>
            </a:r>
            <a:r>
              <a:rPr lang="en-IN" dirty="0" err="1"/>
              <a:t>manubriosternal</a:t>
            </a:r>
            <a:r>
              <a:rPr lang="en-IN" dirty="0"/>
              <a:t> joint. </a:t>
            </a:r>
          </a:p>
          <a:p>
            <a:pPr algn="just"/>
            <a:r>
              <a:rPr lang="en-IN" dirty="0"/>
              <a:t>Also known as the </a:t>
            </a:r>
            <a:r>
              <a:rPr lang="en-IN" b="1" dirty="0"/>
              <a:t>sternal angle </a:t>
            </a:r>
            <a:r>
              <a:rPr lang="en-IN" dirty="0"/>
              <a:t>or the </a:t>
            </a:r>
            <a:r>
              <a:rPr lang="en-IN" b="1" dirty="0"/>
              <a:t>angle of Louis </a:t>
            </a:r>
            <a:r>
              <a:rPr lang="en-IN" dirty="0"/>
              <a:t>and is readily palpable as a horizontal ridge at the level of the</a:t>
            </a:r>
            <a:br>
              <a:rPr lang="en-IN" dirty="0"/>
            </a:br>
            <a:r>
              <a:rPr lang="en-IN" dirty="0"/>
              <a:t>second ribs’ anterior attachments.</a:t>
            </a:r>
          </a:p>
          <a:p>
            <a:pPr algn="just"/>
            <a:r>
              <a:rPr lang="en-IN" dirty="0"/>
              <a:t>The </a:t>
            </a:r>
            <a:r>
              <a:rPr lang="en-IN" dirty="0" err="1"/>
              <a:t>manubriosternal</a:t>
            </a:r>
            <a:r>
              <a:rPr lang="en-IN" dirty="0"/>
              <a:t> joint is a </a:t>
            </a:r>
            <a:r>
              <a:rPr lang="en-IN" b="1" dirty="0" err="1"/>
              <a:t>synchondrosis</a:t>
            </a:r>
            <a:r>
              <a:rPr lang="en-IN" b="1" dirty="0"/>
              <a:t>.</a:t>
            </a:r>
          </a:p>
          <a:p>
            <a:pPr algn="just"/>
            <a:r>
              <a:rPr lang="en-IN" b="1" dirty="0"/>
              <a:t>Ossifies at older adult’s age</a:t>
            </a:r>
          </a:p>
          <a:p>
            <a:pPr algn="just"/>
            <a:r>
              <a:rPr lang="en-IN" dirty="0"/>
              <a:t>The xiphoid process joins the inferior aspect of the sternal body at the </a:t>
            </a:r>
            <a:r>
              <a:rPr lang="en-IN" dirty="0" err="1"/>
              <a:t>xiphisternal</a:t>
            </a:r>
            <a:r>
              <a:rPr lang="en-IN" dirty="0"/>
              <a:t> joint. </a:t>
            </a:r>
            <a:r>
              <a:rPr lang="en-IN" b="1" dirty="0" err="1"/>
              <a:t>Ossifes</a:t>
            </a:r>
            <a:r>
              <a:rPr lang="en-IN" b="1" dirty="0"/>
              <a:t> at 40-50 years</a:t>
            </a:r>
            <a:endParaRPr lang="en-US" b="1" dirty="0"/>
          </a:p>
        </p:txBody>
      </p:sp>
      <p:pic>
        <p:nvPicPr>
          <p:cNvPr id="4" name="Picture 3"/>
          <p:cNvPicPr>
            <a:picLocks noChangeAspect="1"/>
          </p:cNvPicPr>
          <p:nvPr/>
        </p:nvPicPr>
        <p:blipFill>
          <a:blip r:embed="rId2">
            <a:duotone>
              <a:prstClr val="black"/>
              <a:schemeClr val="accent5">
                <a:tint val="45000"/>
                <a:satMod val="400000"/>
              </a:schemeClr>
            </a:duotone>
          </a:blip>
          <a:stretch>
            <a:fillRect/>
          </a:stretch>
        </p:blipFill>
        <p:spPr>
          <a:xfrm>
            <a:off x="7060118" y="1361601"/>
            <a:ext cx="4786462" cy="3350524"/>
          </a:xfrm>
          <a:prstGeom prst="rect">
            <a:avLst/>
          </a:prstGeom>
        </p:spPr>
      </p:pic>
      <p:pic>
        <p:nvPicPr>
          <p:cNvPr id="5" name="Picture 4"/>
          <p:cNvPicPr>
            <a:picLocks noChangeAspect="1"/>
          </p:cNvPicPr>
          <p:nvPr/>
        </p:nvPicPr>
        <p:blipFill>
          <a:blip r:embed="rId3">
            <a:duotone>
              <a:prstClr val="black"/>
              <a:schemeClr val="accent2">
                <a:tint val="45000"/>
                <a:satMod val="400000"/>
              </a:schemeClr>
            </a:duotone>
          </a:blip>
          <a:stretch>
            <a:fillRect/>
          </a:stretch>
        </p:blipFill>
        <p:spPr>
          <a:xfrm>
            <a:off x="7090492" y="5021591"/>
            <a:ext cx="4725713" cy="1374020"/>
          </a:xfrm>
          <a:prstGeom prst="rect">
            <a:avLst/>
          </a:prstGeom>
        </p:spPr>
      </p:pic>
    </p:spTree>
    <p:extLst>
      <p:ext uri="{BB962C8B-B14F-4D97-AF65-F5344CB8AC3E}">
        <p14:creationId xmlns:p14="http://schemas.microsoft.com/office/powerpoint/2010/main" val="15733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Costovertebral Joints</a:t>
            </a:r>
          </a:p>
        </p:txBody>
      </p:sp>
      <p:sp>
        <p:nvSpPr>
          <p:cNvPr id="3" name="Content Placeholder 2"/>
          <p:cNvSpPr>
            <a:spLocks noGrp="1"/>
          </p:cNvSpPr>
          <p:nvPr>
            <p:ph idx="1"/>
          </p:nvPr>
        </p:nvSpPr>
        <p:spPr>
          <a:xfrm>
            <a:off x="838200" y="1825625"/>
            <a:ext cx="6067567" cy="4889074"/>
          </a:xfrm>
        </p:spPr>
        <p:txBody>
          <a:bodyPr>
            <a:normAutofit fontScale="92500" lnSpcReduction="20000"/>
          </a:bodyPr>
          <a:lstStyle/>
          <a:p>
            <a:pPr algn="just"/>
            <a:r>
              <a:rPr lang="en-IN" dirty="0"/>
              <a:t>The typical costovertebral joint is a synovial joint formed by the head of the rib, two adjacent vertebral bodies, and the interposed intervertebral disc.</a:t>
            </a:r>
          </a:p>
          <a:p>
            <a:pPr algn="just"/>
            <a:r>
              <a:rPr lang="en-IN" dirty="0"/>
              <a:t>Ribs 2 through 9 have </a:t>
            </a:r>
            <a:r>
              <a:rPr lang="en-IN" b="1" dirty="0"/>
              <a:t>typical</a:t>
            </a:r>
            <a:r>
              <a:rPr lang="en-IN" dirty="0"/>
              <a:t> costovertebral joints</a:t>
            </a:r>
          </a:p>
          <a:p>
            <a:pPr algn="just"/>
            <a:r>
              <a:rPr lang="en-IN" dirty="0"/>
              <a:t>Each rib’s </a:t>
            </a:r>
            <a:r>
              <a:rPr lang="en-IN" b="1" dirty="0"/>
              <a:t>superior facet </a:t>
            </a:r>
            <a:r>
              <a:rPr lang="en-IN" dirty="0"/>
              <a:t>articulates with the </a:t>
            </a:r>
            <a:r>
              <a:rPr lang="en-IN" b="1" dirty="0"/>
              <a:t>inferior facet of the vertebrae </a:t>
            </a:r>
            <a:r>
              <a:rPr lang="en-IN" dirty="0"/>
              <a:t>above it. Each rib’s </a:t>
            </a:r>
            <a:r>
              <a:rPr lang="en-IN" b="1" dirty="0"/>
              <a:t>inferior facet</a:t>
            </a:r>
            <a:r>
              <a:rPr lang="en-IN" dirty="0"/>
              <a:t> articulates with </a:t>
            </a:r>
            <a:r>
              <a:rPr lang="en-IN" b="1" dirty="0"/>
              <a:t>the superior facet of its own numbered vertebrae</a:t>
            </a:r>
          </a:p>
          <a:p>
            <a:pPr algn="just"/>
            <a:r>
              <a:rPr lang="en-IN" dirty="0"/>
              <a:t>Ribs </a:t>
            </a:r>
            <a:r>
              <a:rPr lang="en-IN" b="1" dirty="0"/>
              <a:t>1</a:t>
            </a:r>
            <a:r>
              <a:rPr lang="en-IN" dirty="0"/>
              <a:t>, </a:t>
            </a:r>
            <a:r>
              <a:rPr lang="en-IN" b="1" dirty="0"/>
              <a:t>10</a:t>
            </a:r>
            <a:r>
              <a:rPr lang="en-IN" dirty="0"/>
              <a:t>, </a:t>
            </a:r>
            <a:r>
              <a:rPr lang="en-IN" b="1" dirty="0"/>
              <a:t>11</a:t>
            </a:r>
            <a:r>
              <a:rPr lang="en-IN" dirty="0"/>
              <a:t>, and </a:t>
            </a:r>
            <a:r>
              <a:rPr lang="en-IN" b="1" dirty="0"/>
              <a:t>12</a:t>
            </a:r>
            <a:r>
              <a:rPr lang="en-IN" dirty="0"/>
              <a:t> are </a:t>
            </a:r>
            <a:r>
              <a:rPr lang="en-IN" b="1" dirty="0"/>
              <a:t>atypical ribs </a:t>
            </a:r>
            <a:r>
              <a:rPr lang="en-IN" dirty="0"/>
              <a:t>because they articulate with only one vertebral body and are numbered by that body.</a:t>
            </a:r>
            <a:endParaRPr lang="en-US" dirty="0"/>
          </a:p>
        </p:txBody>
      </p:sp>
      <p:pic>
        <p:nvPicPr>
          <p:cNvPr id="4" name="Picture 3"/>
          <p:cNvPicPr>
            <a:picLocks noChangeAspect="1"/>
          </p:cNvPicPr>
          <p:nvPr/>
        </p:nvPicPr>
        <p:blipFill>
          <a:blip r:embed="rId2"/>
          <a:stretch>
            <a:fillRect/>
          </a:stretch>
        </p:blipFill>
        <p:spPr>
          <a:xfrm>
            <a:off x="7216354" y="1690688"/>
            <a:ext cx="4337512" cy="2200418"/>
          </a:xfrm>
          <a:prstGeom prst="rect">
            <a:avLst/>
          </a:prstGeom>
        </p:spPr>
      </p:pic>
      <p:pic>
        <p:nvPicPr>
          <p:cNvPr id="5" name="Picture 4"/>
          <p:cNvPicPr>
            <a:picLocks noChangeAspect="1"/>
          </p:cNvPicPr>
          <p:nvPr/>
        </p:nvPicPr>
        <p:blipFill>
          <a:blip r:embed="rId3"/>
          <a:stretch>
            <a:fillRect/>
          </a:stretch>
        </p:blipFill>
        <p:spPr>
          <a:xfrm>
            <a:off x="7666294" y="4215691"/>
            <a:ext cx="3437631" cy="2642309"/>
          </a:xfrm>
          <a:prstGeom prst="rect">
            <a:avLst/>
          </a:prstGeom>
        </p:spPr>
      </p:pic>
    </p:spTree>
    <p:extLst>
      <p:ext uri="{BB962C8B-B14F-4D97-AF65-F5344CB8AC3E}">
        <p14:creationId xmlns:p14="http://schemas.microsoft.com/office/powerpoint/2010/main" val="187114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Ligaments </a:t>
            </a:r>
            <a:endParaRPr lang="en-US" dirty="0"/>
          </a:p>
        </p:txBody>
      </p:sp>
      <p:sp>
        <p:nvSpPr>
          <p:cNvPr id="3" name="Content Placeholder 2"/>
          <p:cNvSpPr>
            <a:spLocks noGrp="1"/>
          </p:cNvSpPr>
          <p:nvPr>
            <p:ph idx="1"/>
          </p:nvPr>
        </p:nvSpPr>
        <p:spPr>
          <a:xfrm>
            <a:off x="838200" y="1825625"/>
            <a:ext cx="10515600" cy="4351338"/>
          </a:xfrm>
        </p:spPr>
        <p:txBody>
          <a:bodyPr>
            <a:normAutofit fontScale="92500" lnSpcReduction="10000"/>
          </a:bodyPr>
          <a:lstStyle/>
          <a:p>
            <a:pPr algn="just"/>
            <a:r>
              <a:rPr lang="en-IN" dirty="0"/>
              <a:t>Costovertebral joint is divided into two cavities by intra-articular ligament, it attaches to annular fibrosus of the inter vertebral disc.</a:t>
            </a:r>
          </a:p>
          <a:p>
            <a:pPr algn="just"/>
            <a:r>
              <a:rPr lang="en-IN" dirty="0"/>
              <a:t>The </a:t>
            </a:r>
            <a:r>
              <a:rPr lang="en-IN" b="1" dirty="0"/>
              <a:t>radiate ligament </a:t>
            </a:r>
            <a:r>
              <a:rPr lang="en-IN" dirty="0"/>
              <a:t>is located within the capsule, with firm attachments to the anterolateral portion of the capsule.</a:t>
            </a:r>
          </a:p>
          <a:p>
            <a:pPr algn="just"/>
            <a:r>
              <a:rPr lang="en-IN" dirty="0"/>
              <a:t>the </a:t>
            </a:r>
            <a:r>
              <a:rPr lang="en-IN" b="1" dirty="0"/>
              <a:t>superior band,</a:t>
            </a:r>
            <a:r>
              <a:rPr lang="en-IN" dirty="0"/>
              <a:t> which attaches to the superior vertebra; the </a:t>
            </a:r>
            <a:r>
              <a:rPr lang="en-IN" b="1" dirty="0"/>
              <a:t>intermediate</a:t>
            </a:r>
            <a:r>
              <a:rPr lang="en-IN" dirty="0"/>
              <a:t> </a:t>
            </a:r>
            <a:r>
              <a:rPr lang="en-IN" b="1" dirty="0"/>
              <a:t>band, </a:t>
            </a:r>
            <a:r>
              <a:rPr lang="en-IN" dirty="0"/>
              <a:t>which attaches to the intervertebral disc; and the </a:t>
            </a:r>
            <a:r>
              <a:rPr lang="en-IN" b="1" dirty="0"/>
              <a:t>inferior band </a:t>
            </a:r>
            <a:r>
              <a:rPr lang="en-IN" dirty="0"/>
              <a:t>which attaches to inferior vertebra.</a:t>
            </a:r>
          </a:p>
          <a:p>
            <a:pPr algn="just"/>
            <a:r>
              <a:rPr lang="en-IN" b="1" dirty="0"/>
              <a:t>A fibrous capsule</a:t>
            </a:r>
            <a:r>
              <a:rPr lang="en-IN" dirty="0"/>
              <a:t> surrounds the entire articulation of each costovertebral joint.</a:t>
            </a:r>
          </a:p>
          <a:p>
            <a:pPr algn="just"/>
            <a:r>
              <a:rPr lang="en-IN" dirty="0"/>
              <a:t>The atypical costovertebral joints of ribs 1, 10, 11, and 12 are more mobile than the other. </a:t>
            </a:r>
            <a:r>
              <a:rPr lang="en-IN" b="1" dirty="0"/>
              <a:t>The interosseous ligament </a:t>
            </a:r>
            <a:r>
              <a:rPr lang="en-IN" dirty="0"/>
              <a:t>is </a:t>
            </a:r>
            <a:r>
              <a:rPr lang="en-IN" b="1" dirty="0"/>
              <a:t>absent</a:t>
            </a:r>
            <a:r>
              <a:rPr lang="en-IN" dirty="0"/>
              <a:t> in these joints</a:t>
            </a:r>
            <a:endParaRPr lang="en-US" b="1" dirty="0"/>
          </a:p>
        </p:txBody>
      </p:sp>
    </p:spTree>
    <p:extLst>
      <p:ext uri="{BB962C8B-B14F-4D97-AF65-F5344CB8AC3E}">
        <p14:creationId xmlns:p14="http://schemas.microsoft.com/office/powerpoint/2010/main" val="68672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214652" y="365125"/>
            <a:ext cx="9762696" cy="6433106"/>
          </a:xfrm>
          <a:prstGeom prst="rect">
            <a:avLst/>
          </a:prstGeom>
        </p:spPr>
      </p:pic>
    </p:spTree>
    <p:extLst>
      <p:ext uri="{BB962C8B-B14F-4D97-AF65-F5344CB8AC3E}">
        <p14:creationId xmlns:p14="http://schemas.microsoft.com/office/powerpoint/2010/main" val="4109336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Costotransverse Joints</a:t>
            </a:r>
          </a:p>
        </p:txBody>
      </p:sp>
      <p:sp>
        <p:nvSpPr>
          <p:cNvPr id="3" name="Content Placeholder 2"/>
          <p:cNvSpPr>
            <a:spLocks noGrp="1"/>
          </p:cNvSpPr>
          <p:nvPr>
            <p:ph idx="1"/>
          </p:nvPr>
        </p:nvSpPr>
        <p:spPr/>
        <p:txBody>
          <a:bodyPr/>
          <a:lstStyle/>
          <a:p>
            <a:pPr algn="just"/>
            <a:r>
              <a:rPr lang="en-IN" dirty="0"/>
              <a:t>The costotransverse joint is a synovial joint formed by the articulation of the costal tubercle of the rib with a costal facet on the transverse process of the corresponding vertebra.</a:t>
            </a:r>
          </a:p>
          <a:p>
            <a:pPr algn="just"/>
            <a:r>
              <a:rPr lang="en-IN" dirty="0"/>
              <a:t>At these joints</a:t>
            </a:r>
            <a:r>
              <a:rPr lang="en-IN" b="1" dirty="0"/>
              <a:t> T1</a:t>
            </a:r>
            <a:r>
              <a:rPr lang="en-IN" dirty="0"/>
              <a:t> through approximately </a:t>
            </a:r>
            <a:r>
              <a:rPr lang="en-IN" b="1" dirty="0"/>
              <a:t>T6</a:t>
            </a:r>
            <a:r>
              <a:rPr lang="en-IN" dirty="0"/>
              <a:t> costal facets have slightly concave facets on the transverse process of vertebra and ribs have convex costal tubercle therefore it allows </a:t>
            </a:r>
            <a:r>
              <a:rPr lang="en-IN" b="1" dirty="0"/>
              <a:t>rotation of ribs</a:t>
            </a:r>
            <a:endParaRPr lang="en-US" b="1" dirty="0"/>
          </a:p>
        </p:txBody>
      </p:sp>
    </p:spTree>
    <p:extLst>
      <p:ext uri="{BB962C8B-B14F-4D97-AF65-F5344CB8AC3E}">
        <p14:creationId xmlns:p14="http://schemas.microsoft.com/office/powerpoint/2010/main" val="421462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Objectives </a:t>
            </a:r>
            <a:endParaRPr lang="en-US" dirty="0"/>
          </a:p>
        </p:txBody>
      </p:sp>
      <p:sp>
        <p:nvSpPr>
          <p:cNvPr id="3" name="Content Placeholder 2"/>
          <p:cNvSpPr>
            <a:spLocks noGrp="1"/>
          </p:cNvSpPr>
          <p:nvPr>
            <p:ph idx="1"/>
          </p:nvPr>
        </p:nvSpPr>
        <p:spPr/>
        <p:txBody>
          <a:bodyPr/>
          <a:lstStyle/>
          <a:p>
            <a:r>
              <a:rPr lang="en-IN" dirty="0"/>
              <a:t>At the end of the lecture students will be able to,</a:t>
            </a:r>
          </a:p>
          <a:p>
            <a:pPr lvl="1"/>
            <a:r>
              <a:rPr lang="en-IN" dirty="0"/>
              <a:t>Describe anatomy of thorax and musculature</a:t>
            </a:r>
          </a:p>
          <a:p>
            <a:pPr lvl="1"/>
            <a:r>
              <a:rPr lang="en-IN" dirty="0"/>
              <a:t>Describe biomechanics of thorax</a:t>
            </a:r>
          </a:p>
          <a:p>
            <a:pPr lvl="1"/>
            <a:r>
              <a:rPr lang="en-IN" dirty="0"/>
              <a:t>Describe the </a:t>
            </a:r>
            <a:r>
              <a:rPr lang="en-IN" dirty="0" err="1"/>
              <a:t>patho</a:t>
            </a:r>
            <a:r>
              <a:rPr lang="en-IN" dirty="0"/>
              <a:t>-mechanics of thorax</a:t>
            </a:r>
          </a:p>
          <a:p>
            <a:pPr lvl="1"/>
            <a:endParaRPr lang="en-IN" dirty="0"/>
          </a:p>
          <a:p>
            <a:pPr lvl="1"/>
            <a:endParaRPr lang="en-US" dirty="0"/>
          </a:p>
        </p:txBody>
      </p:sp>
    </p:spTree>
    <p:extLst>
      <p:ext uri="{BB962C8B-B14F-4D97-AF65-F5344CB8AC3E}">
        <p14:creationId xmlns:p14="http://schemas.microsoft.com/office/powerpoint/2010/main" val="356764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Ligaments </a:t>
            </a:r>
            <a:endParaRPr lang="en-US" dirty="0"/>
          </a:p>
        </p:txBody>
      </p:sp>
      <p:sp>
        <p:nvSpPr>
          <p:cNvPr id="3" name="Content Placeholder 2"/>
          <p:cNvSpPr>
            <a:spLocks noGrp="1"/>
          </p:cNvSpPr>
          <p:nvPr>
            <p:ph idx="1"/>
          </p:nvPr>
        </p:nvSpPr>
        <p:spPr/>
        <p:txBody>
          <a:bodyPr>
            <a:normAutofit/>
          </a:bodyPr>
          <a:lstStyle/>
          <a:p>
            <a:pPr algn="just"/>
            <a:r>
              <a:rPr lang="en-IN" dirty="0"/>
              <a:t>The costotransverse joint is surrounded by a thin, fibrous capsule.</a:t>
            </a:r>
          </a:p>
          <a:p>
            <a:pPr algn="just"/>
            <a:r>
              <a:rPr lang="en-IN" dirty="0"/>
              <a:t>These are the </a:t>
            </a:r>
            <a:r>
              <a:rPr lang="en-IN" b="1" dirty="0"/>
              <a:t>lateral costotransverse ligament, </a:t>
            </a:r>
          </a:p>
          <a:p>
            <a:pPr lvl="1" algn="just"/>
            <a:r>
              <a:rPr lang="en-IN" dirty="0"/>
              <a:t>short, stout band located between the lateral portion of the costal tubercle and the tip of the corresponding transverse process</a:t>
            </a:r>
            <a:endParaRPr lang="en-IN" b="1" dirty="0"/>
          </a:p>
          <a:p>
            <a:pPr algn="just"/>
            <a:r>
              <a:rPr lang="en-IN" b="1" dirty="0"/>
              <a:t>Costotransverse ligament, </a:t>
            </a:r>
          </a:p>
          <a:p>
            <a:pPr lvl="1" algn="just"/>
            <a:r>
              <a:rPr lang="en-IN" dirty="0"/>
              <a:t>Costotransverse foramen between the neck of the rib posteriorly and the transverse process at the same level. </a:t>
            </a:r>
          </a:p>
          <a:p>
            <a:pPr algn="just"/>
            <a:r>
              <a:rPr lang="en-IN" b="1" dirty="0"/>
              <a:t>Superior</a:t>
            </a:r>
            <a:r>
              <a:rPr lang="en-IN" dirty="0"/>
              <a:t> </a:t>
            </a:r>
            <a:r>
              <a:rPr lang="en-IN" b="1" dirty="0"/>
              <a:t>costotransverse ligament</a:t>
            </a:r>
          </a:p>
          <a:p>
            <a:pPr lvl="1" algn="just"/>
            <a:r>
              <a:rPr lang="en-IN" dirty="0"/>
              <a:t>Runs from the crest of the neck of the rib to the inferior border of the cranial transverse process.</a:t>
            </a:r>
            <a:endParaRPr lang="en-US" dirty="0"/>
          </a:p>
        </p:txBody>
      </p:sp>
    </p:spTree>
    <p:extLst>
      <p:ext uri="{BB962C8B-B14F-4D97-AF65-F5344CB8AC3E}">
        <p14:creationId xmlns:p14="http://schemas.microsoft.com/office/powerpoint/2010/main" val="115252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429302" y="664516"/>
            <a:ext cx="7333396" cy="5528968"/>
          </a:xfrm>
          <a:prstGeom prst="rect">
            <a:avLst/>
          </a:prstGeom>
        </p:spPr>
      </p:pic>
    </p:spTree>
    <p:extLst>
      <p:ext uri="{BB962C8B-B14F-4D97-AF65-F5344CB8AC3E}">
        <p14:creationId xmlns:p14="http://schemas.microsoft.com/office/powerpoint/2010/main" val="3096815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Costochondral and </a:t>
            </a:r>
            <a:r>
              <a:rPr lang="en-US" dirty="0" err="1"/>
              <a:t>Chondrosternal</a:t>
            </a:r>
            <a:r>
              <a:rPr lang="en-US" dirty="0"/>
              <a:t> Joints</a:t>
            </a:r>
          </a:p>
        </p:txBody>
      </p:sp>
      <p:sp>
        <p:nvSpPr>
          <p:cNvPr id="3" name="Content Placeholder 2"/>
          <p:cNvSpPr>
            <a:spLocks noGrp="1"/>
          </p:cNvSpPr>
          <p:nvPr>
            <p:ph idx="1"/>
          </p:nvPr>
        </p:nvSpPr>
        <p:spPr/>
        <p:txBody>
          <a:bodyPr/>
          <a:lstStyle/>
          <a:p>
            <a:pPr algn="just"/>
            <a:r>
              <a:rPr lang="en-IN" dirty="0"/>
              <a:t>The </a:t>
            </a:r>
            <a:r>
              <a:rPr lang="en-IN" b="1" dirty="0"/>
              <a:t>costochondral joints </a:t>
            </a:r>
            <a:r>
              <a:rPr lang="en-IN" dirty="0"/>
              <a:t>are formed by the articulation of the 1st through 10th ribs </a:t>
            </a:r>
            <a:r>
              <a:rPr lang="en-IN" dirty="0" err="1"/>
              <a:t>antero</a:t>
            </a:r>
            <a:r>
              <a:rPr lang="en-IN" dirty="0"/>
              <a:t>-laterally with the costal cartilages.</a:t>
            </a:r>
          </a:p>
          <a:p>
            <a:pPr algn="just"/>
            <a:r>
              <a:rPr lang="en-IN" dirty="0"/>
              <a:t>This joint is </a:t>
            </a:r>
            <a:r>
              <a:rPr lang="en-IN" dirty="0" err="1"/>
              <a:t>synchondrosis</a:t>
            </a:r>
            <a:r>
              <a:rPr lang="en-IN" dirty="0"/>
              <a:t> and has no ligament support.</a:t>
            </a:r>
          </a:p>
          <a:p>
            <a:pPr algn="just"/>
            <a:r>
              <a:rPr lang="en-IN" dirty="0"/>
              <a:t>The </a:t>
            </a:r>
            <a:r>
              <a:rPr lang="en-IN" b="1" dirty="0" err="1"/>
              <a:t>chondrosternal</a:t>
            </a:r>
            <a:r>
              <a:rPr lang="en-IN" b="1" dirty="0"/>
              <a:t> joints </a:t>
            </a:r>
            <a:r>
              <a:rPr lang="en-IN" dirty="0"/>
              <a:t>are formed by the articulation of the costal cartilages of ribs 1 through 7 anteriorly with the sternum</a:t>
            </a:r>
          </a:p>
          <a:p>
            <a:endParaRPr lang="en-US" dirty="0"/>
          </a:p>
        </p:txBody>
      </p:sp>
    </p:spTree>
    <p:extLst>
      <p:ext uri="{BB962C8B-B14F-4D97-AF65-F5344CB8AC3E}">
        <p14:creationId xmlns:p14="http://schemas.microsoft.com/office/powerpoint/2010/main" val="3344426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Costochondral and </a:t>
            </a:r>
            <a:r>
              <a:rPr lang="en-US" dirty="0" err="1"/>
              <a:t>Chondrosternal</a:t>
            </a:r>
            <a:r>
              <a:rPr lang="en-US"/>
              <a:t> Joints</a:t>
            </a:r>
            <a:endParaRPr lang="en-US" dirty="0"/>
          </a:p>
        </p:txBody>
      </p:sp>
      <p:sp>
        <p:nvSpPr>
          <p:cNvPr id="3" name="Content Placeholder 2"/>
          <p:cNvSpPr>
            <a:spLocks noGrp="1"/>
          </p:cNvSpPr>
          <p:nvPr>
            <p:ph idx="1"/>
          </p:nvPr>
        </p:nvSpPr>
        <p:spPr>
          <a:xfrm>
            <a:off x="838200" y="1825625"/>
            <a:ext cx="6449704" cy="4351338"/>
          </a:xfrm>
        </p:spPr>
        <p:txBody>
          <a:bodyPr>
            <a:normAutofit lnSpcReduction="10000"/>
          </a:bodyPr>
          <a:lstStyle/>
          <a:p>
            <a:pPr algn="just"/>
            <a:r>
              <a:rPr lang="en-IN" dirty="0"/>
              <a:t>Rib 1 attaches to the lateral facet of the manubrium, rib 2 is attached via two </a:t>
            </a:r>
            <a:r>
              <a:rPr lang="en-IN" dirty="0" err="1"/>
              <a:t>demifacets</a:t>
            </a:r>
            <a:r>
              <a:rPr lang="en-IN" dirty="0"/>
              <a:t> at the </a:t>
            </a:r>
            <a:r>
              <a:rPr lang="en-IN" dirty="0" err="1"/>
              <a:t>manubriosternal</a:t>
            </a:r>
            <a:r>
              <a:rPr lang="en-IN" dirty="0"/>
              <a:t> junction, and ribs 3 through 7 articulate with the lateral facets of the sternal body. </a:t>
            </a:r>
          </a:p>
          <a:p>
            <a:pPr algn="just"/>
            <a:r>
              <a:rPr lang="en-IN" dirty="0"/>
              <a:t>The </a:t>
            </a:r>
            <a:r>
              <a:rPr lang="en-IN" dirty="0" err="1"/>
              <a:t>chondrosternal</a:t>
            </a:r>
            <a:r>
              <a:rPr lang="en-IN" dirty="0"/>
              <a:t> joints of ribs 1, 6, and 7 are </a:t>
            </a:r>
            <a:r>
              <a:rPr lang="en-IN" dirty="0" err="1"/>
              <a:t>synchondroses</a:t>
            </a:r>
            <a:r>
              <a:rPr lang="en-IN" dirty="0"/>
              <a:t>.</a:t>
            </a:r>
          </a:p>
          <a:p>
            <a:pPr algn="just"/>
            <a:r>
              <a:rPr lang="en-IN" dirty="0"/>
              <a:t>The </a:t>
            </a:r>
            <a:r>
              <a:rPr lang="en-IN" dirty="0" err="1"/>
              <a:t>chondrosternal</a:t>
            </a:r>
            <a:r>
              <a:rPr lang="en-IN" dirty="0"/>
              <a:t> joints of ribs 2 through 5 are synovial joints.</a:t>
            </a:r>
          </a:p>
          <a:p>
            <a:pPr algn="just"/>
            <a:r>
              <a:rPr lang="en-IN" dirty="0"/>
              <a:t>The </a:t>
            </a:r>
            <a:r>
              <a:rPr lang="en-IN" dirty="0" err="1"/>
              <a:t>chondrosternal</a:t>
            </a:r>
            <a:r>
              <a:rPr lang="en-IN" dirty="0"/>
              <a:t> joints of ribs 1 through 7 have capsules.</a:t>
            </a:r>
            <a:endParaRPr lang="en-US" dirty="0"/>
          </a:p>
        </p:txBody>
      </p:sp>
      <p:pic>
        <p:nvPicPr>
          <p:cNvPr id="4" name="Picture 3"/>
          <p:cNvPicPr>
            <a:picLocks noChangeAspect="1"/>
          </p:cNvPicPr>
          <p:nvPr/>
        </p:nvPicPr>
        <p:blipFill>
          <a:blip r:embed="rId2"/>
          <a:stretch>
            <a:fillRect/>
          </a:stretch>
        </p:blipFill>
        <p:spPr>
          <a:xfrm>
            <a:off x="7287904" y="1936348"/>
            <a:ext cx="4836109" cy="4486275"/>
          </a:xfrm>
          <a:prstGeom prst="rect">
            <a:avLst/>
          </a:prstGeom>
        </p:spPr>
      </p:pic>
    </p:spTree>
    <p:extLst>
      <p:ext uri="{BB962C8B-B14F-4D97-AF65-F5344CB8AC3E}">
        <p14:creationId xmlns:p14="http://schemas.microsoft.com/office/powerpoint/2010/main" val="2193133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Ligaments </a:t>
            </a:r>
            <a:endParaRPr lang="en-US" dirty="0"/>
          </a:p>
        </p:txBody>
      </p:sp>
      <p:sp>
        <p:nvSpPr>
          <p:cNvPr id="3" name="Content Placeholder 2"/>
          <p:cNvSpPr>
            <a:spLocks noGrp="1"/>
          </p:cNvSpPr>
          <p:nvPr>
            <p:ph idx="1"/>
          </p:nvPr>
        </p:nvSpPr>
        <p:spPr/>
        <p:txBody>
          <a:bodyPr>
            <a:normAutofit/>
          </a:bodyPr>
          <a:lstStyle/>
          <a:p>
            <a:pPr algn="just"/>
            <a:r>
              <a:rPr lang="en-IN" dirty="0"/>
              <a:t>Ligamentous support for the capsule includes </a:t>
            </a:r>
            <a:r>
              <a:rPr lang="en-IN" b="1" dirty="0"/>
              <a:t>anterior </a:t>
            </a:r>
            <a:r>
              <a:rPr lang="en-IN" dirty="0"/>
              <a:t>and </a:t>
            </a:r>
            <a:r>
              <a:rPr lang="en-IN" b="1" dirty="0"/>
              <a:t>posterior</a:t>
            </a:r>
            <a:r>
              <a:rPr lang="en-IN" dirty="0"/>
              <a:t> </a:t>
            </a:r>
            <a:r>
              <a:rPr lang="en-IN" b="1" dirty="0"/>
              <a:t>radiate </a:t>
            </a:r>
            <a:r>
              <a:rPr lang="en-IN" b="1" dirty="0" err="1"/>
              <a:t>costosternal</a:t>
            </a:r>
            <a:r>
              <a:rPr lang="en-IN" b="1" dirty="0"/>
              <a:t> ligaments.</a:t>
            </a:r>
          </a:p>
          <a:p>
            <a:pPr algn="just"/>
            <a:r>
              <a:rPr lang="en-IN" dirty="0"/>
              <a:t>The </a:t>
            </a:r>
            <a:r>
              <a:rPr lang="en-IN" b="1" dirty="0" err="1"/>
              <a:t>sternocostal</a:t>
            </a:r>
            <a:r>
              <a:rPr lang="en-IN" b="1" dirty="0"/>
              <a:t> ligament </a:t>
            </a:r>
            <a:r>
              <a:rPr lang="en-IN" dirty="0"/>
              <a:t>is an intra-articular ligament</a:t>
            </a:r>
            <a:r>
              <a:rPr lang="en-IN" b="1" dirty="0"/>
              <a:t>, similar to the intra-articular ligament of the costovertebral joint</a:t>
            </a:r>
            <a:r>
              <a:rPr lang="en-IN" dirty="0"/>
              <a:t>, that divides the two </a:t>
            </a:r>
            <a:r>
              <a:rPr lang="en-IN" dirty="0" err="1"/>
              <a:t>demifacets</a:t>
            </a:r>
            <a:r>
              <a:rPr lang="en-IN" dirty="0"/>
              <a:t> of the second </a:t>
            </a:r>
            <a:r>
              <a:rPr lang="en-IN" dirty="0" err="1"/>
              <a:t>chondrosternal</a:t>
            </a:r>
            <a:r>
              <a:rPr lang="en-IN" dirty="0"/>
              <a:t> joint.</a:t>
            </a:r>
            <a:endParaRPr lang="en-US" dirty="0"/>
          </a:p>
          <a:p>
            <a:pPr algn="just"/>
            <a:r>
              <a:rPr lang="en-IN" dirty="0"/>
              <a:t>The </a:t>
            </a:r>
            <a:r>
              <a:rPr lang="en-IN" b="1" dirty="0" err="1"/>
              <a:t>costoxiphoid</a:t>
            </a:r>
            <a:r>
              <a:rPr lang="en-IN" dirty="0"/>
              <a:t> </a:t>
            </a:r>
            <a:r>
              <a:rPr lang="en-IN" b="1" dirty="0"/>
              <a:t>ligament </a:t>
            </a:r>
            <a:r>
              <a:rPr lang="en-IN" dirty="0"/>
              <a:t>connects the anterior and posterior surfaces of the seventh costal cartilage to the front and back of the xiphoid process.</a:t>
            </a:r>
          </a:p>
          <a:p>
            <a:endParaRPr lang="en-US" dirty="0"/>
          </a:p>
        </p:txBody>
      </p:sp>
    </p:spTree>
    <p:extLst>
      <p:ext uri="{BB962C8B-B14F-4D97-AF65-F5344CB8AC3E}">
        <p14:creationId xmlns:p14="http://schemas.microsoft.com/office/powerpoint/2010/main" val="4027008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err="1"/>
              <a:t>Interchondral</a:t>
            </a:r>
            <a:r>
              <a:rPr lang="en-US" dirty="0"/>
              <a:t> Joints</a:t>
            </a:r>
          </a:p>
        </p:txBody>
      </p:sp>
      <p:sp>
        <p:nvSpPr>
          <p:cNvPr id="3" name="Content Placeholder 2"/>
          <p:cNvSpPr>
            <a:spLocks noGrp="1"/>
          </p:cNvSpPr>
          <p:nvPr>
            <p:ph idx="1"/>
          </p:nvPr>
        </p:nvSpPr>
        <p:spPr>
          <a:xfrm>
            <a:off x="838200" y="1825625"/>
            <a:ext cx="5357884" cy="4351338"/>
          </a:xfrm>
        </p:spPr>
        <p:txBody>
          <a:bodyPr/>
          <a:lstStyle/>
          <a:p>
            <a:pPr algn="just"/>
            <a:r>
              <a:rPr lang="en-IN" dirty="0"/>
              <a:t>The costal cartilages of ribs 7 through 10 each articulate with the cartilage immediately above them to form the </a:t>
            </a:r>
            <a:r>
              <a:rPr lang="en-IN" dirty="0" err="1"/>
              <a:t>interchondral</a:t>
            </a:r>
            <a:r>
              <a:rPr lang="en-IN" dirty="0"/>
              <a:t> joints.</a:t>
            </a:r>
          </a:p>
          <a:p>
            <a:pPr algn="just"/>
            <a:r>
              <a:rPr lang="en-IN" dirty="0"/>
              <a:t>The </a:t>
            </a:r>
            <a:r>
              <a:rPr lang="en-IN" dirty="0" err="1"/>
              <a:t>interchondral</a:t>
            </a:r>
            <a:r>
              <a:rPr lang="en-IN" dirty="0"/>
              <a:t> joints are synovial joints and are supported by a capsule and </a:t>
            </a:r>
            <a:r>
              <a:rPr lang="en-IN" dirty="0" err="1"/>
              <a:t>interchondral</a:t>
            </a:r>
            <a:r>
              <a:rPr lang="en-IN" dirty="0"/>
              <a:t> ligaments. </a:t>
            </a:r>
            <a:endParaRPr lang="en-US" dirty="0"/>
          </a:p>
        </p:txBody>
      </p:sp>
      <p:pic>
        <p:nvPicPr>
          <p:cNvPr id="4" name="Picture 3"/>
          <p:cNvPicPr>
            <a:picLocks noChangeAspect="1"/>
          </p:cNvPicPr>
          <p:nvPr/>
        </p:nvPicPr>
        <p:blipFill>
          <a:blip r:embed="rId2"/>
          <a:stretch>
            <a:fillRect/>
          </a:stretch>
        </p:blipFill>
        <p:spPr>
          <a:xfrm>
            <a:off x="6517691" y="1690688"/>
            <a:ext cx="4836109" cy="4486275"/>
          </a:xfrm>
          <a:prstGeom prst="rect">
            <a:avLst/>
          </a:prstGeom>
        </p:spPr>
      </p:pic>
    </p:spTree>
    <p:extLst>
      <p:ext uri="{BB962C8B-B14F-4D97-AF65-F5344CB8AC3E}">
        <p14:creationId xmlns:p14="http://schemas.microsoft.com/office/powerpoint/2010/main" val="4159002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Thoracic vertebrae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536441" y="1690688"/>
            <a:ext cx="5119118" cy="4932289"/>
          </a:xfrm>
          <a:prstGeom prst="rect">
            <a:avLst/>
          </a:prstGeom>
        </p:spPr>
      </p:pic>
    </p:spTree>
    <p:extLst>
      <p:ext uri="{BB962C8B-B14F-4D97-AF65-F5344CB8AC3E}">
        <p14:creationId xmlns:p14="http://schemas.microsoft.com/office/powerpoint/2010/main" val="2573370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Kinematics of the ribs and manubrio-sternum</a:t>
            </a:r>
            <a:endParaRPr lang="en-US" dirty="0"/>
          </a:p>
        </p:txBody>
      </p:sp>
      <p:sp>
        <p:nvSpPr>
          <p:cNvPr id="3" name="Content Placeholder 2"/>
          <p:cNvSpPr>
            <a:spLocks noGrp="1"/>
          </p:cNvSpPr>
          <p:nvPr>
            <p:ph idx="1"/>
          </p:nvPr>
        </p:nvSpPr>
        <p:spPr/>
        <p:txBody>
          <a:bodyPr/>
          <a:lstStyle/>
          <a:p>
            <a:r>
              <a:rPr lang="en-IN" dirty="0"/>
              <a:t>Movement of the thorax is possible by</a:t>
            </a:r>
          </a:p>
          <a:p>
            <a:pPr lvl="1"/>
            <a:r>
              <a:rPr lang="en-IN" dirty="0"/>
              <a:t>Types and angles of articulation</a:t>
            </a:r>
          </a:p>
          <a:p>
            <a:pPr lvl="1"/>
            <a:r>
              <a:rPr lang="en-IN" dirty="0"/>
              <a:t>Movement of the manubrio-sternum</a:t>
            </a:r>
          </a:p>
          <a:p>
            <a:pPr lvl="1"/>
            <a:r>
              <a:rPr lang="en-IN" dirty="0"/>
              <a:t>The elasticity of the costal cartilages</a:t>
            </a:r>
          </a:p>
          <a:p>
            <a:pPr lvl="1"/>
            <a:endParaRPr lang="en-IN" dirty="0"/>
          </a:p>
          <a:p>
            <a:pPr lvl="1"/>
            <a:endParaRPr lang="en-IN" dirty="0"/>
          </a:p>
          <a:p>
            <a:pPr lvl="1"/>
            <a:endParaRPr lang="en-US" dirty="0"/>
          </a:p>
        </p:txBody>
      </p:sp>
    </p:spTree>
    <p:extLst>
      <p:ext uri="{BB962C8B-B14F-4D97-AF65-F5344CB8AC3E}">
        <p14:creationId xmlns:p14="http://schemas.microsoft.com/office/powerpoint/2010/main" val="999696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Ribs </a:t>
            </a:r>
            <a:endParaRPr lang="en-US" dirty="0"/>
          </a:p>
        </p:txBody>
      </p:sp>
      <p:sp>
        <p:nvSpPr>
          <p:cNvPr id="3" name="Content Placeholder 2"/>
          <p:cNvSpPr>
            <a:spLocks noGrp="1"/>
          </p:cNvSpPr>
          <p:nvPr>
            <p:ph idx="1"/>
          </p:nvPr>
        </p:nvSpPr>
        <p:spPr>
          <a:xfrm>
            <a:off x="838200" y="1825625"/>
            <a:ext cx="5480713" cy="4351338"/>
          </a:xfrm>
        </p:spPr>
        <p:txBody>
          <a:bodyPr>
            <a:normAutofit/>
          </a:bodyPr>
          <a:lstStyle/>
          <a:p>
            <a:pPr algn="just"/>
            <a:r>
              <a:rPr lang="en-IN" dirty="0"/>
              <a:t>The costovertebral and costotransverse joints are mechanically linked, with a single axis of motion for elevation and depression passing through the centres of both joints.</a:t>
            </a:r>
          </a:p>
          <a:p>
            <a:pPr algn="just"/>
            <a:r>
              <a:rPr lang="en-IN" dirty="0"/>
              <a:t>During inspiration, the costovertebral joint moves superiorly and posteriorly, elevating the first rib.</a:t>
            </a:r>
            <a:endParaRPr lang="en-US" dirty="0"/>
          </a:p>
        </p:txBody>
      </p:sp>
      <p:pic>
        <p:nvPicPr>
          <p:cNvPr id="4" name="Picture 3"/>
          <p:cNvPicPr>
            <a:picLocks noChangeAspect="1"/>
          </p:cNvPicPr>
          <p:nvPr/>
        </p:nvPicPr>
        <p:blipFill>
          <a:blip r:embed="rId2"/>
          <a:stretch>
            <a:fillRect/>
          </a:stretch>
        </p:blipFill>
        <p:spPr>
          <a:xfrm>
            <a:off x="6168979" y="1825625"/>
            <a:ext cx="6023021" cy="3415115"/>
          </a:xfrm>
          <a:prstGeom prst="rect">
            <a:avLst/>
          </a:prstGeom>
        </p:spPr>
      </p:pic>
    </p:spTree>
    <p:extLst>
      <p:ext uri="{BB962C8B-B14F-4D97-AF65-F5344CB8AC3E}">
        <p14:creationId xmlns:p14="http://schemas.microsoft.com/office/powerpoint/2010/main" val="913783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Ribs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IN" dirty="0"/>
              <a:t>1</a:t>
            </a:r>
            <a:r>
              <a:rPr lang="en-IN" baseline="30000" dirty="0"/>
              <a:t>st</a:t>
            </a:r>
            <a:r>
              <a:rPr lang="en-IN" dirty="0"/>
              <a:t> rib thick large attachment with manubrio-sternum. </a:t>
            </a:r>
          </a:p>
          <a:p>
            <a:pPr algn="just"/>
            <a:r>
              <a:rPr lang="en-IN" b="1" dirty="0"/>
              <a:t>During inspiration</a:t>
            </a:r>
          </a:p>
          <a:p>
            <a:pPr algn="just"/>
            <a:r>
              <a:rPr lang="en-IN" dirty="0"/>
              <a:t>Ribs 2 through 7, which are attached to the body of the sternum, increase in length and mobility the more caudal the rib.</a:t>
            </a:r>
          </a:p>
          <a:p>
            <a:pPr algn="just"/>
            <a:r>
              <a:rPr lang="en-IN" dirty="0"/>
              <a:t>The costal cartilage rotates upward, becoming more horizontal with inspiration.</a:t>
            </a:r>
          </a:p>
          <a:p>
            <a:pPr algn="just"/>
            <a:r>
              <a:rPr lang="en-IN" dirty="0"/>
              <a:t>The movement of the ribs pushes the sternum ventrally and superiorly</a:t>
            </a:r>
          </a:p>
          <a:p>
            <a:pPr algn="just"/>
            <a:r>
              <a:rPr lang="en-IN" dirty="0"/>
              <a:t>The greatest effect of the motion of the upper ribs and sternum is the increase in the anteroposterior (A-P) diameter of the thorax. This combined rib and sternal motion that occurs in a predominantly sagittal plane has been termed the </a:t>
            </a:r>
            <a:r>
              <a:rPr lang="en-IN" b="1" dirty="0"/>
              <a:t>“pump-handle” motion </a:t>
            </a:r>
            <a:r>
              <a:rPr lang="en-IN" dirty="0"/>
              <a:t>of the thorax.</a:t>
            </a:r>
            <a:endParaRPr lang="en-US" dirty="0"/>
          </a:p>
        </p:txBody>
      </p:sp>
    </p:spTree>
    <p:extLst>
      <p:ext uri="{BB962C8B-B14F-4D97-AF65-F5344CB8AC3E}">
        <p14:creationId xmlns:p14="http://schemas.microsoft.com/office/powerpoint/2010/main" val="131199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91983" y="255942"/>
            <a:ext cx="6808034" cy="6297829"/>
          </a:xfrm>
          <a:prstGeom prst="rect">
            <a:avLst/>
          </a:prstGeom>
        </p:spPr>
      </p:pic>
    </p:spTree>
    <p:extLst>
      <p:ext uri="{BB962C8B-B14F-4D97-AF65-F5344CB8AC3E}">
        <p14:creationId xmlns:p14="http://schemas.microsoft.com/office/powerpoint/2010/main" val="457311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131920" y="580030"/>
            <a:ext cx="5928160" cy="5697940"/>
          </a:xfrm>
          <a:prstGeom prst="rect">
            <a:avLst/>
          </a:prstGeom>
        </p:spPr>
      </p:pic>
    </p:spTree>
    <p:extLst>
      <p:ext uri="{BB962C8B-B14F-4D97-AF65-F5344CB8AC3E}">
        <p14:creationId xmlns:p14="http://schemas.microsoft.com/office/powerpoint/2010/main" val="2997043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Ribs </a:t>
            </a:r>
            <a:endParaRPr lang="en-US" dirty="0"/>
          </a:p>
        </p:txBody>
      </p:sp>
      <p:sp>
        <p:nvSpPr>
          <p:cNvPr id="3" name="Content Placeholder 2"/>
          <p:cNvSpPr>
            <a:spLocks noGrp="1"/>
          </p:cNvSpPr>
          <p:nvPr>
            <p:ph idx="1"/>
          </p:nvPr>
        </p:nvSpPr>
        <p:spPr/>
        <p:txBody>
          <a:bodyPr>
            <a:normAutofit fontScale="92500"/>
          </a:bodyPr>
          <a:lstStyle/>
          <a:p>
            <a:pPr algn="just"/>
            <a:r>
              <a:rPr lang="en-IN" dirty="0"/>
              <a:t>Elevation of ribs 8 through 10 occurs about an axis of motion lying more towards the sagittal plane.</a:t>
            </a:r>
          </a:p>
          <a:p>
            <a:pPr algn="just"/>
            <a:r>
              <a:rPr lang="en-IN" dirty="0"/>
              <a:t>The lower ribs have a more </a:t>
            </a:r>
            <a:r>
              <a:rPr lang="en-IN" b="1" dirty="0"/>
              <a:t>angled shape </a:t>
            </a:r>
            <a:r>
              <a:rPr lang="en-IN" dirty="0"/>
              <a:t>and an indirect attachment </a:t>
            </a:r>
            <a:r>
              <a:rPr lang="en-US" dirty="0"/>
              <a:t>anteriorly to the sternum.</a:t>
            </a:r>
          </a:p>
          <a:p>
            <a:pPr algn="just"/>
            <a:r>
              <a:rPr lang="en-IN" dirty="0"/>
              <a:t>It allow the lower ribs more motion at the lateral aspect of the rib cage. </a:t>
            </a:r>
          </a:p>
          <a:p>
            <a:pPr algn="just"/>
            <a:r>
              <a:rPr lang="en-IN" dirty="0"/>
              <a:t>The greatest effect of the elevation of the lower ribs is the increase in the transverse diameter of the lower thorax. This motion that occurs in a more frontal plane has been termed the </a:t>
            </a:r>
            <a:r>
              <a:rPr lang="en-IN" b="1" dirty="0"/>
              <a:t>“bucket-handle” motion </a:t>
            </a:r>
            <a:r>
              <a:rPr lang="en-IN" dirty="0"/>
              <a:t>of the thorax</a:t>
            </a:r>
            <a:br>
              <a:rPr lang="en-IN" dirty="0"/>
            </a:br>
            <a:br>
              <a:rPr lang="en-IN" dirty="0"/>
            </a:br>
            <a:endParaRPr lang="en-US" dirty="0"/>
          </a:p>
        </p:txBody>
      </p:sp>
    </p:spTree>
    <p:extLst>
      <p:ext uri="{BB962C8B-B14F-4D97-AF65-F5344CB8AC3E}">
        <p14:creationId xmlns:p14="http://schemas.microsoft.com/office/powerpoint/2010/main" val="4110408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233227" y="365125"/>
            <a:ext cx="5725546" cy="5998192"/>
          </a:xfrm>
          <a:prstGeom prst="rect">
            <a:avLst/>
          </a:prstGeom>
        </p:spPr>
      </p:pic>
    </p:spTree>
    <p:extLst>
      <p:ext uri="{BB962C8B-B14F-4D97-AF65-F5344CB8AC3E}">
        <p14:creationId xmlns:p14="http://schemas.microsoft.com/office/powerpoint/2010/main" val="457432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 Ventilator Muscles </a:t>
            </a:r>
            <a:endParaRPr lang="en-US" dirty="0"/>
          </a:p>
        </p:txBody>
      </p:sp>
      <p:sp>
        <p:nvSpPr>
          <p:cNvPr id="3" name="Content Placeholder 2"/>
          <p:cNvSpPr>
            <a:spLocks noGrp="1"/>
          </p:cNvSpPr>
          <p:nvPr>
            <p:ph idx="1"/>
          </p:nvPr>
        </p:nvSpPr>
        <p:spPr/>
        <p:txBody>
          <a:bodyPr>
            <a:normAutofit fontScale="92500"/>
          </a:bodyPr>
          <a:lstStyle/>
          <a:p>
            <a:pPr algn="just"/>
            <a:r>
              <a:rPr lang="en-IN" dirty="0"/>
              <a:t>The ventilator muscles are striated skeletal muscles that differ from</a:t>
            </a:r>
            <a:br>
              <a:rPr lang="en-IN" dirty="0"/>
            </a:br>
            <a:r>
              <a:rPr lang="en-IN" dirty="0"/>
              <a:t>other skeletal muscles in a number of ways: </a:t>
            </a:r>
          </a:p>
          <a:p>
            <a:pPr algn="just"/>
            <a:r>
              <a:rPr lang="en-IN" dirty="0"/>
              <a:t>(1) They have increased fatigue resistance and greater oxidative</a:t>
            </a:r>
            <a:br>
              <a:rPr lang="en-IN" dirty="0"/>
            </a:br>
            <a:r>
              <a:rPr lang="en-IN" dirty="0"/>
              <a:t>capacity; </a:t>
            </a:r>
          </a:p>
          <a:p>
            <a:pPr algn="just"/>
            <a:r>
              <a:rPr lang="en-IN" dirty="0"/>
              <a:t>(2) They contract rhythmically throughout life rather than episodically;</a:t>
            </a:r>
          </a:p>
          <a:p>
            <a:pPr algn="just"/>
            <a:r>
              <a:rPr lang="en-IN" dirty="0"/>
              <a:t>(3) They work primarily against the elastic properties of the lungs and airway resistance rather than against gravitational forces;</a:t>
            </a:r>
          </a:p>
          <a:p>
            <a:pPr algn="just"/>
            <a:r>
              <a:rPr lang="en-IN" dirty="0"/>
              <a:t>(4) Neurological control of these muscles is both voluntary and involuntary; and </a:t>
            </a:r>
          </a:p>
          <a:p>
            <a:pPr algn="just"/>
            <a:r>
              <a:rPr lang="en-IN" dirty="0"/>
              <a:t>(5) The actions of these muscles are life sustaining.</a:t>
            </a:r>
            <a:endParaRPr lang="en-US" dirty="0"/>
          </a:p>
        </p:txBody>
      </p:sp>
    </p:spTree>
    <p:extLst>
      <p:ext uri="{BB962C8B-B14F-4D97-AF65-F5344CB8AC3E}">
        <p14:creationId xmlns:p14="http://schemas.microsoft.com/office/powerpoint/2010/main" val="3198240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The ventilatory muscles are classified as either </a:t>
            </a:r>
            <a:r>
              <a:rPr lang="en-IN" b="1" dirty="0"/>
              <a:t>primary </a:t>
            </a:r>
            <a:r>
              <a:rPr lang="en-IN" dirty="0"/>
              <a:t>or </a:t>
            </a:r>
            <a:r>
              <a:rPr lang="en-IN" b="1" dirty="0"/>
              <a:t>accessory muscles of ventilation.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IN" dirty="0"/>
              <a:t>Any muscles which are attached to chest wall can contribute to ventilation</a:t>
            </a:r>
          </a:p>
          <a:p>
            <a:pPr algn="just"/>
            <a:r>
              <a:rPr lang="en-IN" dirty="0"/>
              <a:t>The recruitment of muscles for ventilation is related to the type of breathing being performed.</a:t>
            </a:r>
          </a:p>
          <a:p>
            <a:pPr algn="just"/>
            <a:r>
              <a:rPr lang="en-IN" dirty="0"/>
              <a:t>In quiet breathing that occurs at rest, only the primary inspiratory muscles are needed for ventilation. </a:t>
            </a:r>
          </a:p>
          <a:p>
            <a:pPr algn="just"/>
            <a:r>
              <a:rPr lang="en-IN" dirty="0"/>
              <a:t>During active or forced breathing that occurs with, for example</a:t>
            </a:r>
            <a:r>
              <a:rPr lang="en-IN" b="1" dirty="0"/>
              <a:t>, increased activity or pulmonary pathologies</a:t>
            </a:r>
            <a:r>
              <a:rPr lang="en-IN" dirty="0"/>
              <a:t>, accessory muscles of both inspiration and expiration are recruited to help meet the increased demand for ventilation.</a:t>
            </a:r>
            <a:br>
              <a:rPr lang="en-IN" dirty="0"/>
            </a:br>
            <a:br>
              <a:rPr lang="en-IN" dirty="0"/>
            </a:br>
            <a:endParaRPr lang="en-US" dirty="0"/>
          </a:p>
        </p:txBody>
      </p:sp>
    </p:spTree>
    <p:extLst>
      <p:ext uri="{BB962C8B-B14F-4D97-AF65-F5344CB8AC3E}">
        <p14:creationId xmlns:p14="http://schemas.microsoft.com/office/powerpoint/2010/main" val="1023411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or accessory muscles of ventilation </a:t>
            </a:r>
          </a:p>
        </p:txBody>
      </p:sp>
      <p:sp>
        <p:nvSpPr>
          <p:cNvPr id="3" name="Content Placeholder 2"/>
          <p:cNvSpPr>
            <a:spLocks noGrp="1"/>
          </p:cNvSpPr>
          <p:nvPr>
            <p:ph idx="1"/>
          </p:nvPr>
        </p:nvSpPr>
        <p:spPr/>
        <p:txBody>
          <a:bodyPr>
            <a:normAutofit/>
          </a:bodyPr>
          <a:lstStyle/>
          <a:p>
            <a:pPr algn="just"/>
            <a:r>
              <a:rPr lang="en-US" dirty="0"/>
              <a:t>Inspiration </a:t>
            </a:r>
          </a:p>
          <a:p>
            <a:pPr algn="just">
              <a:buFontTx/>
              <a:buChar char="-"/>
            </a:pPr>
            <a:r>
              <a:rPr lang="en-US" dirty="0"/>
              <a:t>Primary muscles </a:t>
            </a:r>
          </a:p>
          <a:p>
            <a:pPr algn="just">
              <a:buNone/>
            </a:pPr>
            <a:r>
              <a:rPr lang="en-US" dirty="0"/>
              <a:t>Diaphragm, scalene, parasternal</a:t>
            </a:r>
          </a:p>
          <a:p>
            <a:pPr algn="just">
              <a:buFontTx/>
              <a:buChar char="-"/>
            </a:pPr>
            <a:r>
              <a:rPr lang="en-US" dirty="0"/>
              <a:t>Accessory muscles </a:t>
            </a:r>
          </a:p>
          <a:p>
            <a:pPr algn="just">
              <a:buFontTx/>
              <a:buChar char="-"/>
            </a:pPr>
            <a:r>
              <a:rPr lang="en-US" dirty="0"/>
              <a:t>SCM, Upper trepezius, pectoralis major and minor</a:t>
            </a:r>
          </a:p>
          <a:p>
            <a:pPr algn="just">
              <a:buFontTx/>
              <a:buChar char="-"/>
            </a:pPr>
            <a:r>
              <a:rPr lang="en-US" dirty="0"/>
              <a:t>External intercostals</a:t>
            </a:r>
          </a:p>
          <a:p>
            <a:pPr algn="just">
              <a:buFont typeface="Wingdings" pitchFamily="2" charset="2"/>
              <a:buChar char="Ø"/>
            </a:pPr>
            <a:r>
              <a:rPr lang="en-US" dirty="0"/>
              <a:t>Zone of apposition: the vertical fibers of the diaphragm which lie close to the inner wall of the lower rib cage- during tidal breathing it contracts</a:t>
            </a:r>
          </a:p>
        </p:txBody>
      </p:sp>
    </p:spTree>
    <p:extLst>
      <p:ext uri="{BB962C8B-B14F-4D97-AF65-F5344CB8AC3E}">
        <p14:creationId xmlns:p14="http://schemas.microsoft.com/office/powerpoint/2010/main" val="1294683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Primary Muscles of Ventilation</a:t>
            </a:r>
          </a:p>
        </p:txBody>
      </p:sp>
      <p:sp>
        <p:nvSpPr>
          <p:cNvPr id="3" name="Content Placeholder 2"/>
          <p:cNvSpPr>
            <a:spLocks noGrp="1"/>
          </p:cNvSpPr>
          <p:nvPr>
            <p:ph idx="1"/>
          </p:nvPr>
        </p:nvSpPr>
        <p:spPr/>
        <p:txBody>
          <a:bodyPr/>
          <a:lstStyle/>
          <a:p>
            <a:r>
              <a:rPr lang="en-US" dirty="0"/>
              <a:t>The</a:t>
            </a:r>
            <a:r>
              <a:rPr lang="en-US" b="1" dirty="0"/>
              <a:t> diaphragm,</a:t>
            </a:r>
          </a:p>
          <a:p>
            <a:r>
              <a:rPr lang="en-US" b="1" dirty="0"/>
              <a:t> </a:t>
            </a:r>
            <a:r>
              <a:rPr lang="en-US" dirty="0"/>
              <a:t>The </a:t>
            </a:r>
            <a:r>
              <a:rPr lang="en-US" b="1" dirty="0"/>
              <a:t>intercostal</a:t>
            </a:r>
            <a:r>
              <a:rPr lang="en-US" dirty="0"/>
              <a:t> </a:t>
            </a:r>
            <a:r>
              <a:rPr lang="en-IN" b="1" dirty="0"/>
              <a:t>muscles </a:t>
            </a:r>
            <a:r>
              <a:rPr lang="en-IN" dirty="0"/>
              <a:t>(particularly the </a:t>
            </a:r>
            <a:r>
              <a:rPr lang="en-IN" b="1" dirty="0"/>
              <a:t>parasternal muscles</a:t>
            </a:r>
            <a:r>
              <a:rPr lang="en-IN" dirty="0"/>
              <a:t>), and </a:t>
            </a:r>
          </a:p>
          <a:p>
            <a:r>
              <a:rPr lang="en-IN" dirty="0"/>
              <a:t>The </a:t>
            </a:r>
            <a:r>
              <a:rPr lang="en-IN" b="1" dirty="0"/>
              <a:t>scalene muscles.</a:t>
            </a:r>
          </a:p>
          <a:p>
            <a:r>
              <a:rPr lang="en-IN" dirty="0"/>
              <a:t>There are </a:t>
            </a:r>
            <a:r>
              <a:rPr lang="en-IN" b="1" dirty="0"/>
              <a:t>no primary muscles for expiration </a:t>
            </a:r>
            <a:r>
              <a:rPr lang="en-IN" dirty="0"/>
              <a:t>because expiration at rest is passive.</a:t>
            </a:r>
            <a:endParaRPr lang="en-US" dirty="0"/>
          </a:p>
        </p:txBody>
      </p:sp>
    </p:spTree>
    <p:extLst>
      <p:ext uri="{BB962C8B-B14F-4D97-AF65-F5344CB8AC3E}">
        <p14:creationId xmlns:p14="http://schemas.microsoft.com/office/powerpoint/2010/main" val="1940679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Diaphragm </a:t>
            </a:r>
            <a:endParaRPr lang="en-US" dirty="0"/>
          </a:p>
        </p:txBody>
      </p:sp>
      <p:sp>
        <p:nvSpPr>
          <p:cNvPr id="3" name="Content Placeholder 2"/>
          <p:cNvSpPr>
            <a:spLocks noGrp="1"/>
          </p:cNvSpPr>
          <p:nvPr>
            <p:ph idx="1"/>
          </p:nvPr>
        </p:nvSpPr>
        <p:spPr/>
        <p:txBody>
          <a:bodyPr>
            <a:normAutofit/>
          </a:bodyPr>
          <a:lstStyle/>
          <a:p>
            <a:pPr algn="just"/>
            <a:r>
              <a:rPr lang="en-IN" dirty="0"/>
              <a:t>The diaphragm is the primary muscle of ventilation, accounting for approximately 70% to 80% of inspiration force during quiet breathing.</a:t>
            </a:r>
            <a:endParaRPr lang="en-US" dirty="0"/>
          </a:p>
          <a:p>
            <a:pPr algn="just"/>
            <a:r>
              <a:rPr lang="en-IN" dirty="0"/>
              <a:t>The fibers travel cephalad (superiorly) from their origin to insert into a </a:t>
            </a:r>
            <a:r>
              <a:rPr lang="en-IN" b="1" dirty="0"/>
              <a:t>central tendon.</a:t>
            </a:r>
          </a:p>
          <a:p>
            <a:pPr algn="just"/>
            <a:r>
              <a:rPr lang="en-IN" dirty="0"/>
              <a:t>Functionally, the muscular portion of the diaphragm is divided into </a:t>
            </a:r>
            <a:r>
              <a:rPr lang="en-IN" b="1" dirty="0"/>
              <a:t>dorsal(posterior)</a:t>
            </a:r>
            <a:r>
              <a:rPr lang="en-IN" dirty="0"/>
              <a:t> and </a:t>
            </a:r>
            <a:r>
              <a:rPr lang="en-IN" b="1" dirty="0"/>
              <a:t>ventral(anterior)</a:t>
            </a:r>
            <a:r>
              <a:rPr lang="en-IN" dirty="0"/>
              <a:t> segments. The ventral segment, called the </a:t>
            </a:r>
            <a:r>
              <a:rPr lang="en-IN" b="1" dirty="0"/>
              <a:t>costal fibers, </a:t>
            </a:r>
            <a:r>
              <a:rPr lang="en-IN" dirty="0"/>
              <a:t>arises from the sternum and ribs. The dorsal segment of the diaphragm, termed the </a:t>
            </a:r>
            <a:r>
              <a:rPr lang="en-IN" b="1" dirty="0"/>
              <a:t>crural fibers,</a:t>
            </a:r>
            <a:r>
              <a:rPr lang="en-IN" dirty="0"/>
              <a:t> arises from the vertebral bodies.</a:t>
            </a:r>
          </a:p>
          <a:p>
            <a:endParaRPr lang="en-US" dirty="0"/>
          </a:p>
        </p:txBody>
      </p:sp>
    </p:spTree>
    <p:extLst>
      <p:ext uri="{BB962C8B-B14F-4D97-AF65-F5344CB8AC3E}">
        <p14:creationId xmlns:p14="http://schemas.microsoft.com/office/powerpoint/2010/main" val="3375424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Costal part</a:t>
            </a:r>
            <a:endParaRPr lang="en-US" dirty="0"/>
          </a:p>
        </p:txBody>
      </p:sp>
      <p:sp>
        <p:nvSpPr>
          <p:cNvPr id="3" name="Content Placeholder 2"/>
          <p:cNvSpPr>
            <a:spLocks noGrp="1"/>
          </p:cNvSpPr>
          <p:nvPr>
            <p:ph idx="1"/>
          </p:nvPr>
        </p:nvSpPr>
        <p:spPr/>
        <p:txBody>
          <a:bodyPr>
            <a:normAutofit/>
          </a:bodyPr>
          <a:lstStyle/>
          <a:p>
            <a:pPr algn="just"/>
            <a:r>
              <a:rPr lang="en-IN" dirty="0"/>
              <a:t>The costal fibers of the diaphragm originate from the posterior aspect of the </a:t>
            </a:r>
            <a:r>
              <a:rPr lang="en-IN" b="1" dirty="0"/>
              <a:t>xiphoid process</a:t>
            </a:r>
            <a:r>
              <a:rPr lang="en-IN" dirty="0"/>
              <a:t>, the inner surfaces of </a:t>
            </a:r>
            <a:r>
              <a:rPr lang="en-IN" b="1" dirty="0"/>
              <a:t>the lower six ribs</a:t>
            </a:r>
            <a:r>
              <a:rPr lang="en-IN" dirty="0"/>
              <a:t>, and </a:t>
            </a:r>
            <a:r>
              <a:rPr lang="en-IN" b="1" dirty="0"/>
              <a:t>the costal cartilages </a:t>
            </a:r>
            <a:r>
              <a:rPr lang="en-IN" dirty="0"/>
              <a:t>of those ribs. </a:t>
            </a:r>
          </a:p>
          <a:p>
            <a:pPr algn="just"/>
            <a:r>
              <a:rPr lang="en-IN" dirty="0"/>
              <a:t>The costal fibers of the diaphragm run </a:t>
            </a:r>
            <a:r>
              <a:rPr lang="en-IN" b="1" dirty="0"/>
              <a:t>vertically</a:t>
            </a:r>
            <a:r>
              <a:rPr lang="en-IN" dirty="0"/>
              <a:t> from their origin, in close apposition to the rib cage, and then curve to become more horizontal before inserting into the central tendon. The vertically traveling costal fibers of the diaphragm, which lie close to the inner wall of the lower rib cage, form a functional unit called the </a:t>
            </a:r>
            <a:r>
              <a:rPr lang="en-IN" b="1" dirty="0"/>
              <a:t>zone of apposition</a:t>
            </a:r>
          </a:p>
          <a:p>
            <a:endParaRPr lang="en-US" dirty="0"/>
          </a:p>
        </p:txBody>
      </p:sp>
    </p:spTree>
    <p:extLst>
      <p:ext uri="{BB962C8B-B14F-4D97-AF65-F5344CB8AC3E}">
        <p14:creationId xmlns:p14="http://schemas.microsoft.com/office/powerpoint/2010/main" val="469272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Crural part </a:t>
            </a:r>
            <a:endParaRPr lang="en-US" dirty="0"/>
          </a:p>
        </p:txBody>
      </p:sp>
      <p:sp>
        <p:nvSpPr>
          <p:cNvPr id="3" name="Content Placeholder 2"/>
          <p:cNvSpPr>
            <a:spLocks noGrp="1"/>
          </p:cNvSpPr>
          <p:nvPr>
            <p:ph idx="1"/>
          </p:nvPr>
        </p:nvSpPr>
        <p:spPr/>
        <p:txBody>
          <a:bodyPr>
            <a:normAutofit/>
          </a:bodyPr>
          <a:lstStyle/>
          <a:p>
            <a:pPr algn="just"/>
            <a:r>
              <a:rPr lang="en-IN" dirty="0"/>
              <a:t>The crural fibers of the diaphragm originate from two </a:t>
            </a:r>
            <a:r>
              <a:rPr lang="en-IN" dirty="0" err="1"/>
              <a:t>tendonous</a:t>
            </a:r>
            <a:r>
              <a:rPr lang="en-IN" dirty="0"/>
              <a:t> structures, called the </a:t>
            </a:r>
            <a:r>
              <a:rPr lang="en-IN" b="1" dirty="0"/>
              <a:t>right </a:t>
            </a:r>
            <a:r>
              <a:rPr lang="en-IN" dirty="0"/>
              <a:t>and </a:t>
            </a:r>
            <a:r>
              <a:rPr lang="en-IN" b="1" dirty="0"/>
              <a:t>left crus, </a:t>
            </a:r>
            <a:r>
              <a:rPr lang="en-IN" dirty="0"/>
              <a:t>and from the aponeurotic </a:t>
            </a:r>
            <a:r>
              <a:rPr lang="en-IN" b="1" dirty="0"/>
              <a:t>arcuate ligaments (Medial &amp; Lateral). </a:t>
            </a:r>
            <a:r>
              <a:rPr lang="en-IN" dirty="0"/>
              <a:t>The right and left crus are tendons that arise from the L1 to L3 vertebrae. </a:t>
            </a:r>
          </a:p>
          <a:p>
            <a:pPr algn="just"/>
            <a:r>
              <a:rPr lang="en-IN" dirty="0"/>
              <a:t>The tendons pass ventrally and medially, joining together to form an arch just ventral to the aorta. The </a:t>
            </a:r>
            <a:r>
              <a:rPr lang="en-IN" b="1" dirty="0"/>
              <a:t>medial arcuate</a:t>
            </a:r>
            <a:r>
              <a:rPr lang="en-IN" dirty="0"/>
              <a:t> </a:t>
            </a:r>
            <a:r>
              <a:rPr lang="en-IN" b="1" dirty="0"/>
              <a:t>ligament </a:t>
            </a:r>
            <a:r>
              <a:rPr lang="en-IN" dirty="0"/>
              <a:t>arches over the upper anterior part of the psoas muscles. The </a:t>
            </a:r>
            <a:r>
              <a:rPr lang="en-IN" b="1" dirty="0"/>
              <a:t>lateral arcuate ligament </a:t>
            </a:r>
            <a:r>
              <a:rPr lang="en-IN" dirty="0"/>
              <a:t>covers the quadratus </a:t>
            </a:r>
            <a:r>
              <a:rPr lang="en-IN" dirty="0" err="1"/>
              <a:t>lumborum</a:t>
            </a:r>
            <a:r>
              <a:rPr lang="en-IN" dirty="0"/>
              <a:t> muscles.</a:t>
            </a:r>
            <a:endParaRPr lang="en-US" dirty="0"/>
          </a:p>
        </p:txBody>
      </p:sp>
    </p:spTree>
    <p:extLst>
      <p:ext uri="{BB962C8B-B14F-4D97-AF65-F5344CB8AC3E}">
        <p14:creationId xmlns:p14="http://schemas.microsoft.com/office/powerpoint/2010/main" val="400719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 </a:t>
            </a:r>
            <a:endParaRPr lang="en-US" dirty="0"/>
          </a:p>
        </p:txBody>
      </p:sp>
      <p:sp>
        <p:nvSpPr>
          <p:cNvPr id="3" name="Content Placeholder 2"/>
          <p:cNvSpPr>
            <a:spLocks noGrp="1"/>
          </p:cNvSpPr>
          <p:nvPr>
            <p:ph idx="1"/>
          </p:nvPr>
        </p:nvSpPr>
        <p:spPr/>
        <p:txBody>
          <a:bodyPr>
            <a:normAutofit/>
          </a:bodyPr>
          <a:lstStyle/>
          <a:p>
            <a:r>
              <a:rPr lang="en-IN" dirty="0"/>
              <a:t>The thorax, consisting of the thoracic vertebrae, the ribs,</a:t>
            </a:r>
            <a:br>
              <a:rPr lang="en-IN" dirty="0"/>
            </a:br>
            <a:r>
              <a:rPr lang="en-IN" dirty="0"/>
              <a:t>and the sternum has several important</a:t>
            </a:r>
            <a:br>
              <a:rPr lang="en-IN" dirty="0"/>
            </a:br>
            <a:r>
              <a:rPr lang="en-IN" dirty="0"/>
              <a:t>functions. </a:t>
            </a:r>
          </a:p>
          <a:p>
            <a:r>
              <a:rPr lang="en-IN" dirty="0"/>
              <a:t>It provides a base for the muscle attachment</a:t>
            </a:r>
            <a:br>
              <a:rPr lang="en-IN" dirty="0"/>
            </a:br>
            <a:r>
              <a:rPr lang="en-IN" dirty="0"/>
              <a:t>of the upper extremities, </a:t>
            </a:r>
          </a:p>
          <a:p>
            <a:r>
              <a:rPr lang="en-IN" dirty="0"/>
              <a:t>the head and neck, the vertebral</a:t>
            </a:r>
            <a:br>
              <a:rPr lang="en-IN" dirty="0"/>
            </a:br>
            <a:r>
              <a:rPr lang="en-IN" dirty="0"/>
              <a:t>column, and the pelvis. </a:t>
            </a:r>
          </a:p>
          <a:p>
            <a:r>
              <a:rPr lang="en-IN" dirty="0"/>
              <a:t>The thorax also provides protection for the heart, lungs, and viscera. </a:t>
            </a:r>
            <a:br>
              <a:rPr lang="en-IN" dirty="0"/>
            </a:br>
            <a:endParaRPr lang="en-US" dirty="0"/>
          </a:p>
        </p:txBody>
      </p:sp>
    </p:spTree>
    <p:extLst>
      <p:ext uri="{BB962C8B-B14F-4D97-AF65-F5344CB8AC3E}">
        <p14:creationId xmlns:p14="http://schemas.microsoft.com/office/powerpoint/2010/main" val="2065034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0376" y="246593"/>
            <a:ext cx="11291248" cy="6364814"/>
          </a:xfrm>
          <a:prstGeom prst="rect">
            <a:avLst/>
          </a:prstGeom>
        </p:spPr>
      </p:pic>
    </p:spTree>
    <p:extLst>
      <p:ext uri="{BB962C8B-B14F-4D97-AF65-F5344CB8AC3E}">
        <p14:creationId xmlns:p14="http://schemas.microsoft.com/office/powerpoint/2010/main" val="358569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4430" y="365125"/>
            <a:ext cx="11463390" cy="5697940"/>
          </a:xfrm>
          <a:prstGeom prst="rect">
            <a:avLst/>
          </a:prstGeom>
        </p:spPr>
      </p:pic>
    </p:spTree>
    <p:extLst>
      <p:ext uri="{BB962C8B-B14F-4D97-AF65-F5344CB8AC3E}">
        <p14:creationId xmlns:p14="http://schemas.microsoft.com/office/powerpoint/2010/main" val="925955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During tidal breathing</a:t>
            </a:r>
            <a:endParaRPr lang="en-US" dirty="0"/>
          </a:p>
        </p:txBody>
      </p:sp>
      <p:sp>
        <p:nvSpPr>
          <p:cNvPr id="3" name="Content Placeholder 2"/>
          <p:cNvSpPr>
            <a:spLocks noGrp="1"/>
          </p:cNvSpPr>
          <p:nvPr>
            <p:ph idx="1"/>
          </p:nvPr>
        </p:nvSpPr>
        <p:spPr/>
        <p:txBody>
          <a:bodyPr>
            <a:normAutofit/>
          </a:bodyPr>
          <a:lstStyle/>
          <a:p>
            <a:pPr algn="just"/>
            <a:r>
              <a:rPr lang="en-IN" dirty="0"/>
              <a:t>During </a:t>
            </a:r>
            <a:r>
              <a:rPr lang="en-IN" b="1" dirty="0"/>
              <a:t>tidal breathing, </a:t>
            </a:r>
            <a:r>
              <a:rPr lang="en-IN" dirty="0"/>
              <a:t>the fibers of the zone of apposition of the diaphragm contract, causing a descent (but only a slight change in contour) of the dome of the diaphragm. </a:t>
            </a:r>
          </a:p>
          <a:p>
            <a:pPr algn="just"/>
            <a:r>
              <a:rPr lang="en-IN" dirty="0"/>
              <a:t>As the dome descends, the abdominal contents are compressed, increasing intra-abdominal pressure. </a:t>
            </a:r>
          </a:p>
          <a:p>
            <a:pPr algn="just"/>
            <a:r>
              <a:rPr lang="en-IN" dirty="0"/>
              <a:t>With a deeper inhalation, the abdomen, now compressed, acts to stabilize the central tendon of the diaphragm. </a:t>
            </a:r>
          </a:p>
          <a:p>
            <a:pPr algn="just"/>
            <a:r>
              <a:rPr lang="en-IN" dirty="0"/>
              <a:t>With a continued contraction of the costal fibers of the diaphragm against the stabilized central tendon, the lower ribs are now lifted and rotated outwardly in the bucket-handle motion</a:t>
            </a:r>
            <a:endParaRPr lang="en-US" dirty="0"/>
          </a:p>
        </p:txBody>
      </p:sp>
    </p:spTree>
    <p:extLst>
      <p:ext uri="{BB962C8B-B14F-4D97-AF65-F5344CB8AC3E}">
        <p14:creationId xmlns:p14="http://schemas.microsoft.com/office/powerpoint/2010/main" val="103895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During tidal breathing</a:t>
            </a:r>
            <a:endParaRPr lang="en-US" dirty="0"/>
          </a:p>
        </p:txBody>
      </p:sp>
      <p:sp>
        <p:nvSpPr>
          <p:cNvPr id="3" name="Content Placeholder 2"/>
          <p:cNvSpPr>
            <a:spLocks noGrp="1"/>
          </p:cNvSpPr>
          <p:nvPr>
            <p:ph idx="1"/>
          </p:nvPr>
        </p:nvSpPr>
        <p:spPr/>
        <p:txBody>
          <a:bodyPr>
            <a:normAutofit/>
          </a:bodyPr>
          <a:lstStyle/>
          <a:p>
            <a:pPr algn="just"/>
            <a:r>
              <a:rPr lang="en-IN" dirty="0"/>
              <a:t>The action of the crural fibers of the diaphragm results in a descending of the central tendon, increasing intra-abdominal pressure. This increased pressure is transmitted across the apposed diaphragm to help the costal fibers of the diaphragm expand the lower rib cage.</a:t>
            </a:r>
          </a:p>
        </p:txBody>
      </p:sp>
    </p:spTree>
    <p:extLst>
      <p:ext uri="{BB962C8B-B14F-4D97-AF65-F5344CB8AC3E}">
        <p14:creationId xmlns:p14="http://schemas.microsoft.com/office/powerpoint/2010/main" val="3162972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Normal Breathing Mechanism</a:t>
            </a:r>
            <a:endParaRPr lang="en-US" dirty="0"/>
          </a:p>
        </p:txBody>
      </p:sp>
      <p:sp>
        <p:nvSpPr>
          <p:cNvPr id="3" name="Content Placeholder 2"/>
          <p:cNvSpPr>
            <a:spLocks noGrp="1"/>
          </p:cNvSpPr>
          <p:nvPr>
            <p:ph idx="1"/>
          </p:nvPr>
        </p:nvSpPr>
        <p:spPr/>
        <p:txBody>
          <a:bodyPr>
            <a:normAutofit lnSpcReduction="10000"/>
          </a:bodyPr>
          <a:lstStyle/>
          <a:p>
            <a:pPr algn="just"/>
            <a:r>
              <a:rPr lang="en-IN" dirty="0"/>
              <a:t>The </a:t>
            </a:r>
            <a:r>
              <a:rPr lang="en-IN" dirty="0" err="1"/>
              <a:t>thoracoabdominal</a:t>
            </a:r>
            <a:r>
              <a:rPr lang="en-IN" dirty="0"/>
              <a:t> movement during quiet inspiration is a result of the pressures that are generated by the contraction of the diaphragm. When the diaphragm contracts and the central tendon descends, there is an increase in thoracic size and a resultant decreased intrapulmonary pressure that is responsible for inspiration. There is also an increase in abdominal pressure, which causes the abdominal contents to be displaced anteriorly and laterally.</a:t>
            </a:r>
          </a:p>
          <a:p>
            <a:pPr algn="just"/>
            <a:r>
              <a:rPr lang="en-IN" dirty="0"/>
              <a:t>When muscle contraction of the diaphragm ceases (</a:t>
            </a:r>
            <a:r>
              <a:rPr lang="en-IN" b="1" dirty="0"/>
              <a:t>stops</a:t>
            </a:r>
            <a:r>
              <a:rPr lang="en-IN" dirty="0"/>
              <a:t>), the domes returns to their resting position within the thorax. The thoracic volume decreases, intrapulmonary pressure increases, and exhalation occurs. The abdominal contents return to their starting position. </a:t>
            </a:r>
          </a:p>
          <a:p>
            <a:endParaRPr lang="en-US" dirty="0"/>
          </a:p>
        </p:txBody>
      </p:sp>
    </p:spTree>
    <p:extLst>
      <p:ext uri="{BB962C8B-B14F-4D97-AF65-F5344CB8AC3E}">
        <p14:creationId xmlns:p14="http://schemas.microsoft.com/office/powerpoint/2010/main" val="1530348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Pathophysiology Of COPD</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343701" y="1690688"/>
            <a:ext cx="5204347" cy="4980836"/>
          </a:xfrm>
          <a:prstGeom prst="rect">
            <a:avLst/>
          </a:prstGeom>
        </p:spPr>
      </p:pic>
    </p:spTree>
    <p:extLst>
      <p:ext uri="{BB962C8B-B14F-4D97-AF65-F5344CB8AC3E}">
        <p14:creationId xmlns:p14="http://schemas.microsoft.com/office/powerpoint/2010/main" val="2452448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Intercostal Muscles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524887" y="1825625"/>
            <a:ext cx="5142226" cy="4889074"/>
          </a:xfrm>
          <a:prstGeom prst="rect">
            <a:avLst/>
          </a:prstGeom>
        </p:spPr>
      </p:pic>
    </p:spTree>
    <p:extLst>
      <p:ext uri="{BB962C8B-B14F-4D97-AF65-F5344CB8AC3E}">
        <p14:creationId xmlns:p14="http://schemas.microsoft.com/office/powerpoint/2010/main" val="2804711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Intercostal Muscles</a:t>
            </a:r>
          </a:p>
        </p:txBody>
      </p:sp>
      <p:sp>
        <p:nvSpPr>
          <p:cNvPr id="3" name="Content Placeholder 2"/>
          <p:cNvSpPr>
            <a:spLocks noGrp="1"/>
          </p:cNvSpPr>
          <p:nvPr>
            <p:ph idx="1"/>
          </p:nvPr>
        </p:nvSpPr>
        <p:spPr>
          <a:xfrm>
            <a:off x="838200" y="1825625"/>
            <a:ext cx="10515600" cy="4861778"/>
          </a:xfrm>
        </p:spPr>
        <p:txBody>
          <a:bodyPr>
            <a:normAutofit fontScale="85000" lnSpcReduction="20000"/>
          </a:bodyPr>
          <a:lstStyle/>
          <a:p>
            <a:r>
              <a:rPr lang="en-IN" b="1" dirty="0"/>
              <a:t>Internal </a:t>
            </a:r>
            <a:r>
              <a:rPr lang="en-IN" b="1" dirty="0" err="1"/>
              <a:t>intercostals</a:t>
            </a:r>
            <a:endParaRPr lang="en-IN" b="1" dirty="0"/>
          </a:p>
          <a:p>
            <a:r>
              <a:rPr lang="en-IN" b="1" dirty="0"/>
              <a:t>External </a:t>
            </a:r>
            <a:r>
              <a:rPr lang="en-IN" b="1" dirty="0" err="1"/>
              <a:t>intercostals</a:t>
            </a:r>
            <a:endParaRPr lang="en-IN" b="1" dirty="0"/>
          </a:p>
          <a:p>
            <a:r>
              <a:rPr lang="en-IN" dirty="0"/>
              <a:t>However, only the </a:t>
            </a:r>
            <a:r>
              <a:rPr lang="en-IN" b="1" dirty="0"/>
              <a:t>parasternal</a:t>
            </a:r>
            <a:r>
              <a:rPr lang="en-IN" dirty="0"/>
              <a:t> </a:t>
            </a:r>
            <a:r>
              <a:rPr lang="en-IN" b="1" dirty="0"/>
              <a:t>muscles (</a:t>
            </a:r>
            <a:r>
              <a:rPr lang="en-IN" u="sng" dirty="0"/>
              <a:t>immediately adjacent to the sternum</a:t>
            </a:r>
            <a:r>
              <a:rPr lang="en-IN" b="1" dirty="0"/>
              <a:t>) </a:t>
            </a:r>
            <a:r>
              <a:rPr lang="en-IN" dirty="0"/>
              <a:t>are considered primary muscles of ventilation.</a:t>
            </a:r>
          </a:p>
          <a:p>
            <a:r>
              <a:rPr lang="en-IN" dirty="0"/>
              <a:t>The internal intercostal muscles arise from a ridge on the inner surfaces of ribs 1 through 11 and insert into the superior border of the rib below. It runs</a:t>
            </a:r>
            <a:r>
              <a:rPr lang="en-US" dirty="0"/>
              <a:t> </a:t>
            </a:r>
            <a:r>
              <a:rPr lang="en-US" b="1" dirty="0"/>
              <a:t>caudally and posteriorly. </a:t>
            </a:r>
          </a:p>
          <a:p>
            <a:r>
              <a:rPr lang="en-IN" dirty="0"/>
              <a:t>The external intercostal muscles originate on the inferior borders of ribs 1 through 11 and insert into the superior border of the rib below. The fibers run </a:t>
            </a:r>
            <a:r>
              <a:rPr lang="en-IN" b="1" dirty="0"/>
              <a:t>caudally and anteriorly.</a:t>
            </a:r>
          </a:p>
          <a:p>
            <a:r>
              <a:rPr lang="en-IN" b="1" dirty="0"/>
              <a:t>The subcostal muscles </a:t>
            </a:r>
            <a:r>
              <a:rPr lang="en-IN" dirty="0"/>
              <a:t>originate at the rib angles and may span more than one intercostal space before inserting into the inner surface of a caudal rib. Generally present in the lower ribs.</a:t>
            </a:r>
            <a:br>
              <a:rPr lang="en-US" dirty="0"/>
            </a:br>
            <a:br>
              <a:rPr lang="en-US" dirty="0"/>
            </a:br>
            <a:endParaRPr lang="en-US" dirty="0"/>
          </a:p>
        </p:txBody>
      </p:sp>
    </p:spTree>
    <p:extLst>
      <p:ext uri="{BB962C8B-B14F-4D97-AF65-F5344CB8AC3E}">
        <p14:creationId xmlns:p14="http://schemas.microsoft.com/office/powerpoint/2010/main" val="3747831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Functions of </a:t>
            </a:r>
            <a:r>
              <a:rPr lang="en-IN" dirty="0" err="1"/>
              <a:t>intercostals</a:t>
            </a:r>
            <a:r>
              <a:rPr lang="en-IN" dirty="0"/>
              <a:t> in respiration</a:t>
            </a:r>
            <a:endParaRPr lang="en-US" dirty="0"/>
          </a:p>
        </p:txBody>
      </p:sp>
      <p:sp>
        <p:nvSpPr>
          <p:cNvPr id="3" name="Content Placeholder 2"/>
          <p:cNvSpPr>
            <a:spLocks noGrp="1"/>
          </p:cNvSpPr>
          <p:nvPr>
            <p:ph idx="1"/>
          </p:nvPr>
        </p:nvSpPr>
        <p:spPr/>
        <p:txBody>
          <a:bodyPr>
            <a:normAutofit/>
          </a:bodyPr>
          <a:lstStyle/>
          <a:p>
            <a:r>
              <a:rPr lang="en-IN" dirty="0" err="1"/>
              <a:t>Funcitons</a:t>
            </a:r>
            <a:r>
              <a:rPr lang="en-IN" dirty="0"/>
              <a:t> of muscles is controversial.</a:t>
            </a:r>
          </a:p>
          <a:p>
            <a:r>
              <a:rPr lang="en-IN" dirty="0"/>
              <a:t>In 1749, </a:t>
            </a:r>
            <a:r>
              <a:rPr lang="en-IN" dirty="0" err="1"/>
              <a:t>Hamberger</a:t>
            </a:r>
            <a:r>
              <a:rPr lang="en-IN" dirty="0"/>
              <a:t> proposed an oversimplified theory that the external intercostal muscles tend to raise the lower rib up to the higher rib, which is an inspiratory motion, and the internal intercostal muscles tend to lower the higher rib onto the lower rib, which is an expiratory motion. Later EMG studies proved it right.</a:t>
            </a:r>
          </a:p>
          <a:p>
            <a:r>
              <a:rPr lang="en-IN" dirty="0"/>
              <a:t>During deep inhalation only lower </a:t>
            </a:r>
            <a:r>
              <a:rPr lang="en-IN" dirty="0" err="1"/>
              <a:t>intercostals</a:t>
            </a:r>
            <a:r>
              <a:rPr lang="en-IN" dirty="0"/>
              <a:t> appears to work.</a:t>
            </a:r>
          </a:p>
          <a:p>
            <a:r>
              <a:rPr lang="en-IN" dirty="0"/>
              <a:t>The parasternal muscles, </a:t>
            </a:r>
            <a:r>
              <a:rPr lang="en-IN" b="1" dirty="0"/>
              <a:t>internal intercostal muscles</a:t>
            </a:r>
            <a:r>
              <a:rPr lang="en-IN" dirty="0"/>
              <a:t>, are considered primary inspiratory muscles during </a:t>
            </a:r>
            <a:r>
              <a:rPr lang="en-IN" b="1" dirty="0"/>
              <a:t>quiet breathing</a:t>
            </a:r>
            <a:r>
              <a:rPr lang="en-IN" dirty="0"/>
              <a:t>.</a:t>
            </a:r>
            <a:endParaRPr lang="en-US" dirty="0"/>
          </a:p>
        </p:txBody>
      </p:sp>
    </p:spTree>
    <p:extLst>
      <p:ext uri="{BB962C8B-B14F-4D97-AF65-F5344CB8AC3E}">
        <p14:creationId xmlns:p14="http://schemas.microsoft.com/office/powerpoint/2010/main" val="1108507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Scalene Muscles</a:t>
            </a:r>
          </a:p>
        </p:txBody>
      </p:sp>
      <p:pic>
        <p:nvPicPr>
          <p:cNvPr id="4" name="Picture 3"/>
          <p:cNvPicPr>
            <a:picLocks noChangeAspect="1"/>
          </p:cNvPicPr>
          <p:nvPr/>
        </p:nvPicPr>
        <p:blipFill>
          <a:blip r:embed="rId2"/>
          <a:stretch>
            <a:fillRect/>
          </a:stretch>
        </p:blipFill>
        <p:spPr>
          <a:xfrm>
            <a:off x="3505626" y="1446662"/>
            <a:ext cx="5180747" cy="5220849"/>
          </a:xfrm>
          <a:prstGeom prst="rect">
            <a:avLst/>
          </a:prstGeom>
        </p:spPr>
      </p:pic>
    </p:spTree>
    <p:extLst>
      <p:ext uri="{BB962C8B-B14F-4D97-AF65-F5344CB8AC3E}">
        <p14:creationId xmlns:p14="http://schemas.microsoft.com/office/powerpoint/2010/main" val="21718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84266" y="365125"/>
            <a:ext cx="4717662" cy="6318913"/>
          </a:xfrm>
          <a:prstGeom prst="rect">
            <a:avLst/>
          </a:prstGeom>
        </p:spPr>
      </p:pic>
    </p:spTree>
    <p:extLst>
      <p:ext uri="{BB962C8B-B14F-4D97-AF65-F5344CB8AC3E}">
        <p14:creationId xmlns:p14="http://schemas.microsoft.com/office/powerpoint/2010/main" val="1983280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Scalene Muscles </a:t>
            </a:r>
            <a:endParaRPr lang="en-US" dirty="0"/>
          </a:p>
        </p:txBody>
      </p:sp>
      <p:sp>
        <p:nvSpPr>
          <p:cNvPr id="3" name="Content Placeholder 2"/>
          <p:cNvSpPr>
            <a:spLocks noGrp="1"/>
          </p:cNvSpPr>
          <p:nvPr>
            <p:ph idx="1"/>
          </p:nvPr>
        </p:nvSpPr>
        <p:spPr/>
        <p:txBody>
          <a:bodyPr>
            <a:normAutofit/>
          </a:bodyPr>
          <a:lstStyle/>
          <a:p>
            <a:r>
              <a:rPr lang="en-IN" dirty="0"/>
              <a:t>The scalene muscles are also primary muscles of quiet ventilation.</a:t>
            </a:r>
          </a:p>
          <a:p>
            <a:endParaRPr lang="en-IN" dirty="0"/>
          </a:p>
          <a:p>
            <a:endParaRPr lang="en-IN" dirty="0"/>
          </a:p>
          <a:p>
            <a:endParaRPr lang="en-IN" dirty="0"/>
          </a:p>
          <a:p>
            <a:r>
              <a:rPr lang="en-IN" dirty="0"/>
              <a:t>It lifts the first two ribs, and therefore the sternum, in the pump -handle motion of the upper rib cage.</a:t>
            </a:r>
          </a:p>
          <a:p>
            <a:r>
              <a:rPr lang="en-IN" dirty="0"/>
              <a:t>also acts as stabilizers of the rib cage. </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52775205"/>
              </p:ext>
            </p:extLst>
          </p:nvPr>
        </p:nvGraphicFramePr>
        <p:xfrm>
          <a:off x="2032000" y="2384693"/>
          <a:ext cx="8128000" cy="1285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IN" dirty="0"/>
                        <a:t>Origin </a:t>
                      </a:r>
                      <a:endParaRPr lang="en-US" dirty="0"/>
                    </a:p>
                  </a:txBody>
                  <a:tcPr/>
                </a:tc>
                <a:tc>
                  <a:txBody>
                    <a:bodyPr/>
                    <a:lstStyle/>
                    <a:p>
                      <a:r>
                        <a:rPr lang="en-IN" dirty="0"/>
                        <a:t>Insertion </a:t>
                      </a:r>
                      <a:endParaRPr lang="en-US" dirty="0"/>
                    </a:p>
                  </a:txBody>
                  <a:tcPr/>
                </a:tc>
                <a:extLst>
                  <a:ext uri="{0D108BD9-81ED-4DB2-BD59-A6C34878D82A}">
                    <a16:rowId xmlns:a16="http://schemas.microsoft.com/office/drawing/2014/main" val="10000"/>
                  </a:ext>
                </a:extLst>
              </a:tr>
              <a:tr h="370840">
                <a:tc>
                  <a:txBody>
                    <a:bodyPr/>
                    <a:lstStyle/>
                    <a:p>
                      <a:r>
                        <a:rPr lang="en-IN" sz="1800" i="0" kern="1200" dirty="0">
                          <a:solidFill>
                            <a:schemeClr val="dk1"/>
                          </a:solidFill>
                          <a:effectLst/>
                          <a:latin typeface="+mn-lt"/>
                          <a:ea typeface="+mn-ea"/>
                          <a:cs typeface="+mn-cs"/>
                        </a:rPr>
                        <a:t>Transverse</a:t>
                      </a:r>
                      <a:r>
                        <a:rPr lang="en-IN" sz="1800" i="0" kern="1200" baseline="0" dirty="0">
                          <a:solidFill>
                            <a:schemeClr val="dk1"/>
                          </a:solidFill>
                          <a:effectLst/>
                          <a:latin typeface="+mn-lt"/>
                          <a:ea typeface="+mn-ea"/>
                          <a:cs typeface="+mn-cs"/>
                        </a:rPr>
                        <a:t> </a:t>
                      </a:r>
                      <a:r>
                        <a:rPr lang="en-IN" sz="1800" i="0" kern="1200" dirty="0">
                          <a:solidFill>
                            <a:schemeClr val="dk1"/>
                          </a:solidFill>
                          <a:effectLst/>
                          <a:latin typeface="+mn-lt"/>
                          <a:ea typeface="+mn-ea"/>
                          <a:cs typeface="+mn-cs"/>
                        </a:rPr>
                        <a:t>processes of C3 to C7 </a:t>
                      </a:r>
                      <a:endParaRPr lang="en-US" dirty="0"/>
                    </a:p>
                  </a:txBody>
                  <a:tcPr/>
                </a:tc>
                <a:tc>
                  <a:txBody>
                    <a:bodyPr/>
                    <a:lstStyle/>
                    <a:p>
                      <a:r>
                        <a:rPr lang="en-IN" sz="1800" i="0" kern="1200" dirty="0">
                          <a:solidFill>
                            <a:schemeClr val="dk1"/>
                          </a:solidFill>
                          <a:effectLst/>
                          <a:latin typeface="+mn-lt"/>
                          <a:ea typeface="+mn-ea"/>
                          <a:cs typeface="+mn-cs"/>
                        </a:rPr>
                        <a:t>upper borders</a:t>
                      </a:r>
                      <a:r>
                        <a:rPr lang="en-IN" sz="1800" i="0" kern="1200" baseline="0" dirty="0">
                          <a:solidFill>
                            <a:schemeClr val="dk1"/>
                          </a:solidFill>
                          <a:effectLst/>
                          <a:latin typeface="+mn-lt"/>
                          <a:ea typeface="+mn-ea"/>
                          <a:cs typeface="+mn-cs"/>
                        </a:rPr>
                        <a:t> </a:t>
                      </a:r>
                      <a:r>
                        <a:rPr lang="en-IN" sz="1800" i="0" kern="1200" dirty="0">
                          <a:solidFill>
                            <a:schemeClr val="dk1"/>
                          </a:solidFill>
                          <a:effectLst/>
                          <a:latin typeface="+mn-lt"/>
                          <a:ea typeface="+mn-ea"/>
                          <a:cs typeface="+mn-cs"/>
                        </a:rPr>
                        <a:t>of the </a:t>
                      </a:r>
                      <a:r>
                        <a:rPr lang="en-IN" sz="1800" b="1" i="0" kern="1200" dirty="0">
                          <a:solidFill>
                            <a:schemeClr val="dk1"/>
                          </a:solidFill>
                          <a:effectLst/>
                          <a:latin typeface="+mn-lt"/>
                          <a:ea typeface="+mn-ea"/>
                          <a:cs typeface="+mn-cs"/>
                        </a:rPr>
                        <a:t>first rib</a:t>
                      </a:r>
                      <a:r>
                        <a:rPr lang="en-IN" sz="1800" i="0" kern="1200" dirty="0">
                          <a:solidFill>
                            <a:schemeClr val="dk1"/>
                          </a:solidFill>
                          <a:effectLst/>
                          <a:latin typeface="+mn-lt"/>
                          <a:ea typeface="+mn-ea"/>
                          <a:cs typeface="+mn-cs"/>
                        </a:rPr>
                        <a:t> (</a:t>
                      </a:r>
                      <a:r>
                        <a:rPr lang="en-IN" sz="1800" i="0" kern="1200" dirty="0" err="1">
                          <a:solidFill>
                            <a:schemeClr val="dk1"/>
                          </a:solidFill>
                          <a:effectLst/>
                          <a:latin typeface="+mn-lt"/>
                          <a:ea typeface="+mn-ea"/>
                          <a:cs typeface="+mn-cs"/>
                        </a:rPr>
                        <a:t>scalenus</a:t>
                      </a:r>
                      <a:r>
                        <a:rPr lang="en-IN" sz="1800" i="0" kern="1200" dirty="0">
                          <a:solidFill>
                            <a:schemeClr val="dk1"/>
                          </a:solidFill>
                          <a:effectLst/>
                          <a:latin typeface="+mn-lt"/>
                          <a:ea typeface="+mn-ea"/>
                          <a:cs typeface="+mn-cs"/>
                        </a:rPr>
                        <a:t> anterior and</a:t>
                      </a:r>
                      <a:r>
                        <a:rPr lang="en-IN" sz="1800" i="0" kern="1200" baseline="0" dirty="0">
                          <a:solidFill>
                            <a:schemeClr val="dk1"/>
                          </a:solidFill>
                          <a:effectLst/>
                          <a:latin typeface="+mn-lt"/>
                          <a:ea typeface="+mn-ea"/>
                          <a:cs typeface="+mn-cs"/>
                        </a:rPr>
                        <a:t> </a:t>
                      </a:r>
                      <a:r>
                        <a:rPr lang="en-IN" sz="1800" i="0" kern="1200" dirty="0" err="1">
                          <a:solidFill>
                            <a:schemeClr val="dk1"/>
                          </a:solidFill>
                          <a:effectLst/>
                          <a:latin typeface="+mn-lt"/>
                          <a:ea typeface="+mn-ea"/>
                          <a:cs typeface="+mn-cs"/>
                        </a:rPr>
                        <a:t>scalenus</a:t>
                      </a:r>
                      <a:r>
                        <a:rPr lang="en-IN" sz="1800" i="0" kern="1200" dirty="0">
                          <a:solidFill>
                            <a:schemeClr val="dk1"/>
                          </a:solidFill>
                          <a:effectLst/>
                          <a:latin typeface="+mn-lt"/>
                          <a:ea typeface="+mn-ea"/>
                          <a:cs typeface="+mn-cs"/>
                        </a:rPr>
                        <a:t> </a:t>
                      </a:r>
                      <a:r>
                        <a:rPr lang="en-IN" sz="1800" i="0" kern="1200" dirty="0" err="1">
                          <a:solidFill>
                            <a:schemeClr val="dk1"/>
                          </a:solidFill>
                          <a:effectLst/>
                          <a:latin typeface="+mn-lt"/>
                          <a:ea typeface="+mn-ea"/>
                          <a:cs typeface="+mn-cs"/>
                        </a:rPr>
                        <a:t>medius</a:t>
                      </a:r>
                      <a:r>
                        <a:rPr lang="en-IN" sz="1800" i="0" kern="1200" dirty="0">
                          <a:solidFill>
                            <a:schemeClr val="dk1"/>
                          </a:solidFill>
                          <a:effectLst/>
                          <a:latin typeface="+mn-lt"/>
                          <a:ea typeface="+mn-ea"/>
                          <a:cs typeface="+mn-cs"/>
                        </a:rPr>
                        <a:t>) and</a:t>
                      </a:r>
                      <a:r>
                        <a:rPr lang="en-IN" sz="1800" i="0" kern="1200" baseline="0" dirty="0">
                          <a:solidFill>
                            <a:schemeClr val="dk1"/>
                          </a:solidFill>
                          <a:effectLst/>
                          <a:latin typeface="+mn-lt"/>
                          <a:ea typeface="+mn-ea"/>
                          <a:cs typeface="+mn-cs"/>
                        </a:rPr>
                        <a:t> </a:t>
                      </a:r>
                      <a:r>
                        <a:rPr lang="en-IN" sz="1800" b="1" i="0" kern="1200" dirty="0">
                          <a:solidFill>
                            <a:schemeClr val="dk1"/>
                          </a:solidFill>
                          <a:effectLst/>
                          <a:latin typeface="+mn-lt"/>
                          <a:ea typeface="+mn-ea"/>
                          <a:cs typeface="+mn-cs"/>
                        </a:rPr>
                        <a:t>second rib</a:t>
                      </a:r>
                      <a:r>
                        <a:rPr lang="en-IN" sz="1800" i="0" kern="1200" dirty="0">
                          <a:solidFill>
                            <a:schemeClr val="dk1"/>
                          </a:solidFill>
                          <a:effectLst/>
                          <a:latin typeface="+mn-lt"/>
                          <a:ea typeface="+mn-ea"/>
                          <a:cs typeface="+mn-cs"/>
                        </a:rPr>
                        <a:t> (</a:t>
                      </a:r>
                      <a:r>
                        <a:rPr lang="en-IN" sz="1800" i="0" kern="1200" dirty="0" err="1">
                          <a:solidFill>
                            <a:schemeClr val="dk1"/>
                          </a:solidFill>
                          <a:effectLst/>
                          <a:latin typeface="+mn-lt"/>
                          <a:ea typeface="+mn-ea"/>
                          <a:cs typeface="+mn-cs"/>
                        </a:rPr>
                        <a:t>scalenus</a:t>
                      </a:r>
                      <a:r>
                        <a:rPr lang="en-IN" sz="1800" i="0" kern="1200" dirty="0">
                          <a:solidFill>
                            <a:schemeClr val="dk1"/>
                          </a:solidFill>
                          <a:effectLst/>
                          <a:latin typeface="+mn-lt"/>
                          <a:ea typeface="+mn-ea"/>
                          <a:cs typeface="+mn-cs"/>
                        </a:rPr>
                        <a:t> posterior).</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6598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Accessory Muscles of Ventilation</a:t>
            </a:r>
          </a:p>
        </p:txBody>
      </p:sp>
      <p:graphicFrame>
        <p:nvGraphicFramePr>
          <p:cNvPr id="4" name="Content Placeholder 3"/>
          <p:cNvGraphicFramePr>
            <a:graphicFrameLocks/>
          </p:cNvGraphicFramePr>
          <p:nvPr>
            <p:extLst>
              <p:ext uri="{D42A27DB-BD31-4B8C-83A1-F6EECF244321}">
                <p14:modId xmlns:p14="http://schemas.microsoft.com/office/powerpoint/2010/main" val="2626539073"/>
              </p:ext>
            </p:extLst>
          </p:nvPr>
        </p:nvGraphicFramePr>
        <p:xfrm>
          <a:off x="838200" y="1825625"/>
          <a:ext cx="10515600" cy="24942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en-IN" dirty="0"/>
                        <a:t>INSPIRATORY MUSCLES</a:t>
                      </a:r>
                      <a:endParaRPr lang="en-US" dirty="0"/>
                    </a:p>
                  </a:txBody>
                  <a:tcPr/>
                </a:tc>
                <a:tc>
                  <a:txBody>
                    <a:bodyPr/>
                    <a:lstStyle/>
                    <a:p>
                      <a:r>
                        <a:rPr lang="en-IN" dirty="0"/>
                        <a:t>EXPIRATORY</a:t>
                      </a:r>
                      <a:r>
                        <a:rPr lang="en-IN" baseline="0" dirty="0"/>
                        <a:t> MUSCLES</a:t>
                      </a:r>
                      <a:endParaRPr lang="en-US" dirty="0"/>
                    </a:p>
                  </a:txBody>
                  <a:tcPr/>
                </a:tc>
                <a:extLst>
                  <a:ext uri="{0D108BD9-81ED-4DB2-BD59-A6C34878D82A}">
                    <a16:rowId xmlns:a16="http://schemas.microsoft.com/office/drawing/2014/main" val="10000"/>
                  </a:ext>
                </a:extLst>
              </a:tr>
              <a:tr h="370840">
                <a:tc>
                  <a:txBody>
                    <a:bodyPr/>
                    <a:lstStyle/>
                    <a:p>
                      <a:r>
                        <a:rPr lang="en-US" sz="1800" b="1" i="0" kern="1200" dirty="0" err="1">
                          <a:solidFill>
                            <a:schemeClr val="dk1"/>
                          </a:solidFill>
                          <a:effectLst/>
                          <a:latin typeface="+mn-lt"/>
                          <a:ea typeface="+mn-ea"/>
                          <a:cs typeface="+mn-cs"/>
                        </a:rPr>
                        <a:t>Sernocleidomastoid</a:t>
                      </a:r>
                      <a:endParaRPr lang="en-US" dirty="0"/>
                    </a:p>
                  </a:txBody>
                  <a:tcPr/>
                </a:tc>
                <a:tc>
                  <a:txBody>
                    <a:bodyPr/>
                    <a:lstStyle/>
                    <a:p>
                      <a:r>
                        <a:rPr lang="en-IN" dirty="0"/>
                        <a:t>Pectoralis major (clavicular</a:t>
                      </a:r>
                      <a:r>
                        <a:rPr lang="en-IN" baseline="0" dirty="0"/>
                        <a:t> head</a:t>
                      </a:r>
                      <a:r>
                        <a:rPr lang="en-IN" dirty="0"/>
                        <a:t>) when arms below clavicle</a:t>
                      </a:r>
                      <a:endParaRPr lang="en-US" dirty="0"/>
                    </a:p>
                  </a:txBody>
                  <a:tcPr/>
                </a:tc>
                <a:extLst>
                  <a:ext uri="{0D108BD9-81ED-4DB2-BD59-A6C34878D82A}">
                    <a16:rowId xmlns:a16="http://schemas.microsoft.com/office/drawing/2014/main" val="10001"/>
                  </a:ext>
                </a:extLst>
              </a:tr>
              <a:tr h="370840">
                <a:tc>
                  <a:txBody>
                    <a:bodyPr/>
                    <a:lstStyle/>
                    <a:p>
                      <a:r>
                        <a:rPr lang="en-IN" dirty="0"/>
                        <a:t>Pectoralis major (</a:t>
                      </a:r>
                      <a:r>
                        <a:rPr lang="en-IN" dirty="0" err="1"/>
                        <a:t>sternocostal</a:t>
                      </a:r>
                      <a:r>
                        <a:rPr lang="en-IN" dirty="0"/>
                        <a:t> ), </a:t>
                      </a:r>
                      <a:r>
                        <a:rPr lang="en-US" dirty="0"/>
                        <a:t>pectoralis minor</a:t>
                      </a:r>
                    </a:p>
                  </a:txBody>
                  <a:tcPr/>
                </a:tc>
                <a:tc>
                  <a:txBody>
                    <a:bodyPr/>
                    <a:lstStyle/>
                    <a:p>
                      <a:r>
                        <a:rPr lang="en-IN" dirty="0"/>
                        <a:t>Abdominal muscles</a:t>
                      </a:r>
                      <a:endParaRPr lang="en-US" dirty="0"/>
                    </a:p>
                  </a:txBody>
                  <a:tcPr/>
                </a:tc>
                <a:extLst>
                  <a:ext uri="{0D108BD9-81ED-4DB2-BD59-A6C34878D82A}">
                    <a16:rowId xmlns:a16="http://schemas.microsoft.com/office/drawing/2014/main" val="10002"/>
                  </a:ext>
                </a:extLst>
              </a:tr>
              <a:tr h="370840">
                <a:tc>
                  <a:txBody>
                    <a:bodyPr/>
                    <a:lstStyle/>
                    <a:p>
                      <a:pPr>
                        <a:buFontTx/>
                        <a:buNone/>
                      </a:pPr>
                      <a:r>
                        <a:rPr lang="en-US" dirty="0"/>
                        <a:t>Upper </a:t>
                      </a:r>
                      <a:r>
                        <a:rPr lang="en-US" dirty="0" err="1"/>
                        <a:t>trepezius</a:t>
                      </a:r>
                      <a:endParaRPr lang="en-US" dirty="0"/>
                    </a:p>
                  </a:txBody>
                  <a:tcPr/>
                </a:tc>
                <a:tc>
                  <a:txBody>
                    <a:bodyPr/>
                    <a:lstStyle/>
                    <a:p>
                      <a:r>
                        <a:rPr lang="en-IN" dirty="0"/>
                        <a:t>Internal </a:t>
                      </a:r>
                      <a:r>
                        <a:rPr lang="en-IN" dirty="0" err="1"/>
                        <a:t>intercostals</a:t>
                      </a:r>
                      <a:endParaRPr lang="en-US" dirty="0"/>
                    </a:p>
                  </a:txBody>
                  <a:tcPr/>
                </a:tc>
                <a:extLst>
                  <a:ext uri="{0D108BD9-81ED-4DB2-BD59-A6C34878D82A}">
                    <a16:rowId xmlns:a16="http://schemas.microsoft.com/office/drawing/2014/main" val="10003"/>
                  </a:ext>
                </a:extLst>
              </a:tr>
              <a:tr h="370840">
                <a:tc>
                  <a:txBody>
                    <a:bodyPr/>
                    <a:lstStyle/>
                    <a:p>
                      <a:pPr>
                        <a:buFontTx/>
                        <a:buNone/>
                      </a:pPr>
                      <a:r>
                        <a:rPr lang="en-US" dirty="0"/>
                        <a:t>External </a:t>
                      </a:r>
                      <a:r>
                        <a:rPr lang="en-US" dirty="0" err="1"/>
                        <a:t>intercostals</a:t>
                      </a:r>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pPr>
                        <a:buFontTx/>
                        <a:buNone/>
                      </a:pPr>
                      <a:r>
                        <a:rPr lang="en-IN" dirty="0"/>
                        <a:t>Subclavius </a:t>
                      </a:r>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33093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Accessory Muscles of Ventilation</a:t>
            </a:r>
          </a:p>
        </p:txBody>
      </p:sp>
      <p:sp>
        <p:nvSpPr>
          <p:cNvPr id="3" name="Content Placeholder 2"/>
          <p:cNvSpPr>
            <a:spLocks noGrp="1"/>
          </p:cNvSpPr>
          <p:nvPr>
            <p:ph idx="1"/>
          </p:nvPr>
        </p:nvSpPr>
        <p:spPr/>
        <p:txBody>
          <a:bodyPr/>
          <a:lstStyle/>
          <a:p>
            <a:r>
              <a:rPr lang="en-IN" dirty="0"/>
              <a:t>The muscles that attach the rib cage to the shoulder girdle, head, vertebral column, or pelvis may be classified as accessory muscles of ventilation. These muscles assist with inspiration or expiration in situations of stress, such as increased activity or disease.</a:t>
            </a:r>
            <a:endParaRPr lang="en-US" dirty="0"/>
          </a:p>
        </p:txBody>
      </p:sp>
    </p:spTree>
    <p:extLst>
      <p:ext uri="{BB962C8B-B14F-4D97-AF65-F5344CB8AC3E}">
        <p14:creationId xmlns:p14="http://schemas.microsoft.com/office/powerpoint/2010/main" val="3841464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Accessory Muscles of Ventilation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0486" y="2472531"/>
            <a:ext cx="3705225" cy="3057525"/>
          </a:xfrm>
        </p:spPr>
      </p:pic>
      <p:sp>
        <p:nvSpPr>
          <p:cNvPr id="5" name="Rectangle 4"/>
          <p:cNvSpPr/>
          <p:nvPr/>
        </p:nvSpPr>
        <p:spPr>
          <a:xfrm>
            <a:off x="272954" y="1690688"/>
            <a:ext cx="6864824" cy="4708981"/>
          </a:xfrm>
          <a:prstGeom prst="rect">
            <a:avLst/>
          </a:prstGeom>
        </p:spPr>
        <p:txBody>
          <a:bodyPr wrap="square">
            <a:spAutoFit/>
          </a:bodyPr>
          <a:lstStyle/>
          <a:p>
            <a:r>
              <a:rPr lang="en-US" sz="5400" dirty="0"/>
              <a:t>Why is it called Accessory Muscles?</a:t>
            </a:r>
          </a:p>
          <a:p>
            <a:pPr marL="285750" indent="-285750">
              <a:buFont typeface="Arial" panose="020B0604020202020204" pitchFamily="34" charset="0"/>
              <a:buChar char="•"/>
            </a:pPr>
            <a:r>
              <a:rPr lang="en-IN" sz="2400" dirty="0"/>
              <a:t>It moves vertebral column,</a:t>
            </a:r>
          </a:p>
          <a:p>
            <a:pPr marL="285750" indent="-285750">
              <a:buFont typeface="Arial" panose="020B0604020202020204" pitchFamily="34" charset="0"/>
              <a:buChar char="•"/>
            </a:pPr>
            <a:r>
              <a:rPr lang="en-IN" sz="2400" dirty="0"/>
              <a:t>Arm, and</a:t>
            </a:r>
          </a:p>
          <a:p>
            <a:pPr marL="285750" indent="-285750">
              <a:buFont typeface="Arial" panose="020B0604020202020204" pitchFamily="34" charset="0"/>
              <a:buChar char="•"/>
            </a:pPr>
            <a:r>
              <a:rPr lang="en-IN" sz="2400" dirty="0"/>
              <a:t>Head or pelvis on the trunk</a:t>
            </a:r>
          </a:p>
          <a:p>
            <a:pPr marL="285750" indent="-285750">
              <a:buFont typeface="Arial" panose="020B0604020202020204" pitchFamily="34" charset="0"/>
              <a:buChar char="•"/>
            </a:pPr>
            <a:r>
              <a:rPr lang="en-IN" sz="2400" dirty="0"/>
              <a:t>The accessory muscles of </a:t>
            </a:r>
            <a:r>
              <a:rPr lang="en-IN" sz="2400" b="1" dirty="0"/>
              <a:t>inspiration</a:t>
            </a:r>
            <a:r>
              <a:rPr lang="en-IN" sz="2400" dirty="0"/>
              <a:t> increase the thoracic diameter by moving the rib cage upward and outward. The accessory muscles of </a:t>
            </a:r>
            <a:r>
              <a:rPr lang="en-IN" sz="2400" b="1" dirty="0"/>
              <a:t>expiration</a:t>
            </a:r>
            <a:r>
              <a:rPr lang="en-IN" sz="2400" dirty="0"/>
              <a:t> move the diaphragm upward and the thorax downward and inward.</a:t>
            </a:r>
          </a:p>
        </p:txBody>
      </p:sp>
    </p:spTree>
    <p:extLst>
      <p:ext uri="{BB962C8B-B14F-4D97-AF65-F5344CB8AC3E}">
        <p14:creationId xmlns:p14="http://schemas.microsoft.com/office/powerpoint/2010/main" val="1258229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Sternocledomastoid</a:t>
            </a:r>
            <a:r>
              <a:rPr lang="en-IN" dirty="0"/>
              <a:t> </a:t>
            </a:r>
            <a:endParaRPr lang="en-US" dirty="0"/>
          </a:p>
        </p:txBody>
      </p:sp>
      <p:sp>
        <p:nvSpPr>
          <p:cNvPr id="3" name="Content Placeholder 2"/>
          <p:cNvSpPr>
            <a:spLocks noGrp="1"/>
          </p:cNvSpPr>
          <p:nvPr>
            <p:ph idx="1"/>
          </p:nvPr>
        </p:nvSpPr>
        <p:spPr/>
        <p:txBody>
          <a:bodyPr/>
          <a:lstStyle/>
          <a:p>
            <a:r>
              <a:rPr lang="en-IN" dirty="0"/>
              <a:t>flexion of the cervical spine.</a:t>
            </a:r>
          </a:p>
          <a:p>
            <a:r>
              <a:rPr lang="en-IN" dirty="0"/>
              <a:t>(when head is stabilized with trapezius)Pull the rib cage superiorly, expanding the upper rib cage in the pump-handle motion.</a:t>
            </a:r>
            <a:endParaRPr lang="en-US" dirty="0"/>
          </a:p>
        </p:txBody>
      </p:sp>
    </p:spTree>
    <p:extLst>
      <p:ext uri="{BB962C8B-B14F-4D97-AF65-F5344CB8AC3E}">
        <p14:creationId xmlns:p14="http://schemas.microsoft.com/office/powerpoint/2010/main" val="795945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Pectoralis major (sternal head &amp; clavicular head)</a:t>
            </a:r>
            <a:endParaRPr lang="en-US" dirty="0"/>
          </a:p>
        </p:txBody>
      </p:sp>
      <p:sp>
        <p:nvSpPr>
          <p:cNvPr id="3" name="Content Placeholder 2"/>
          <p:cNvSpPr>
            <a:spLocks noGrp="1"/>
          </p:cNvSpPr>
          <p:nvPr>
            <p:ph idx="1"/>
          </p:nvPr>
        </p:nvSpPr>
        <p:spPr/>
        <p:txBody>
          <a:bodyPr>
            <a:normAutofit/>
          </a:bodyPr>
          <a:lstStyle/>
          <a:p>
            <a:r>
              <a:rPr lang="en-IN" dirty="0"/>
              <a:t>(Sternal head)can elevate the upper rib cage when the shoulders are stabilized.</a:t>
            </a:r>
          </a:p>
          <a:p>
            <a:r>
              <a:rPr lang="en-IN" dirty="0"/>
              <a:t>(Clavicular head) according the position of the </a:t>
            </a:r>
            <a:r>
              <a:rPr lang="en-IN" dirty="0" err="1"/>
              <a:t>humerus</a:t>
            </a:r>
            <a:r>
              <a:rPr lang="en-IN" dirty="0"/>
              <a:t> it acts as either inspiratory or expiratory. </a:t>
            </a:r>
          </a:p>
          <a:p>
            <a:r>
              <a:rPr lang="en-IN" dirty="0"/>
              <a:t>The </a:t>
            </a:r>
            <a:r>
              <a:rPr lang="en-IN" b="1" dirty="0"/>
              <a:t>pectoralis minor </a:t>
            </a:r>
            <a:r>
              <a:rPr lang="en-IN" dirty="0"/>
              <a:t>can help elevate the third, fourth, and fifth ribs during active inspiration.</a:t>
            </a:r>
          </a:p>
          <a:p>
            <a:r>
              <a:rPr lang="en-IN" dirty="0"/>
              <a:t>The </a:t>
            </a:r>
            <a:r>
              <a:rPr lang="en-IN" b="1" dirty="0"/>
              <a:t>subclavius, </a:t>
            </a:r>
            <a:r>
              <a:rPr lang="en-IN" dirty="0"/>
              <a:t>a muscle between the clavicle and the first rib, can also assist in raising the upper chest for inspiration.</a:t>
            </a:r>
            <a:endParaRPr lang="en-US" dirty="0"/>
          </a:p>
        </p:txBody>
      </p:sp>
    </p:spTree>
    <p:extLst>
      <p:ext uri="{BB962C8B-B14F-4D97-AF65-F5344CB8AC3E}">
        <p14:creationId xmlns:p14="http://schemas.microsoft.com/office/powerpoint/2010/main" val="1956186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abdominals</a:t>
            </a:r>
            <a:endParaRPr lang="en-US" dirty="0"/>
          </a:p>
        </p:txBody>
      </p:sp>
      <p:sp>
        <p:nvSpPr>
          <p:cNvPr id="3" name="Content Placeholder 2"/>
          <p:cNvSpPr>
            <a:spLocks noGrp="1"/>
          </p:cNvSpPr>
          <p:nvPr>
            <p:ph idx="1"/>
          </p:nvPr>
        </p:nvSpPr>
        <p:spPr/>
        <p:txBody>
          <a:bodyPr>
            <a:normAutofit/>
          </a:bodyPr>
          <a:lstStyle/>
          <a:p>
            <a:r>
              <a:rPr lang="en-IN" dirty="0"/>
              <a:t>The abdominal muscles (</a:t>
            </a:r>
            <a:r>
              <a:rPr lang="en-IN" b="1" dirty="0"/>
              <a:t>transversus abdominis, internal oblique abdominis, external oblique abdominis, </a:t>
            </a:r>
            <a:r>
              <a:rPr lang="en-IN" dirty="0"/>
              <a:t>and</a:t>
            </a:r>
            <a:br>
              <a:rPr lang="en-IN" dirty="0"/>
            </a:br>
            <a:r>
              <a:rPr lang="en-IN" b="1" dirty="0"/>
              <a:t>rectus abdominis) </a:t>
            </a:r>
            <a:r>
              <a:rPr lang="en-IN" dirty="0"/>
              <a:t>are </a:t>
            </a:r>
            <a:r>
              <a:rPr lang="en-IN" b="1" dirty="0"/>
              <a:t>trunk flexors and rotators</a:t>
            </a:r>
            <a:r>
              <a:rPr lang="en-IN" dirty="0"/>
              <a:t>. </a:t>
            </a:r>
          </a:p>
          <a:p>
            <a:r>
              <a:rPr lang="en-IN" dirty="0"/>
              <a:t>The major function of the abdominal muscles in ventilation is to assist with forced expiration. The muscle fibers pull the ribs and costal cartilages caudally, into a motion of exhalation. </a:t>
            </a:r>
          </a:p>
          <a:p>
            <a:r>
              <a:rPr lang="en-IN" dirty="0"/>
              <a:t>By increasing intra-abdominal pressure, the abdominal muscles can force the diaphragm upward into the thoracic cage, increasing both the volume and speed of exhalation.</a:t>
            </a:r>
            <a:endParaRPr lang="en-US" dirty="0"/>
          </a:p>
        </p:txBody>
      </p:sp>
    </p:spTree>
    <p:extLst>
      <p:ext uri="{BB962C8B-B14F-4D97-AF65-F5344CB8AC3E}">
        <p14:creationId xmlns:p14="http://schemas.microsoft.com/office/powerpoint/2010/main" val="3431224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The transversus </a:t>
            </a:r>
            <a:r>
              <a:rPr lang="en-IN" dirty="0" err="1"/>
              <a:t>thoracis</a:t>
            </a:r>
            <a:endParaRPr lang="en-US" dirty="0"/>
          </a:p>
        </p:txBody>
      </p:sp>
      <p:sp>
        <p:nvSpPr>
          <p:cNvPr id="3" name="Content Placeholder 2"/>
          <p:cNvSpPr>
            <a:spLocks noGrp="1"/>
          </p:cNvSpPr>
          <p:nvPr>
            <p:ph idx="1"/>
          </p:nvPr>
        </p:nvSpPr>
        <p:spPr/>
        <p:txBody>
          <a:bodyPr/>
          <a:lstStyle/>
          <a:p>
            <a:r>
              <a:rPr lang="en-IN" dirty="0"/>
              <a:t>The </a:t>
            </a:r>
            <a:r>
              <a:rPr lang="en-IN" b="1" dirty="0"/>
              <a:t>transversus </a:t>
            </a:r>
            <a:r>
              <a:rPr lang="en-IN" b="1" dirty="0" err="1"/>
              <a:t>thoracis</a:t>
            </a:r>
            <a:r>
              <a:rPr lang="en-IN" b="1" dirty="0"/>
              <a:t> (</a:t>
            </a:r>
            <a:r>
              <a:rPr lang="en-IN" b="1" dirty="0" err="1"/>
              <a:t>triangularis</a:t>
            </a:r>
            <a:r>
              <a:rPr lang="en-IN" b="1" dirty="0"/>
              <a:t> </a:t>
            </a:r>
            <a:r>
              <a:rPr lang="en-IN" b="1" dirty="0" err="1"/>
              <a:t>sterni</a:t>
            </a:r>
            <a:r>
              <a:rPr lang="en-IN" b="1" dirty="0"/>
              <a:t>) </a:t>
            </a:r>
            <a:r>
              <a:rPr lang="en-IN" dirty="0"/>
              <a:t>muscles are a flat layer of muscle that runs deep to the parasternal muscles.</a:t>
            </a:r>
          </a:p>
          <a:p>
            <a:r>
              <a:rPr lang="en-IN" dirty="0"/>
              <a:t>It recruits along with abdominals to pull rib cage caudally during active exhalation </a:t>
            </a:r>
            <a:r>
              <a:rPr lang="en-IN" dirty="0" err="1"/>
              <a:t>e.g</a:t>
            </a:r>
            <a:r>
              <a:rPr lang="en-IN" dirty="0"/>
              <a:t> coughing, laughing or talking.</a:t>
            </a:r>
            <a:endParaRPr lang="en-US" dirty="0"/>
          </a:p>
        </p:txBody>
      </p:sp>
    </p:spTree>
    <p:extLst>
      <p:ext uri="{BB962C8B-B14F-4D97-AF65-F5344CB8AC3E}">
        <p14:creationId xmlns:p14="http://schemas.microsoft.com/office/powerpoint/2010/main" val="3564352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COPD</a:t>
            </a:r>
          </a:p>
        </p:txBody>
      </p:sp>
      <p:sp>
        <p:nvSpPr>
          <p:cNvPr id="3" name="Content Placeholder 2"/>
          <p:cNvSpPr>
            <a:spLocks noGrp="1"/>
          </p:cNvSpPr>
          <p:nvPr>
            <p:ph idx="1"/>
          </p:nvPr>
        </p:nvSpPr>
        <p:spPr/>
        <p:txBody>
          <a:bodyPr/>
          <a:lstStyle/>
          <a:p>
            <a:r>
              <a:rPr lang="en-US" dirty="0"/>
              <a:t>Damage to the airways and alveolar walls destruction occurs</a:t>
            </a:r>
          </a:p>
          <a:p>
            <a:pPr>
              <a:buNone/>
            </a:pPr>
            <a:r>
              <a:rPr lang="en-US" dirty="0"/>
              <a:t>-  elastic recoil property of the lung- diminished</a:t>
            </a:r>
          </a:p>
          <a:p>
            <a:pPr>
              <a:buFontTx/>
              <a:buChar char="-"/>
            </a:pPr>
            <a:r>
              <a:rPr lang="en-US" dirty="0"/>
              <a:t>More air is now housned [trapped] with the lungs at the end of exhalation</a:t>
            </a:r>
          </a:p>
          <a:p>
            <a:pPr>
              <a:buFontTx/>
              <a:buChar char="-"/>
            </a:pPr>
            <a:r>
              <a:rPr lang="en-US" dirty="0"/>
              <a:t>Passive exhalation that depends upon elastic recoil of the lung becomes ineffective in removing air from the thorax.</a:t>
            </a:r>
          </a:p>
          <a:p>
            <a:pPr>
              <a:buFontTx/>
              <a:buChar char="-"/>
            </a:pPr>
            <a:r>
              <a:rPr lang="en-US" dirty="0"/>
              <a:t>Air trapping and hyperinflation occurs.</a:t>
            </a:r>
          </a:p>
        </p:txBody>
      </p:sp>
    </p:spTree>
    <p:extLst>
      <p:ext uri="{BB962C8B-B14F-4D97-AF65-F5344CB8AC3E}">
        <p14:creationId xmlns:p14="http://schemas.microsoft.com/office/powerpoint/2010/main" val="801412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static position for the thorax changes.</a:t>
            </a:r>
          </a:p>
          <a:p>
            <a:pPr>
              <a:buNone/>
            </a:pPr>
            <a:r>
              <a:rPr lang="en-US" dirty="0"/>
              <a:t>Hyperinflation not only effects the bony components but also </a:t>
            </a:r>
          </a:p>
          <a:p>
            <a:pPr>
              <a:buFontTx/>
              <a:buChar char="-"/>
            </a:pPr>
            <a:r>
              <a:rPr lang="en-US" dirty="0"/>
              <a:t>Muscles of the chest wall- diaphragm flattened</a:t>
            </a:r>
          </a:p>
          <a:p>
            <a:pPr>
              <a:buFontTx/>
              <a:buChar char="-"/>
            </a:pPr>
            <a:r>
              <a:rPr lang="en-US" dirty="0"/>
              <a:t>The angle of pull of the diaphragm changes and so that strength and range of contraction also.</a:t>
            </a:r>
          </a:p>
          <a:p>
            <a:pPr>
              <a:buNone/>
            </a:pPr>
            <a:endParaRPr lang="en-US" dirty="0"/>
          </a:p>
        </p:txBody>
      </p:sp>
    </p:spTree>
    <p:extLst>
      <p:ext uri="{BB962C8B-B14F-4D97-AF65-F5344CB8AC3E}">
        <p14:creationId xmlns:p14="http://schemas.microsoft.com/office/powerpoint/2010/main" val="1548047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4CB6-37B1-40A0-AAC7-2A73629EDFC0}"/>
              </a:ext>
            </a:extLst>
          </p:cNvPr>
          <p:cNvSpPr>
            <a:spLocks noGrp="1"/>
          </p:cNvSpPr>
          <p:nvPr>
            <p:ph type="title"/>
          </p:nvPr>
        </p:nvSpPr>
        <p:spPr/>
        <p:txBody>
          <a:bodyPr/>
          <a:lstStyle/>
          <a:p>
            <a:r>
              <a:rPr lang="en-US" dirty="0"/>
              <a:t>Due to pathology</a:t>
            </a:r>
            <a:endParaRPr lang="en-IN" dirty="0"/>
          </a:p>
        </p:txBody>
      </p:sp>
      <p:sp>
        <p:nvSpPr>
          <p:cNvPr id="3" name="Content Placeholder 2">
            <a:extLst>
              <a:ext uri="{FF2B5EF4-FFF2-40B4-BE49-F238E27FC236}">
                <a16:creationId xmlns:a16="http://schemas.microsoft.com/office/drawing/2014/main" id="{B6342376-CA27-4475-BD11-A746DEEAD873}"/>
              </a:ext>
            </a:extLst>
          </p:cNvPr>
          <p:cNvSpPr>
            <a:spLocks noGrp="1"/>
          </p:cNvSpPr>
          <p:nvPr>
            <p:ph idx="1"/>
          </p:nvPr>
        </p:nvSpPr>
        <p:spPr>
          <a:xfrm>
            <a:off x="838200" y="1825624"/>
            <a:ext cx="10515600" cy="4856529"/>
          </a:xfrm>
        </p:spPr>
        <p:txBody>
          <a:bodyPr>
            <a:normAutofit fontScale="85000" lnSpcReduction="20000"/>
          </a:bodyPr>
          <a:lstStyle/>
          <a:p>
            <a:r>
              <a:rPr lang="en-US" dirty="0"/>
              <a:t>Function, </a:t>
            </a:r>
            <a:r>
              <a:rPr lang="en-US" b="1" dirty="0"/>
              <a:t>especially ventilatory function</a:t>
            </a:r>
            <a:r>
              <a:rPr lang="en-US" dirty="0"/>
              <a:t>, can be affected </a:t>
            </a:r>
            <a:r>
              <a:rPr lang="en-US" b="1" dirty="0"/>
              <a:t>when pathology interferes with the structure of the bony thorax. For example, scoliosis is a pathological lateral curvature of the spine frequently associated with rotation of the vertebrae</a:t>
            </a:r>
            <a:r>
              <a:rPr lang="en-US" dirty="0"/>
              <a:t>.</a:t>
            </a:r>
          </a:p>
          <a:p>
            <a:r>
              <a:rPr lang="en-US" dirty="0"/>
              <a:t>right thoracic scoliosis (named for the convex side of the thoracic curve) results in left lateral flexion of the thoracic spine. The coupled rotation in a typical right thoracic scoliosis causes the bodies of the vertebrae to rotate to the right and the spinous processes to rotate to the left. </a:t>
            </a:r>
          </a:p>
          <a:p>
            <a:r>
              <a:rPr lang="en-US" dirty="0"/>
              <a:t>The right transverse processes of the vertebrae rotate posteriorly, carrying the ribs with them. This is the mechanism that causes the classic posterior rib hump of scoliosis. On the concave side of the scoliotic curve, the effects are just the opposite. The transverse processes of the vertebrae move anteriorly, bringing the articulated ribs forward. The rib distortion that results from the vertebral rotation is evident bilaterally.</a:t>
            </a:r>
          </a:p>
          <a:p>
            <a:r>
              <a:rPr lang="en-US" b="1" dirty="0"/>
              <a:t>These musculoskeletal abnormalities limit the range of motion of the rib cage and the spine and, therefore, decrease ventilatory abilities.</a:t>
            </a:r>
            <a:endParaRPr lang="en-IN" b="1" dirty="0"/>
          </a:p>
        </p:txBody>
      </p:sp>
    </p:spTree>
    <p:extLst>
      <p:ext uri="{BB962C8B-B14F-4D97-AF65-F5344CB8AC3E}">
        <p14:creationId xmlns:p14="http://schemas.microsoft.com/office/powerpoint/2010/main" val="164232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COPD</a:t>
            </a:r>
            <a:endParaRPr lang="en-US" dirty="0"/>
          </a:p>
        </p:txBody>
      </p:sp>
      <p:sp>
        <p:nvSpPr>
          <p:cNvPr id="3" name="Content Placeholder 2"/>
          <p:cNvSpPr>
            <a:spLocks noGrp="1"/>
          </p:cNvSpPr>
          <p:nvPr>
            <p:ph idx="1"/>
          </p:nvPr>
        </p:nvSpPr>
        <p:spPr/>
        <p:txBody>
          <a:bodyPr/>
          <a:lstStyle/>
          <a:p>
            <a:r>
              <a:rPr lang="en-US" dirty="0"/>
              <a:t>In severe cases of hyperinflation, the fibers of the diaphragm aligned horizontally, contraction of the lower rib cage inward.</a:t>
            </a:r>
          </a:p>
          <a:p>
            <a:r>
              <a:rPr lang="en-US" dirty="0"/>
              <a:t>Majority of the inspiration is now performed by accessory muscles.</a:t>
            </a:r>
          </a:p>
          <a:p>
            <a:r>
              <a:rPr lang="en-US" dirty="0"/>
              <a:t>SCM will be now in shorten position because of the barrel chest.</a:t>
            </a:r>
          </a:p>
          <a:p>
            <a:r>
              <a:rPr lang="en-US" dirty="0"/>
              <a:t>The upper rib cage is pulled upward and outward.</a:t>
            </a:r>
          </a:p>
        </p:txBody>
      </p:sp>
    </p:spTree>
    <p:extLst>
      <p:ext uri="{BB962C8B-B14F-4D97-AF65-F5344CB8AC3E}">
        <p14:creationId xmlns:p14="http://schemas.microsoft.com/office/powerpoint/2010/main" val="1396651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COPD</a:t>
            </a:r>
            <a:endParaRPr lang="en-US" dirty="0"/>
          </a:p>
        </p:txBody>
      </p:sp>
      <p:sp>
        <p:nvSpPr>
          <p:cNvPr id="3" name="Content Placeholder 2"/>
          <p:cNvSpPr>
            <a:spLocks noGrp="1"/>
          </p:cNvSpPr>
          <p:nvPr>
            <p:ph idx="1"/>
          </p:nvPr>
        </p:nvSpPr>
        <p:spPr/>
        <p:txBody>
          <a:bodyPr/>
          <a:lstStyle/>
          <a:p>
            <a:r>
              <a:rPr lang="en-US" dirty="0"/>
              <a:t>May be thoracoabdominal breathing pattern  ( paradoxical breathing) present</a:t>
            </a:r>
          </a:p>
          <a:p>
            <a:r>
              <a:rPr lang="en-US" dirty="0"/>
              <a:t>Increased demand of ventilation for COPD patients</a:t>
            </a:r>
          </a:p>
          <a:p>
            <a:r>
              <a:rPr lang="en-US" dirty="0"/>
              <a:t>More work is required for less effective system</a:t>
            </a:r>
          </a:p>
        </p:txBody>
      </p:sp>
    </p:spTree>
    <p:extLst>
      <p:ext uri="{BB962C8B-B14F-4D97-AF65-F5344CB8AC3E}">
        <p14:creationId xmlns:p14="http://schemas.microsoft.com/office/powerpoint/2010/main" val="2595213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Restrictive lung disease </a:t>
            </a:r>
          </a:p>
        </p:txBody>
      </p:sp>
      <p:sp>
        <p:nvSpPr>
          <p:cNvPr id="3" name="Content Placeholder 2"/>
          <p:cNvSpPr>
            <a:spLocks noGrp="1"/>
          </p:cNvSpPr>
          <p:nvPr>
            <p:ph idx="1"/>
          </p:nvPr>
        </p:nvSpPr>
        <p:spPr/>
        <p:txBody>
          <a:bodyPr>
            <a:normAutofit/>
          </a:bodyPr>
          <a:lstStyle/>
          <a:p>
            <a:r>
              <a:rPr lang="en-US" dirty="0"/>
              <a:t>Compliance is a measurement of the distansibility of a structure or system.</a:t>
            </a:r>
          </a:p>
          <a:p>
            <a:r>
              <a:rPr lang="en-US" dirty="0"/>
              <a:t>During diaphragm contraction, the abdomen becomes the fulcrum for lateral expansion of the rib cage.</a:t>
            </a:r>
          </a:p>
          <a:p>
            <a:r>
              <a:rPr lang="en-US" dirty="0"/>
              <a:t>Therefore compliance of the abdomen is a factor in the inspiratory movement of the thorax.</a:t>
            </a:r>
          </a:p>
          <a:p>
            <a:r>
              <a:rPr lang="en-US" dirty="0"/>
              <a:t>Compliance = change in volume per unit of pressure</a:t>
            </a:r>
          </a:p>
        </p:txBody>
      </p:sp>
    </p:spTree>
    <p:extLst>
      <p:ext uri="{BB962C8B-B14F-4D97-AF65-F5344CB8AC3E}">
        <p14:creationId xmlns:p14="http://schemas.microsoft.com/office/powerpoint/2010/main" val="9675783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SCOLIOSIS </a:t>
            </a:r>
          </a:p>
        </p:txBody>
      </p:sp>
      <p:sp>
        <p:nvSpPr>
          <p:cNvPr id="3" name="Content Placeholder 2"/>
          <p:cNvSpPr>
            <a:spLocks noGrp="1"/>
          </p:cNvSpPr>
          <p:nvPr>
            <p:ph idx="1"/>
          </p:nvPr>
        </p:nvSpPr>
        <p:spPr/>
        <p:txBody>
          <a:bodyPr>
            <a:normAutofit fontScale="92500" lnSpcReduction="10000"/>
          </a:bodyPr>
          <a:lstStyle/>
          <a:p>
            <a:pPr>
              <a:buFontTx/>
              <a:buChar char="-"/>
            </a:pPr>
            <a:r>
              <a:rPr lang="en-US" dirty="0"/>
              <a:t>Scoliosis is an abnormal lateral curvature of spine.</a:t>
            </a:r>
          </a:p>
          <a:p>
            <a:pPr>
              <a:buFontTx/>
              <a:buChar char="-"/>
            </a:pPr>
            <a:r>
              <a:rPr lang="en-US" dirty="0"/>
              <a:t>In scoliosis- the thoracic vertebrae not only laterally deviate but also rotate, altering the alignment of costovertebral and costotransverse articulating surfaces.</a:t>
            </a:r>
          </a:p>
          <a:p>
            <a:r>
              <a:rPr lang="en-US" dirty="0"/>
              <a:t>Alteration in the thoracic curve affect ventilation more than alterations in lumbar or cervical spine.</a:t>
            </a:r>
          </a:p>
          <a:p>
            <a:r>
              <a:rPr lang="en-US" dirty="0"/>
              <a:t>Bodies of the thoracic vertebrae rotate.</a:t>
            </a:r>
          </a:p>
          <a:p>
            <a:r>
              <a:rPr lang="en-US" dirty="0"/>
              <a:t>On the side of convexity :</a:t>
            </a:r>
          </a:p>
          <a:p>
            <a:pPr>
              <a:buNone/>
            </a:pPr>
            <a:r>
              <a:rPr lang="en-US" dirty="0"/>
              <a:t>- Transverse process move posterior with the their ribs (posterior rib hump).</a:t>
            </a:r>
          </a:p>
          <a:p>
            <a:pPr>
              <a:buNone/>
            </a:pPr>
            <a:r>
              <a:rPr lang="en-US" dirty="0"/>
              <a:t>- Intercostal spaces widen</a:t>
            </a:r>
          </a:p>
          <a:p>
            <a:pPr>
              <a:buFontTx/>
              <a:buChar char="-"/>
            </a:pPr>
            <a:endParaRPr lang="en-US" dirty="0"/>
          </a:p>
        </p:txBody>
      </p:sp>
    </p:spTree>
    <p:extLst>
      <p:ext uri="{BB962C8B-B14F-4D97-AF65-F5344CB8AC3E}">
        <p14:creationId xmlns:p14="http://schemas.microsoft.com/office/powerpoint/2010/main" val="3802841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SCOLIOSIS</a:t>
            </a:r>
            <a:endParaRPr lang="en-US" dirty="0"/>
          </a:p>
        </p:txBody>
      </p:sp>
      <p:sp>
        <p:nvSpPr>
          <p:cNvPr id="3" name="Content Placeholder 2"/>
          <p:cNvSpPr>
            <a:spLocks noGrp="1"/>
          </p:cNvSpPr>
          <p:nvPr>
            <p:ph idx="1"/>
          </p:nvPr>
        </p:nvSpPr>
        <p:spPr/>
        <p:txBody>
          <a:bodyPr/>
          <a:lstStyle/>
          <a:p>
            <a:r>
              <a:rPr lang="en-US" dirty="0"/>
              <a:t>On the side of concavity:</a:t>
            </a:r>
          </a:p>
          <a:p>
            <a:pPr>
              <a:buFontTx/>
              <a:buChar char="-"/>
            </a:pPr>
            <a:r>
              <a:rPr lang="en-US" dirty="0"/>
              <a:t>Transverse process move anterior with their ribs.</a:t>
            </a:r>
          </a:p>
          <a:p>
            <a:pPr>
              <a:buFontTx/>
              <a:buChar char="-"/>
            </a:pPr>
            <a:r>
              <a:rPr lang="en-US" dirty="0"/>
              <a:t>Intercostal spaces narrow</a:t>
            </a:r>
          </a:p>
          <a:p>
            <a:pPr>
              <a:buFontTx/>
              <a:buChar char="-"/>
            </a:pPr>
            <a:r>
              <a:rPr lang="en-US" dirty="0"/>
              <a:t>If the deformity is severe- axis of rotation will shift and reduced the efficiency of the intercostals and reduced rib cage compliance.</a:t>
            </a:r>
          </a:p>
          <a:p>
            <a:pPr>
              <a:buFontTx/>
              <a:buChar char="-"/>
            </a:pPr>
            <a:r>
              <a:rPr lang="en-US" dirty="0"/>
              <a:t>This will lead to decreased lung volumes and capacities.</a:t>
            </a:r>
          </a:p>
        </p:txBody>
      </p:sp>
    </p:spTree>
    <p:extLst>
      <p:ext uri="{BB962C8B-B14F-4D97-AF65-F5344CB8AC3E}">
        <p14:creationId xmlns:p14="http://schemas.microsoft.com/office/powerpoint/2010/main" val="4052657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 : COPD </a:t>
            </a:r>
          </a:p>
          <a:p>
            <a:r>
              <a:rPr lang="en-US" dirty="0"/>
              <a:t>I   : Pursed lip breathing</a:t>
            </a:r>
          </a:p>
          <a:p>
            <a:r>
              <a:rPr lang="en-US" dirty="0"/>
              <a:t>c  : No treatment</a:t>
            </a:r>
          </a:p>
          <a:p>
            <a:r>
              <a:rPr lang="en-US" dirty="0"/>
              <a:t>O : FEV1, IC, MIF at 50% of VC, and peak expiratory flow.</a:t>
            </a:r>
          </a:p>
        </p:txBody>
      </p:sp>
    </p:spTree>
    <p:extLst>
      <p:ext uri="{BB962C8B-B14F-4D97-AF65-F5344CB8AC3E}">
        <p14:creationId xmlns:p14="http://schemas.microsoft.com/office/powerpoint/2010/main" val="32683859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Pursed lip breathing improves inspiratory capacity in COPD</a:t>
            </a:r>
          </a:p>
          <a:p>
            <a:pPr>
              <a:buNone/>
            </a:pPr>
            <a:r>
              <a:rPr lang="en-US" dirty="0"/>
              <a:t>Objective: The purpose of this study was to measure the effect of PLB on inspiratory parameters.</a:t>
            </a:r>
          </a:p>
          <a:p>
            <a:pPr>
              <a:buNone/>
            </a:pPr>
            <a:r>
              <a:rPr lang="en-US" dirty="0"/>
              <a:t>Methods : 35 patients with stable COPD and a forced expiratory volume (FEV1) &lt; 50% of the predicted value were tested following primary parameters before and immediately after PLB , and 5 min later: forced IVC, IC, FEV1 AT 50% of VC.</a:t>
            </a:r>
          </a:p>
        </p:txBody>
      </p:sp>
    </p:spTree>
    <p:extLst>
      <p:ext uri="{BB962C8B-B14F-4D97-AF65-F5344CB8AC3E}">
        <p14:creationId xmlns:p14="http://schemas.microsoft.com/office/powerpoint/2010/main" val="2954842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RESULTS: of all primary parameters only IC improved significantly.</a:t>
            </a:r>
          </a:p>
          <a:p>
            <a:r>
              <a:rPr lang="en-US" dirty="0"/>
              <a:t>Conclusion: </a:t>
            </a:r>
          </a:p>
          <a:p>
            <a:pPr>
              <a:buNone/>
            </a:pPr>
            <a:r>
              <a:rPr lang="en-US" dirty="0"/>
              <a:t>- Improved IC after PLB Indicate less hyperinflation in patients with severe COPD; there was no effect on parameter of flow.</a:t>
            </a:r>
          </a:p>
        </p:txBody>
      </p:sp>
    </p:spTree>
    <p:extLst>
      <p:ext uri="{BB962C8B-B14F-4D97-AF65-F5344CB8AC3E}">
        <p14:creationId xmlns:p14="http://schemas.microsoft.com/office/powerpoint/2010/main" val="1869165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a:t>
            </a:r>
          </a:p>
        </p:txBody>
      </p:sp>
      <p:sp>
        <p:nvSpPr>
          <p:cNvPr id="3" name="Content Placeholder 2"/>
          <p:cNvSpPr>
            <a:spLocks noGrp="1"/>
          </p:cNvSpPr>
          <p:nvPr>
            <p:ph idx="1"/>
          </p:nvPr>
        </p:nvSpPr>
        <p:spPr/>
        <p:txBody>
          <a:bodyPr/>
          <a:lstStyle/>
          <a:p>
            <a:pPr marL="633222" indent="-514350">
              <a:buNone/>
            </a:pPr>
            <a:r>
              <a:rPr lang="en-US" dirty="0"/>
              <a:t>1. Menubriosternal joint type is _____________.</a:t>
            </a:r>
          </a:p>
          <a:p>
            <a:pPr marL="633222" indent="-514350">
              <a:buAutoNum type="alphaLcPeriod"/>
            </a:pPr>
            <a:r>
              <a:rPr lang="en-US" dirty="0"/>
              <a:t>Synchondrosis</a:t>
            </a:r>
          </a:p>
          <a:p>
            <a:pPr marL="633222" indent="-514350">
              <a:buAutoNum type="alphaLcPeriod"/>
            </a:pPr>
            <a:r>
              <a:rPr lang="en-US" dirty="0"/>
              <a:t>Synovial</a:t>
            </a:r>
          </a:p>
          <a:p>
            <a:pPr marL="633222" indent="-514350">
              <a:buNone/>
            </a:pPr>
            <a:endParaRPr lang="en-US" dirty="0"/>
          </a:p>
          <a:p>
            <a:pPr marL="633222" indent="-514350">
              <a:buNone/>
            </a:pPr>
            <a:endParaRPr lang="en-US" dirty="0"/>
          </a:p>
          <a:p>
            <a:pPr marL="633222" indent="-514350">
              <a:buNone/>
            </a:pPr>
            <a:endParaRPr lang="en-US" dirty="0"/>
          </a:p>
          <a:p>
            <a:pPr marL="633222" indent="-514350">
              <a:buNone/>
            </a:pPr>
            <a:r>
              <a:rPr lang="en-US" dirty="0"/>
              <a:t>.</a:t>
            </a:r>
          </a:p>
          <a:p>
            <a:pPr marL="633222" indent="-514350">
              <a:buNone/>
            </a:pPr>
            <a:endParaRPr lang="en-US" dirty="0"/>
          </a:p>
        </p:txBody>
      </p:sp>
    </p:spTree>
    <p:extLst>
      <p:ext uri="{BB962C8B-B14F-4D97-AF65-F5344CB8AC3E}">
        <p14:creationId xmlns:p14="http://schemas.microsoft.com/office/powerpoint/2010/main" val="23521498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33222" indent="-514350">
              <a:buNone/>
            </a:pPr>
            <a:r>
              <a:rPr lang="en-US" dirty="0"/>
              <a:t>2.  </a:t>
            </a:r>
            <a:r>
              <a:rPr lang="en-US" b="1" dirty="0"/>
              <a:t>True or false</a:t>
            </a:r>
          </a:p>
          <a:p>
            <a:pPr marL="633222" indent="-514350">
              <a:buNone/>
            </a:pPr>
            <a:r>
              <a:rPr lang="en-US" dirty="0"/>
              <a:t>True ribs which are indirectly attached with the sternum</a:t>
            </a:r>
          </a:p>
          <a:p>
            <a:pPr marL="633222" indent="-514350">
              <a:buFont typeface="+mj-lt"/>
              <a:buAutoNum type="alphaLcParenR"/>
            </a:pPr>
            <a:r>
              <a:rPr lang="en-IN" dirty="0"/>
              <a:t>TRUE</a:t>
            </a:r>
          </a:p>
          <a:p>
            <a:pPr marL="633222" indent="-514350">
              <a:buAutoNum type="alphaLcParenR"/>
            </a:pPr>
            <a:r>
              <a:rPr lang="en-IN" dirty="0"/>
              <a:t>FLASE</a:t>
            </a:r>
            <a:endParaRPr lang="en-US" dirty="0"/>
          </a:p>
        </p:txBody>
      </p:sp>
    </p:spTree>
    <p:extLst>
      <p:ext uri="{BB962C8B-B14F-4D97-AF65-F5344CB8AC3E}">
        <p14:creationId xmlns:p14="http://schemas.microsoft.com/office/powerpoint/2010/main" val="298221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320E-F028-449C-9E53-A2696E20163C}"/>
              </a:ext>
            </a:extLst>
          </p:cNvPr>
          <p:cNvSpPr>
            <a:spLocks noGrp="1"/>
          </p:cNvSpPr>
          <p:nvPr>
            <p:ph type="title"/>
          </p:nvPr>
        </p:nvSpPr>
        <p:spPr/>
        <p:txBody>
          <a:bodyPr/>
          <a:lstStyle/>
          <a:p>
            <a:r>
              <a:rPr lang="en-US" dirty="0"/>
              <a:t>Function</a:t>
            </a:r>
            <a:endParaRPr lang="en-IN" dirty="0"/>
          </a:p>
        </p:txBody>
      </p:sp>
      <p:sp>
        <p:nvSpPr>
          <p:cNvPr id="3" name="Content Placeholder 2">
            <a:extLst>
              <a:ext uri="{FF2B5EF4-FFF2-40B4-BE49-F238E27FC236}">
                <a16:creationId xmlns:a16="http://schemas.microsoft.com/office/drawing/2014/main" id="{32B375FB-BF62-452F-A42B-559535A770EE}"/>
              </a:ext>
            </a:extLst>
          </p:cNvPr>
          <p:cNvSpPr>
            <a:spLocks noGrp="1"/>
          </p:cNvSpPr>
          <p:nvPr>
            <p:ph idx="1"/>
          </p:nvPr>
        </p:nvSpPr>
        <p:spPr/>
        <p:txBody>
          <a:bodyPr/>
          <a:lstStyle/>
          <a:p>
            <a:r>
              <a:rPr lang="en-US" dirty="0"/>
              <a:t>It provides a base for the muscle attachment of the upper extremities, the head and neck, the vertebral column, and the pelvis. The thorax also provides protection for the heart, lungs, and viscera. Therefore, there needs to be a certain amount of inherent stability to the thorax. The structure of the rib cage significantly increases the stability of the thoracic spine in flexion/extension, lateral bending, and rotation.</a:t>
            </a:r>
            <a:endParaRPr lang="en-IN" dirty="0"/>
          </a:p>
        </p:txBody>
      </p:sp>
    </p:spTree>
    <p:extLst>
      <p:ext uri="{BB962C8B-B14F-4D97-AF65-F5344CB8AC3E}">
        <p14:creationId xmlns:p14="http://schemas.microsoft.com/office/powerpoint/2010/main" val="421992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3. </a:t>
            </a:r>
            <a:r>
              <a:rPr lang="en-US" b="1" dirty="0"/>
              <a:t>True or false</a:t>
            </a:r>
          </a:p>
          <a:p>
            <a:pPr>
              <a:buNone/>
            </a:pPr>
            <a:r>
              <a:rPr lang="en-US" dirty="0"/>
              <a:t>Atypical costovertebral joints are indirectly attaches with one corresponding thoracic vertebrae.</a:t>
            </a:r>
          </a:p>
          <a:p>
            <a:pPr marL="514350" indent="-514350">
              <a:buAutoNum type="arabicPeriod"/>
            </a:pPr>
            <a:r>
              <a:rPr lang="en-IN" dirty="0"/>
              <a:t>TRUE</a:t>
            </a:r>
          </a:p>
          <a:p>
            <a:pPr marL="514350" indent="-514350">
              <a:buAutoNum type="arabicPeriod"/>
            </a:pPr>
            <a:r>
              <a:rPr lang="en-IN" dirty="0"/>
              <a:t>FALSE</a:t>
            </a:r>
            <a:endParaRPr lang="en-US" dirty="0"/>
          </a:p>
        </p:txBody>
      </p:sp>
    </p:spTree>
    <p:extLst>
      <p:ext uri="{BB962C8B-B14F-4D97-AF65-F5344CB8AC3E}">
        <p14:creationId xmlns:p14="http://schemas.microsoft.com/office/powerpoint/2010/main" val="2413673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4. How many demicostal facets present at thoracic vertebral body?</a:t>
            </a:r>
          </a:p>
          <a:p>
            <a:pPr marL="633222" indent="-514350">
              <a:buAutoNum type="alphaLcPeriod"/>
            </a:pPr>
            <a:r>
              <a:rPr lang="en-US" dirty="0"/>
              <a:t>4</a:t>
            </a:r>
          </a:p>
          <a:p>
            <a:pPr marL="633222" indent="-514350">
              <a:buAutoNum type="alphaLcPeriod"/>
            </a:pPr>
            <a:r>
              <a:rPr lang="en-US" dirty="0"/>
              <a:t>2</a:t>
            </a:r>
          </a:p>
        </p:txBody>
      </p:sp>
    </p:spTree>
    <p:extLst>
      <p:ext uri="{BB962C8B-B14F-4D97-AF65-F5344CB8AC3E}">
        <p14:creationId xmlns:p14="http://schemas.microsoft.com/office/powerpoint/2010/main" val="3836480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5. Ribs are increased in length from. </a:t>
            </a:r>
          </a:p>
          <a:p>
            <a:pPr marL="633222" indent="-514350">
              <a:buAutoNum type="alphaLcPeriod"/>
            </a:pPr>
            <a:r>
              <a:rPr lang="en-IN" dirty="0"/>
              <a:t>1</a:t>
            </a:r>
            <a:r>
              <a:rPr lang="en-IN" baseline="30000" dirty="0"/>
              <a:t>st</a:t>
            </a:r>
            <a:r>
              <a:rPr lang="en-IN" dirty="0"/>
              <a:t> rib to 12</a:t>
            </a:r>
            <a:r>
              <a:rPr lang="en-IN" baseline="30000" dirty="0"/>
              <a:t>th</a:t>
            </a:r>
            <a:r>
              <a:rPr lang="en-IN" dirty="0"/>
              <a:t> rib</a:t>
            </a:r>
            <a:endParaRPr lang="en-US" dirty="0"/>
          </a:p>
          <a:p>
            <a:pPr marL="633222" indent="-514350">
              <a:buAutoNum type="alphaLcPeriod"/>
            </a:pPr>
            <a:r>
              <a:rPr lang="en-IN" dirty="0"/>
              <a:t>12</a:t>
            </a:r>
            <a:r>
              <a:rPr lang="en-IN" baseline="30000" dirty="0"/>
              <a:t>th</a:t>
            </a:r>
            <a:r>
              <a:rPr lang="en-IN" dirty="0"/>
              <a:t> rib to 1</a:t>
            </a:r>
            <a:r>
              <a:rPr lang="en-IN" baseline="30000" dirty="0"/>
              <a:t>st</a:t>
            </a:r>
            <a:r>
              <a:rPr lang="en-IN" dirty="0"/>
              <a:t> rib</a:t>
            </a:r>
            <a:endParaRPr lang="en-US" dirty="0"/>
          </a:p>
        </p:txBody>
      </p:sp>
    </p:spTree>
    <p:extLst>
      <p:ext uri="{BB962C8B-B14F-4D97-AF65-F5344CB8AC3E}">
        <p14:creationId xmlns:p14="http://schemas.microsoft.com/office/powerpoint/2010/main" val="24066293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18872" indent="0">
              <a:buNone/>
            </a:pPr>
            <a:r>
              <a:rPr lang="en-US" dirty="0"/>
              <a:t>6. _____ is one of the attachment for the diaphragmatic fibers.</a:t>
            </a:r>
          </a:p>
          <a:p>
            <a:pPr marL="633222" indent="-514350">
              <a:buAutoNum type="alphaLcPeriod"/>
            </a:pPr>
            <a:r>
              <a:rPr lang="en-US" dirty="0"/>
              <a:t>Crural portion</a:t>
            </a:r>
          </a:p>
          <a:p>
            <a:pPr marL="633222" indent="-514350">
              <a:buAutoNum type="alphaLcPeriod"/>
            </a:pPr>
            <a:r>
              <a:rPr lang="en-IN" dirty="0" err="1"/>
              <a:t>Intebertebral</a:t>
            </a:r>
            <a:r>
              <a:rPr lang="en-IN" dirty="0"/>
              <a:t> disc</a:t>
            </a:r>
          </a:p>
          <a:p>
            <a:pPr marL="633222" indent="-514350">
              <a:buAutoNum type="alphaLcPeriod"/>
            </a:pPr>
            <a:r>
              <a:rPr lang="en-IN" dirty="0"/>
              <a:t>Thoracic spinous process</a:t>
            </a:r>
          </a:p>
          <a:p>
            <a:pPr marL="633222" indent="-514350">
              <a:buAutoNum type="alphaLcPeriod"/>
            </a:pPr>
            <a:endParaRPr lang="en-US" dirty="0"/>
          </a:p>
          <a:p>
            <a:pPr marL="633222" indent="-514350">
              <a:buNone/>
            </a:pPr>
            <a:endParaRPr lang="en-US" dirty="0"/>
          </a:p>
        </p:txBody>
      </p:sp>
    </p:spTree>
    <p:extLst>
      <p:ext uri="{BB962C8B-B14F-4D97-AF65-F5344CB8AC3E}">
        <p14:creationId xmlns:p14="http://schemas.microsoft.com/office/powerpoint/2010/main" val="1715930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633222" indent="-514350">
              <a:buNone/>
            </a:pPr>
            <a:r>
              <a:rPr lang="en-US" dirty="0"/>
              <a:t>7.  True or false</a:t>
            </a:r>
          </a:p>
          <a:p>
            <a:pPr marL="633222" indent="-514350">
              <a:buNone/>
            </a:pPr>
            <a:r>
              <a:rPr lang="en-US" dirty="0"/>
              <a:t>In COPD patients diaphragm becomes flattened.</a:t>
            </a:r>
          </a:p>
          <a:p>
            <a:pPr marL="633222" indent="-514350">
              <a:buAutoNum type="arabicPeriod"/>
            </a:pPr>
            <a:r>
              <a:rPr lang="en-IN" dirty="0"/>
              <a:t>TRUE</a:t>
            </a:r>
          </a:p>
          <a:p>
            <a:pPr marL="633222" indent="-514350">
              <a:buAutoNum type="arabicPeriod"/>
            </a:pPr>
            <a:r>
              <a:rPr lang="en-IN" dirty="0"/>
              <a:t>FALSE</a:t>
            </a:r>
            <a:endParaRPr lang="en-US" dirty="0"/>
          </a:p>
          <a:p>
            <a:pPr marL="633222" indent="-514350">
              <a:buNone/>
            </a:pPr>
            <a:endParaRPr lang="en-US" dirty="0"/>
          </a:p>
        </p:txBody>
      </p:sp>
    </p:spTree>
    <p:extLst>
      <p:ext uri="{BB962C8B-B14F-4D97-AF65-F5344CB8AC3E}">
        <p14:creationId xmlns:p14="http://schemas.microsoft.com/office/powerpoint/2010/main" val="1938636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a:t>
            </a:r>
          </a:p>
        </p:txBody>
      </p:sp>
      <p:sp>
        <p:nvSpPr>
          <p:cNvPr id="3" name="Content Placeholder 2"/>
          <p:cNvSpPr>
            <a:spLocks noGrp="1"/>
          </p:cNvSpPr>
          <p:nvPr>
            <p:ph idx="1"/>
          </p:nvPr>
        </p:nvSpPr>
        <p:spPr/>
        <p:txBody>
          <a:bodyPr>
            <a:normAutofit/>
          </a:bodyPr>
          <a:lstStyle/>
          <a:p>
            <a:pPr marL="633222" indent="-514350">
              <a:buNone/>
            </a:pPr>
            <a:r>
              <a:rPr lang="en-US" dirty="0"/>
              <a:t>8. TRUE or FALSE </a:t>
            </a:r>
          </a:p>
          <a:p>
            <a:pPr marL="633222" indent="-514350">
              <a:buNone/>
            </a:pPr>
            <a:r>
              <a:rPr lang="en-IN" dirty="0"/>
              <a:t>		The abdominal muscles are used during forced inspiration</a:t>
            </a:r>
            <a:endParaRPr lang="en-US" dirty="0"/>
          </a:p>
          <a:p>
            <a:pPr marL="633222" indent="-514350">
              <a:buFont typeface="+mj-lt"/>
              <a:buAutoNum type="alphaLcParenR"/>
            </a:pPr>
            <a:r>
              <a:rPr lang="en-IN" dirty="0"/>
              <a:t>TRUE</a:t>
            </a:r>
          </a:p>
          <a:p>
            <a:pPr marL="633222" indent="-514350">
              <a:buAutoNum type="alphaLcParenR"/>
            </a:pPr>
            <a:r>
              <a:rPr lang="en-IN" dirty="0"/>
              <a:t>FLASE</a:t>
            </a:r>
            <a:endParaRPr lang="en-US" dirty="0"/>
          </a:p>
          <a:p>
            <a:pPr marL="633222" indent="-514350">
              <a:buNone/>
            </a:pPr>
            <a:endParaRPr lang="en-US" dirty="0"/>
          </a:p>
        </p:txBody>
      </p:sp>
    </p:spTree>
    <p:extLst>
      <p:ext uri="{BB962C8B-B14F-4D97-AF65-F5344CB8AC3E}">
        <p14:creationId xmlns:p14="http://schemas.microsoft.com/office/powerpoint/2010/main" val="19456718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9. Hyperinflation of the lungs seen in </a:t>
            </a:r>
          </a:p>
          <a:p>
            <a:pPr marL="633222" indent="-514350">
              <a:buAutoNum type="alphaLcPeriod"/>
            </a:pPr>
            <a:r>
              <a:rPr lang="en-US" dirty="0"/>
              <a:t>COPD</a:t>
            </a:r>
          </a:p>
          <a:p>
            <a:pPr marL="633222" indent="-514350">
              <a:buAutoNum type="alphaLcPeriod"/>
            </a:pPr>
            <a:r>
              <a:rPr lang="en-US" dirty="0"/>
              <a:t>Scoliosis</a:t>
            </a:r>
          </a:p>
          <a:p>
            <a:pPr marL="633222" indent="-514350">
              <a:buNone/>
            </a:pPr>
            <a:endParaRPr lang="en-US" dirty="0"/>
          </a:p>
        </p:txBody>
      </p:sp>
    </p:spTree>
    <p:extLst>
      <p:ext uri="{BB962C8B-B14F-4D97-AF65-F5344CB8AC3E}">
        <p14:creationId xmlns:p14="http://schemas.microsoft.com/office/powerpoint/2010/main" val="22091136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33222" indent="-514350">
              <a:buNone/>
            </a:pPr>
            <a:r>
              <a:rPr lang="en-US"/>
              <a:t>10</a:t>
            </a:r>
            <a:r>
              <a:rPr lang="en-US" dirty="0"/>
              <a:t>. True or false</a:t>
            </a:r>
          </a:p>
          <a:p>
            <a:pPr marL="633222" indent="-514350">
              <a:buNone/>
            </a:pPr>
            <a:r>
              <a:rPr lang="en-US" dirty="0"/>
              <a:t>In COPD patients work of breathing and demand of ventilation increased.</a:t>
            </a:r>
          </a:p>
          <a:p>
            <a:pPr marL="633222" indent="-514350">
              <a:buFont typeface="+mj-lt"/>
              <a:buAutoNum type="alphaLcParenR"/>
            </a:pPr>
            <a:r>
              <a:rPr lang="en-IN" dirty="0"/>
              <a:t>TRUE</a:t>
            </a:r>
          </a:p>
          <a:p>
            <a:pPr marL="633222" indent="-514350">
              <a:buAutoNum type="alphaLcParenR"/>
            </a:pPr>
            <a:r>
              <a:rPr lang="en-IN" dirty="0"/>
              <a:t>FALSE</a:t>
            </a:r>
            <a:endParaRPr lang="en-US" dirty="0"/>
          </a:p>
        </p:txBody>
      </p:sp>
    </p:spTree>
    <p:extLst>
      <p:ext uri="{BB962C8B-B14F-4D97-AF65-F5344CB8AC3E}">
        <p14:creationId xmlns:p14="http://schemas.microsoft.com/office/powerpoint/2010/main" val="98731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589542" cy="1325563"/>
          </a:xfrm>
        </p:spPr>
        <p:txBody>
          <a:bodyPr/>
          <a:lstStyle/>
          <a:p>
            <a:pPr algn="ctr"/>
            <a:r>
              <a:rPr lang="en-IN" b="1" dirty="0"/>
              <a:t>Sternum</a:t>
            </a:r>
            <a:r>
              <a:rPr lang="en-IN" dirty="0"/>
              <a:t> </a:t>
            </a:r>
            <a:endParaRPr lang="en-US" dirty="0"/>
          </a:p>
        </p:txBody>
      </p:sp>
      <p:sp>
        <p:nvSpPr>
          <p:cNvPr id="3" name="Content Placeholder 2"/>
          <p:cNvSpPr>
            <a:spLocks noGrp="1"/>
          </p:cNvSpPr>
          <p:nvPr>
            <p:ph idx="1"/>
          </p:nvPr>
        </p:nvSpPr>
        <p:spPr>
          <a:xfrm>
            <a:off x="838200" y="1825625"/>
            <a:ext cx="6097172" cy="4351338"/>
          </a:xfrm>
        </p:spPr>
        <p:txBody>
          <a:bodyPr/>
          <a:lstStyle/>
          <a:p>
            <a:pPr algn="just"/>
            <a:r>
              <a:rPr lang="en-IN" dirty="0"/>
              <a:t>The sternum is an osseous protective plate for the heart and is composed of the </a:t>
            </a:r>
            <a:r>
              <a:rPr lang="en-IN" b="1" dirty="0"/>
              <a:t>manubrium, body, </a:t>
            </a:r>
            <a:r>
              <a:rPr lang="en-IN" dirty="0"/>
              <a:t>and</a:t>
            </a:r>
            <a:br>
              <a:rPr lang="en-IN" dirty="0"/>
            </a:br>
            <a:r>
              <a:rPr lang="en-IN" b="1" dirty="0"/>
              <a:t>xiphoid process</a:t>
            </a:r>
            <a:endParaRPr lang="en-US" dirty="0"/>
          </a:p>
        </p:txBody>
      </p:sp>
      <p:pic>
        <p:nvPicPr>
          <p:cNvPr id="4" name="Picture 3">
            <a:extLst>
              <a:ext uri="{FF2B5EF4-FFF2-40B4-BE49-F238E27FC236}">
                <a16:creationId xmlns:a16="http://schemas.microsoft.com/office/drawing/2014/main" id="{E22021FF-C2AF-49CB-B2CA-A281AF40C5F0}"/>
              </a:ext>
            </a:extLst>
          </p:cNvPr>
          <p:cNvPicPr>
            <a:picLocks noChangeAspect="1"/>
          </p:cNvPicPr>
          <p:nvPr/>
        </p:nvPicPr>
        <p:blipFill>
          <a:blip r:embed="rId2"/>
          <a:stretch>
            <a:fillRect/>
          </a:stretch>
        </p:blipFill>
        <p:spPr>
          <a:xfrm>
            <a:off x="7301082" y="313519"/>
            <a:ext cx="4518784" cy="6544481"/>
          </a:xfrm>
          <a:prstGeom prst="rect">
            <a:avLst/>
          </a:prstGeom>
        </p:spPr>
      </p:pic>
    </p:spTree>
    <p:extLst>
      <p:ext uri="{BB962C8B-B14F-4D97-AF65-F5344CB8AC3E}">
        <p14:creationId xmlns:p14="http://schemas.microsoft.com/office/powerpoint/2010/main" val="197380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Vertebrae </a:t>
            </a:r>
            <a:endParaRPr lang="en-US" dirty="0"/>
          </a:p>
        </p:txBody>
      </p:sp>
      <p:sp>
        <p:nvSpPr>
          <p:cNvPr id="3" name="Content Placeholder 2"/>
          <p:cNvSpPr>
            <a:spLocks noGrp="1"/>
          </p:cNvSpPr>
          <p:nvPr>
            <p:ph idx="1"/>
          </p:nvPr>
        </p:nvSpPr>
        <p:spPr>
          <a:xfrm>
            <a:off x="838200" y="1825625"/>
            <a:ext cx="6640773" cy="4351338"/>
          </a:xfrm>
        </p:spPr>
        <p:txBody>
          <a:bodyPr/>
          <a:lstStyle/>
          <a:p>
            <a:pPr algn="just"/>
            <a:r>
              <a:rPr lang="en-IN" dirty="0"/>
              <a:t>There are 12 thoracic vertebrae that make up the posterior aspect of the rib cage</a:t>
            </a:r>
          </a:p>
          <a:p>
            <a:pPr algn="just"/>
            <a:r>
              <a:rPr lang="en-IN" dirty="0"/>
              <a:t>Vertebral body and transverse processes have total of 6 costal articulating surfaces.</a:t>
            </a:r>
          </a:p>
          <a:p>
            <a:pPr algn="just"/>
            <a:r>
              <a:rPr lang="en-IN" dirty="0"/>
              <a:t>4 on the body (a superior and an inferior costal facet,</a:t>
            </a:r>
            <a:br>
              <a:rPr lang="en-IN" dirty="0"/>
            </a:br>
            <a:r>
              <a:rPr lang="en-IN" dirty="0"/>
              <a:t>or </a:t>
            </a:r>
            <a:r>
              <a:rPr lang="en-IN" b="1" dirty="0" err="1"/>
              <a:t>demifacet</a:t>
            </a:r>
            <a:r>
              <a:rPr lang="en-IN" b="1" dirty="0"/>
              <a:t>, </a:t>
            </a:r>
            <a:r>
              <a:rPr lang="en-IN" dirty="0"/>
              <a:t>on each side) </a:t>
            </a:r>
          </a:p>
          <a:p>
            <a:pPr algn="just"/>
            <a:r>
              <a:rPr lang="en-IN" dirty="0"/>
              <a:t>1 costal facet on each transverse process</a:t>
            </a:r>
            <a:endParaRPr lang="en-US" dirty="0"/>
          </a:p>
        </p:txBody>
      </p:sp>
      <p:pic>
        <p:nvPicPr>
          <p:cNvPr id="4" name="Picture 3"/>
          <p:cNvPicPr>
            <a:picLocks noChangeAspect="1"/>
          </p:cNvPicPr>
          <p:nvPr/>
        </p:nvPicPr>
        <p:blipFill>
          <a:blip r:embed="rId2"/>
          <a:stretch>
            <a:fillRect/>
          </a:stretch>
        </p:blipFill>
        <p:spPr>
          <a:xfrm>
            <a:off x="7478972" y="2303297"/>
            <a:ext cx="4257099" cy="3647127"/>
          </a:xfrm>
          <a:prstGeom prst="rect">
            <a:avLst/>
          </a:prstGeom>
        </p:spPr>
      </p:pic>
      <p:pic>
        <p:nvPicPr>
          <p:cNvPr id="5" name="Picture 4"/>
          <p:cNvPicPr>
            <a:picLocks noChangeAspect="1"/>
          </p:cNvPicPr>
          <p:nvPr/>
        </p:nvPicPr>
        <p:blipFill>
          <a:blip r:embed="rId3"/>
          <a:stretch>
            <a:fillRect/>
          </a:stretch>
        </p:blipFill>
        <p:spPr>
          <a:xfrm>
            <a:off x="8346597" y="156592"/>
            <a:ext cx="2521850" cy="1742627"/>
          </a:xfrm>
          <a:prstGeom prst="rect">
            <a:avLst/>
          </a:prstGeom>
        </p:spPr>
      </p:pic>
    </p:spTree>
    <p:extLst>
      <p:ext uri="{BB962C8B-B14F-4D97-AF65-F5344CB8AC3E}">
        <p14:creationId xmlns:p14="http://schemas.microsoft.com/office/powerpoint/2010/main" val="251513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3478</Words>
  <Application>Microsoft Office PowerPoint</Application>
  <PresentationFormat>Widescreen</PresentationFormat>
  <Paragraphs>307</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Calibri Light</vt:lpstr>
      <vt:lpstr>Wingdings</vt:lpstr>
      <vt:lpstr>Office Theme</vt:lpstr>
      <vt:lpstr>Biomechanics of Thorax</vt:lpstr>
      <vt:lpstr>Objectives </vt:lpstr>
      <vt:lpstr>PowerPoint Presentation</vt:lpstr>
      <vt:lpstr>Introduction </vt:lpstr>
      <vt:lpstr>PowerPoint Presentation</vt:lpstr>
      <vt:lpstr>Due to pathology</vt:lpstr>
      <vt:lpstr>Function</vt:lpstr>
      <vt:lpstr>Sternum </vt:lpstr>
      <vt:lpstr>Vertebrae </vt:lpstr>
      <vt:lpstr>Rib cage</vt:lpstr>
      <vt:lpstr>Ribs</vt:lpstr>
      <vt:lpstr>True ribs</vt:lpstr>
      <vt:lpstr>False ribs</vt:lpstr>
      <vt:lpstr>Articulations of the Rib Cage</vt:lpstr>
      <vt:lpstr>Manubriosternal and Xiphisternal Joints</vt:lpstr>
      <vt:lpstr>Costovertebral Joints</vt:lpstr>
      <vt:lpstr>Ligaments </vt:lpstr>
      <vt:lpstr>PowerPoint Presentation</vt:lpstr>
      <vt:lpstr>Costotransverse Joints</vt:lpstr>
      <vt:lpstr>Ligaments </vt:lpstr>
      <vt:lpstr>PowerPoint Presentation</vt:lpstr>
      <vt:lpstr>Costochondral and Chondrosternal Joints</vt:lpstr>
      <vt:lpstr>Costochondral and Chondrosternal Joints</vt:lpstr>
      <vt:lpstr>Ligaments </vt:lpstr>
      <vt:lpstr>Interchondral Joints</vt:lpstr>
      <vt:lpstr>Thoracic vertebrae </vt:lpstr>
      <vt:lpstr>Kinematics of the ribs and manubrio-sternum</vt:lpstr>
      <vt:lpstr>Ribs </vt:lpstr>
      <vt:lpstr>Ribs </vt:lpstr>
      <vt:lpstr>PowerPoint Presentation</vt:lpstr>
      <vt:lpstr>Ribs </vt:lpstr>
      <vt:lpstr>PowerPoint Presentation</vt:lpstr>
      <vt:lpstr> Ventilator Muscles </vt:lpstr>
      <vt:lpstr>The ventilatory muscles are classified as either primary or accessory muscles of ventilation.</vt:lpstr>
      <vt:lpstr>Primary or accessory muscles of ventilation </vt:lpstr>
      <vt:lpstr>Primary Muscles of Ventilation</vt:lpstr>
      <vt:lpstr>Diaphragm </vt:lpstr>
      <vt:lpstr>Costal part</vt:lpstr>
      <vt:lpstr>Crural part </vt:lpstr>
      <vt:lpstr>PowerPoint Presentation</vt:lpstr>
      <vt:lpstr>PowerPoint Presentation</vt:lpstr>
      <vt:lpstr>During tidal breathing</vt:lpstr>
      <vt:lpstr>During tidal breathing</vt:lpstr>
      <vt:lpstr>Normal Breathing Mechanism</vt:lpstr>
      <vt:lpstr>Pathophysiology Of COPD</vt:lpstr>
      <vt:lpstr>Intercostal Muscles</vt:lpstr>
      <vt:lpstr>Intercostal Muscles</vt:lpstr>
      <vt:lpstr>Functions of intercostals in respiration</vt:lpstr>
      <vt:lpstr>Scalene Muscles</vt:lpstr>
      <vt:lpstr>Scalene Muscles </vt:lpstr>
      <vt:lpstr>Accessory Muscles of Ventilation</vt:lpstr>
      <vt:lpstr>Accessory Muscles of Ventilation</vt:lpstr>
      <vt:lpstr>Accessory Muscles of Ventilation</vt:lpstr>
      <vt:lpstr>Sternocledomastoid </vt:lpstr>
      <vt:lpstr>Pectoralis major (sternal head &amp; clavicular head)</vt:lpstr>
      <vt:lpstr>The abdominals</vt:lpstr>
      <vt:lpstr>The transversus thoracis</vt:lpstr>
      <vt:lpstr>COPD</vt:lpstr>
      <vt:lpstr>PowerPoint Presentation</vt:lpstr>
      <vt:lpstr>COPD</vt:lpstr>
      <vt:lpstr>COPD</vt:lpstr>
      <vt:lpstr>Restrictive lung disease </vt:lpstr>
      <vt:lpstr>SCOLIOSIS </vt:lpstr>
      <vt:lpstr>SCOLIOSIS</vt:lpstr>
      <vt:lpstr>PowerPoint Presentation</vt:lpstr>
      <vt:lpstr>PowerPoint Presentation</vt:lpstr>
      <vt:lpstr>PowerPoint Presentation</vt:lpstr>
      <vt:lpstr>MCQ</vt:lpstr>
      <vt:lpstr>PowerPoint Presentation</vt:lpstr>
      <vt:lpstr>PowerPoint Presentation</vt:lpstr>
      <vt:lpstr>PowerPoint Presentation</vt:lpstr>
      <vt:lpstr>PowerPoint Presentation</vt:lpstr>
      <vt:lpstr>PowerPoint Presentation</vt:lpstr>
      <vt:lpstr>PowerPoint Presentation</vt:lpstr>
      <vt:lpstr>MCQ</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Biomechanics of Thorax</dc:title>
  <dc:creator>Microsoft</dc:creator>
  <cp:lastModifiedBy>Poonam Devmurari</cp:lastModifiedBy>
  <cp:revision>50</cp:revision>
  <dcterms:created xsi:type="dcterms:W3CDTF">2016-12-16T02:11:11Z</dcterms:created>
  <dcterms:modified xsi:type="dcterms:W3CDTF">2019-03-18T05:30:49Z</dcterms:modified>
</cp:coreProperties>
</file>