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7" r:id="rId4"/>
    <p:sldId id="259" r:id="rId5"/>
    <p:sldId id="260" r:id="rId6"/>
    <p:sldId id="261" r:id="rId7"/>
    <p:sldId id="262" r:id="rId8"/>
    <p:sldId id="263" r:id="rId9"/>
    <p:sldId id="264" r:id="rId10"/>
    <p:sldId id="308" r:id="rId11"/>
    <p:sldId id="265" r:id="rId12"/>
    <p:sldId id="266" r:id="rId13"/>
    <p:sldId id="267" r:id="rId14"/>
    <p:sldId id="310" r:id="rId15"/>
    <p:sldId id="30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11" r:id="rId48"/>
    <p:sldId id="302" r:id="rId49"/>
    <p:sldId id="303" r:id="rId50"/>
    <p:sldId id="304" r:id="rId51"/>
    <p:sldId id="305" r:id="rId52"/>
    <p:sldId id="306" r:id="rId53"/>
    <p:sldId id="312" r:id="rId54"/>
    <p:sldId id="313" r:id="rId55"/>
    <p:sldId id="314" r:id="rId56"/>
    <p:sldId id="31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04D82E-6553-4763-AFB6-1580836EA4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BB1ED31-84E2-49B5-A2DE-215414DAC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LUMBAR%20SPINE%20BIOMECHANICS/PICS/05-1_Lumbar_Vert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Biomechanics of Lumbar Spine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22/04/2016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lumbar images\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54402"/>
            <a:ext cx="8229600" cy="3168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lamellae are arranged in concentric rings that surround the nucleus.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Collagen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in adjacent rings are oriented in opposite directions at 120˚ to each other.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This provides a greater cross-sectional area of anulus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fibrosus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and hence increased ability to resist the tension that occurs here with forward bending.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Articulations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interbody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joints of the lumbar region are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capable of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translations and tilts in all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directions.</a:t>
            </a:r>
          </a:p>
          <a:p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ygapophyseal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joints of the lumbar region, like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all others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are true synovial joints and contain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fibroadipose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meniscoid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Ligaments and Fascia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majority of the ligaments associated with the lumbar region are the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ligamentum flavum, PLL, anterior longitudinal ligament,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inter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spinous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supra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spinous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ligaments, and joint capsules.</a:t>
            </a:r>
          </a:p>
          <a:p>
            <a:r>
              <a:rPr lang="en-IN" b="1" i="1" dirty="0" err="1" smtClean="0">
                <a:latin typeface="Times New Roman" pitchFamily="18" charset="0"/>
                <a:cs typeface="Times New Roman" pitchFamily="18" charset="0"/>
              </a:rPr>
              <a:t>Iliolumbar</a:t>
            </a:r>
            <a:r>
              <a:rPr lang="en-IN" b="1" i="1" dirty="0" smtClean="0">
                <a:latin typeface="Times New Roman" pitchFamily="18" charset="0"/>
                <a:cs typeface="Times New Roman" pitchFamily="18" charset="0"/>
              </a:rPr>
              <a:t> Ligaments :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extends from the tips and borders of the transverse processes of L4 and L5 to attach bilaterally on the iliac crests of the pelvis.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iliolumbar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ligaments as a whole are very strong and play a significant role in stabilizing the fifth lumbar vertebra (preventing the vertebra from anterior displacement) and in resisting flexion, extension, axial rotation, and lateral bending of L5 on S1.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lumbar images\dp_ligaments-BB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06265"/>
            <a:ext cx="4648200" cy="4671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lumbar images\anatomy-of-spine-52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0800" y="16002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Kinematics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lumbar region is capable of movement in flexion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extension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lateral flexion, and rotation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lumbar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zygapophyseal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facets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favor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flexion and extension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because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the predominant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sagittal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plane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orientation.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Amount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flexion varies at each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interspace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lumbar vertebrae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but most of the flexion takes place at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lumbosacral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joint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During flexion and extension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greatest mobility of the spine occurs between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L4 and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S1, which is also the area that must support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weight.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Rotation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this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region is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limited because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the shape of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zygapophyseal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joints.</a:t>
            </a:r>
          </a:p>
          <a:p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Coupled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motions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always occur with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lateral flexion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and axial rotation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With lateral flexion,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pronounced flexion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and slight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ipsilateral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rotation occurs.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With axial rotation, however, substantial lateral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flexion in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direction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but only a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slight amount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flexion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occurs.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Lateral flexion and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rotation are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most free in the upper lumbar region and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progressively diminish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the lower region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largest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lateral flexion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ROM and axial rotation occurs between L2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and L3. 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Little or no lateral flexion or rotation is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possible at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lumbosacral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joint.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posterior anulus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fibrosus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PLL seem to play an important role in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limiting axial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rotation when the spine is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flexed.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zygapophyseal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joint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capsules limit rotation in both the neutral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and extended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positions of 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spine.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Typical Lumbar Vertebrae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i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Body</a:t>
            </a:r>
            <a:endParaRPr lang="en-IN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It is massive, with a transverse diameter that is greater than the anterior diameter and height.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size and shape reflect the need to support great compressive loads caused by body weight, ground reaction forces, and muscle contraction.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Lumbar-Pelvic Rhythm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Cailliet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described a specific instance of coordinated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simultaneous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activity of lumbar flexion and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anterior tilting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the pelvis in 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sagittal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plane during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trunk flexion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extension.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He called the combined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lumbar and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pelvic motion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lumbar-pelvic rhythm. </a:t>
            </a: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The activity 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bending over to touch one’s toes with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knees  straight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depends on lumbar-pelvic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rhythm. According to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Cailliet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the first part of bending forward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consists  of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lumbar flexion, followed next by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anterior tilting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the pelvis at the hip joints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return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to the erect posture is initiated by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posterior tilting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the pelvis at the hips, followed by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extension of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lumbar spine.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restriction of motion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at either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lumbar spine or at the hip joints may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disturb the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rhythm and prevent a person from reaching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toes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Restriction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motion at one segment also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may result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hypermobility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of the unrestricted segment.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Forces at Lumbar Vertebra</a:t>
            </a:r>
            <a:endParaRPr lang="en-IN" dirty="0"/>
          </a:p>
        </p:txBody>
      </p:sp>
      <p:pic>
        <p:nvPicPr>
          <p:cNvPr id="4" name="Content Placeholder 3" descr="mec_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7358114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Translations and Rotations at Lumbar Spine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86037" y="2047875"/>
            <a:ext cx="39719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Kinetics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600" b="1" i="1" dirty="0">
                <a:latin typeface="Times New Roman" pitchFamily="18" charset="0"/>
                <a:cs typeface="Times New Roman" pitchFamily="18" charset="0"/>
              </a:rPr>
              <a:t>Compression</a:t>
            </a:r>
          </a:p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One of the primary functions of the lumbar region is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to provide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support for the weight of the upper part of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 body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in static as well as in dynamic situations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. increased size of the lumbar vertebral bodies and disks in comparison with their counterparts helps the lumbar structures support the additional weight.</a:t>
            </a:r>
          </a:p>
          <a:p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Lumbar region must also withstand the tremendous compressive loads produced by muscle contraction. </a:t>
            </a:r>
          </a:p>
          <a:p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With increased extension or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lordosis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along with degeneration of the intervertebral disk, the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zygapophyseal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joints will assume more of the compressive load.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b="1" i="1" dirty="0" smtClean="0"/>
              <a:t>Shear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 the upright standing position, the lumbar segments are subjected to anterior shear forces cause by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lordotic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position, the body weight, and ground reaction forces.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This anterior shear or translation of the vertebra is resisted by direct impaction of the inferior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zygapophyseal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facets of the superior vertebra against the superior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zygapophyseal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facets of the adjacent vertebra below.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effectiveness of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zygapophyseal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joint in providing resistance to anterior translation during flexion depends on the extent to which the inferior vertebra’s superior facets lie in the frontal plane and face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more that the superior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zygapophyseal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facets of an adjacent inferior vertebra face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the greater the resistance they are able to provide to forward displacement  because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facing facets lock against the inferior facets of the adjacent superior vertebra.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Thoracolumbar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Fascia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Thoracolumbar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fascia gives rise to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the gluteus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maximus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the internal and external abdominal oblique, and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transversus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fascia surrounds the erector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spinae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multifidus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muscles of the lumbar region.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attachments are significant as tensile forces can be exerted on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thoracolumbar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fascia through muscle contraction of the above muscles.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Tension on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thoracolumbar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fascia will produce a force that exerts compression of the abdominal contents which is similar to that of an external corset.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coupled action of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gluteus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maximus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and tension through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thoracolumbar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fascia will compress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lumbosacral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region and impart stability.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LUMBAR VERTEBRA\LUMBAR SPINE BIOMECHANICS\PICS\images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496"/>
            <a:ext cx="2224091" cy="37147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54513"/>
            <a:ext cx="3254266" cy="41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Posterior Muscles of the Trunk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Posterior Muscle : (Superficial Layer)</a:t>
            </a:r>
          </a:p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Trapezius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rhomboids,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scapula,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anterior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(Intermediate Layer)</a:t>
            </a:r>
          </a:p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posterior superior</a:t>
            </a:r>
          </a:p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posterior inferior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(Deep Layer)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Three groups: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1. Erector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spinae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group (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spinalis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longissimus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iliocostalis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2. Transversospinal group (semispinalis muscles, multifidi, rotators)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3. Short segmental group (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interspinalis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muscles,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intertransversarius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muscles)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lumbar images\12057t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63893"/>
            <a:ext cx="4953000" cy="5316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Anterior Group of Muscles: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Rectus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Obliquus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internus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Obliquus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externus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Transversus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Cross Section of the Back through L3 vertebra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7563" y="1600200"/>
            <a:ext cx="732887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Posterior Muscles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erector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spinae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consist of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longissimus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iliocostalis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muscle groups. In general, these muscles are identified as extensors of the trunk.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43187" y="2214562"/>
            <a:ext cx="38576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superficial layer runs from 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ribs and thoracic transverse processes to form muscle bellies that are laterally located in the thoracic region.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muscles have long tendons that join together to form the ESA, which inserts into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spinous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processes of the lower lumbar spine, sacrum, and iliac crest.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This superficial layer, with its long moment arm and excellent line of pull, produces extension of the thoracic and lumbar regions when acting bilaterally.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These muscles are considered to be the primary extensors of the trunk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10867" y="1600200"/>
            <a:ext cx="392226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Acting unilaterally, they are able to laterally flex the trunk and contribute to rotation.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During trunk flexion from a standing position, the erector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spinae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are responsible for contracting eccentrically to control the motion.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gravitational moment will produce forward flexion, but the extent and rate of flexion are controlled partially by eccentric contractions of the extensors with the ESA and partially by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thoracolumbar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fascia and posterior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ligamentous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system.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erector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spinae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act eccentrically until approximately two thirds of maximal flexion has been attained, at which point they become electrically silent.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posterior ligaments (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supraspinous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interspinous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ligaments) have longer moment arms than do the extensor muscles and thus have a mechanical advantage over the extensors.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Latissimus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run generally from the dorsal sacrum and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ilium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in the region of the PSIS to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spinous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processes of the lumbar vertebrae.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0152" y="1600200"/>
            <a:ext cx="354369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of the lumbar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multifidus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muscles become increasingly more vertical in a caudal direction.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line of action will produce extension by increasing the lumbar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lordosis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Thus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will add compressive loads to the posterior aspect of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interbody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joints.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role of the lumbar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multifidus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muscles in rotation is to work in synergy with the abdominal muscles.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i="1" dirty="0" smtClean="0">
                <a:latin typeface="Times New Roman" pitchFamily="18" charset="0"/>
                <a:cs typeface="Times New Roman" pitchFamily="18" charset="0"/>
              </a:rPr>
              <a:t>Arches 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Pedicles-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They are short and thick and project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posterolaterally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Laminae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short and broad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Zygapophyseal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Processes (facets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both the superior and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inferior facets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vary considerably in shape and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orientation.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zygapophyseal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facets are vertical and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convex and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face slightly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and laterally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sz="3400" b="1" dirty="0" smtClean="0">
                <a:latin typeface="Times New Roman" pitchFamily="18" charset="0"/>
                <a:cs typeface="Times New Roman" pitchFamily="18" charset="0"/>
              </a:rPr>
              <a:t>Lateral Muscles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quadratus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lumborum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, when acting bilaterally, serves as an important frontal plane stabilizer and also serves an important role in stabilization in the horizontal plane.</a:t>
            </a:r>
          </a:p>
          <a:p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When acting unilaterally, the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quadratus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lumborum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can laterally flex the spine and attachments to the lumbar transverse processes, allowing it to control rotational motion as well.</a:t>
            </a:r>
          </a:p>
          <a:p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If lateral flexion occurs from erect standing, the force of gravity will continue the motion, and the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quadratus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lumborum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will control the movement by contracting eccentrically.</a:t>
            </a:r>
          </a:p>
          <a:p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If the pelvis is free to move, the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quadratus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400" dirty="0" err="1" smtClean="0">
                <a:latin typeface="Times New Roman" pitchFamily="18" charset="0"/>
                <a:cs typeface="Times New Roman" pitchFamily="18" charset="0"/>
              </a:rPr>
              <a:t>lumborum</a:t>
            </a:r>
            <a:r>
              <a:rPr lang="en-IN" sz="3400" dirty="0" smtClean="0">
                <a:latin typeface="Times New Roman" pitchFamily="18" charset="0"/>
                <a:cs typeface="Times New Roman" pitchFamily="18" charset="0"/>
              </a:rPr>
              <a:t> will “hike the hip” or laterally tilt the pelvis in the frontal plane.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1050" y="2586037"/>
            <a:ext cx="75819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Anterior Muscles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rectus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is the prime flexor of the trunk.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It is contained within the abdominal fascia, which separates the rectus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into sections and attaches the rectus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aponeurosis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of the abdominal wall.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abdominal wall consists of the external oblique, the internal oblique, and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transversus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muscles.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These muscles together form the “hoop” around the entire abdomen with the abdominal wall as the anterior aspect and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thoracolumbar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fascia and its muscle attachments as the posterior aspect.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This hoop plays an important role in stability of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lumbopelvic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region.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psoas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major runs from the lumbar transverse processes, the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anterolateral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vertebral bodies of T12 to L4, and the lumbar intervertebral disks to the lesser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trochanter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of the femur.</a:t>
            </a:r>
          </a:p>
          <a:p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 primary role of the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psoas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major is flexion of the hip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alongwith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iliacus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iliacus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runs from the iliac crest over the pubic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to the lesser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trochanter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with the tendon of the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psoas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major.</a:t>
            </a:r>
          </a:p>
          <a:p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psoas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major also provides stability to the lumbar spine during hip flexion activities by providing great amounts of lumbar compression during activation.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Squat Lift Vs. Stoop Lift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772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Injury Prevention with Lifting Tasks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Squat Lift versus Stoop Lift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During a stoop lift, trunk flexion is achieved primarily by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thoracolumbar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flexion, and there is little to no knee flexion.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During a squat lift, the spine remains as erect as possible and trunk flexion is achieved primarily by hip and knee flexion.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extensor muscles are at a disadvantage in the fully flexed position of the spine because of shortened moment arms in this position, a change in the line of pull, and the possibility of passive insufficiency resulting from the elongated state of the muscles.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 a neutral lumbar spine posture, the deep layer of the erector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spinae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is capable of producing posterior shear, which will help to offset the tremendous amounts of anterior shear that occur with trunk flexion, particularly if the person is carrying an additional load.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diminished capacity of the extensors to generate torque and to counteract the anterior shear forces in the forward flexed position are important reasons why stoop lifting is discouraged.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Another factor involved is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intradiskal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pressures.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Intervertebral disk pressures were substantially higher when a load was held in a stooped position than in a squat position.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Damaging shear forces were two to four times higher for the stoop lift than for the squat lift.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Patho</a:t>
            </a:r>
            <a:r>
              <a:rPr lang="en-US" dirty="0" smtClean="0"/>
              <a:t>-mechanics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How are the Lumbar Facets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alinged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Sagital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Plane</a:t>
            </a:r>
          </a:p>
          <a:p>
            <a:pPr marL="457200" indent="-457200">
              <a:buFont typeface="+mj-lt"/>
              <a:buAutoNum type="alpha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Frontal Plane</a:t>
            </a:r>
          </a:p>
          <a:p>
            <a:pPr marL="457200" indent="-457200">
              <a:buFont typeface="+mj-lt"/>
              <a:buAutoNum type="alpha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Horizontal Plane</a:t>
            </a:r>
          </a:p>
          <a:p>
            <a:pPr marL="457200" indent="-457200">
              <a:buFont typeface="+mj-lt"/>
              <a:buAutoNum type="alpha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None of the Above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Which Ligaments supports the Lumbar Vertebra ?</a:t>
            </a:r>
          </a:p>
          <a:p>
            <a:pPr marL="457200" indent="-457200">
              <a:buFont typeface="+mj-lt"/>
              <a:buAutoNum type="alpha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Anterior Longitudinal Ligament</a:t>
            </a:r>
          </a:p>
          <a:p>
            <a:pPr marL="457200" indent="-457200">
              <a:buFont typeface="+mj-lt"/>
              <a:buAutoNum type="alpha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Posterior Longitudinal Ligament</a:t>
            </a:r>
          </a:p>
          <a:p>
            <a:pPr marL="457200" indent="-457200">
              <a:buFont typeface="+mj-lt"/>
              <a:buAutoNum type="alphaLcPeriod"/>
            </a:pP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Ligamentum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Flavum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All of the above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Transverse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long and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slender and extends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horizontally.</a:t>
            </a:r>
          </a:p>
          <a:p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Spinous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is broad and thick and extends horizontally.</a:t>
            </a:r>
          </a:p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Vertebral Foramen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is triangular and larger than the thoracic vertebral foramen but smaller than the cervical vertebral foramen.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fifth lumbar vertebra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is a transitional vertebra and differs from the rest of the lumbar vertebrae in that it has a wedge-shaped body wherein the anterior portion of the body is of greater height than the posterior portion.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L5/S1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lumbosacral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disk also is wedge shaped</a:t>
            </a:r>
            <a:r>
              <a:rPr lang="en-IN" sz="2400" dirty="0" smtClean="0"/>
              <a:t>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Which movements occurs at Proximal Lumbar Spine?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Lateral Flexion and Rotation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Forward Flexion and Extension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Rotation and Forward Flexion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Lateral Flexion and Extension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Which Movement occurs first for touching the toes from erect standing position?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Rotation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Anterior Pelvic tilting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Forward flexion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Extension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Which Muscle belongs to the Anterior group of Muscles?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err="1" smtClean="0"/>
              <a:t>Latissimus</a:t>
            </a:r>
            <a:r>
              <a:rPr lang="en-IN" dirty="0" smtClean="0"/>
              <a:t> </a:t>
            </a:r>
            <a:r>
              <a:rPr lang="en-IN" dirty="0" err="1" smtClean="0"/>
              <a:t>Dorsi</a:t>
            </a:r>
            <a:endParaRPr lang="en-IN" dirty="0" smtClean="0"/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Erector </a:t>
            </a:r>
            <a:r>
              <a:rPr lang="en-IN" dirty="0" err="1" smtClean="0"/>
              <a:t>Spinae</a:t>
            </a:r>
            <a:endParaRPr lang="en-IN" dirty="0" smtClean="0"/>
          </a:p>
          <a:p>
            <a:pPr marL="457200" indent="-457200">
              <a:buFont typeface="+mj-lt"/>
              <a:buAutoNum type="alphaUcPeriod"/>
            </a:pPr>
            <a:r>
              <a:rPr lang="en-IN" dirty="0" err="1" smtClean="0"/>
              <a:t>Trapezius</a:t>
            </a:r>
            <a:endParaRPr lang="en-IN" dirty="0" smtClean="0"/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Rectus </a:t>
            </a:r>
            <a:r>
              <a:rPr lang="en-IN" dirty="0" err="1" smtClean="0"/>
              <a:t>Abdominis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title: the effects of repetitive motion on lumbar flexion and erector </a:t>
            </a:r>
            <a:r>
              <a:rPr lang="en-US" dirty="0" err="1" smtClean="0"/>
              <a:t>spinae</a:t>
            </a:r>
            <a:r>
              <a:rPr lang="en-US" dirty="0" smtClean="0"/>
              <a:t> muscle activity in rowers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Jillian Caldwell</a:t>
            </a:r>
          </a:p>
          <a:p>
            <a:r>
              <a:rPr lang="en-US" dirty="0" smtClean="0"/>
              <a:t>Peter McNair</a:t>
            </a:r>
          </a:p>
          <a:p>
            <a:r>
              <a:rPr lang="en-US" dirty="0" smtClean="0"/>
              <a:t>Clinical biomechanics, October 2003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P: rowers</a:t>
            </a:r>
          </a:p>
          <a:p>
            <a:r>
              <a:rPr lang="en-US" dirty="0" smtClean="0"/>
              <a:t>I: lumbar flexion, erector </a:t>
            </a:r>
            <a:r>
              <a:rPr lang="en-US" dirty="0" err="1" smtClean="0"/>
              <a:t>spinae</a:t>
            </a:r>
            <a:r>
              <a:rPr lang="en-US" dirty="0" smtClean="0"/>
              <a:t> muscle activity</a:t>
            </a:r>
          </a:p>
          <a:p>
            <a:r>
              <a:rPr lang="en-US" dirty="0" smtClean="0"/>
              <a:t>C: - </a:t>
            </a:r>
          </a:p>
          <a:p>
            <a:r>
              <a:rPr lang="en-US" dirty="0" smtClean="0"/>
              <a:t>O: electromyography of erector </a:t>
            </a:r>
            <a:r>
              <a:rPr lang="en-US" dirty="0" err="1" smtClean="0"/>
              <a:t>spinae</a:t>
            </a:r>
            <a:r>
              <a:rPr lang="en-US" dirty="0" smtClean="0"/>
              <a:t>, lumbar flexion range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Method: 16 young adult rowers participated in the study. Changes in lumbar flexion and muscle activity were recorded at three stages of an </a:t>
            </a:r>
            <a:r>
              <a:rPr lang="en-US" dirty="0" err="1" smtClean="0"/>
              <a:t>ergometer</a:t>
            </a:r>
            <a:r>
              <a:rPr lang="en-US" dirty="0" smtClean="0"/>
              <a:t> based rowing trial. Lumbar flexion was analyzed with computerized motion analysis and muscle activity by electromyography.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Result: lumbar flexion increased significantly during rowing trial as did the magnitude of the </a:t>
            </a:r>
            <a:r>
              <a:rPr lang="en-US" dirty="0" err="1" smtClean="0"/>
              <a:t>electromyographic</a:t>
            </a:r>
            <a:r>
              <a:rPr lang="en-US" dirty="0" smtClean="0"/>
              <a:t> activity.</a:t>
            </a:r>
          </a:p>
          <a:p>
            <a:r>
              <a:rPr lang="en-US" dirty="0" smtClean="0"/>
              <a:t>Conclusion: rowers attain relatively higher level of lumbar flexion and indirect evidence of muscle fatigue was also apparent. Excessive lumbar flexion may influence the potential for injury to spinal structures.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Difference in Regional Vertebras</a:t>
            </a:r>
            <a:endParaRPr lang="en-IN" dirty="0"/>
          </a:p>
        </p:txBody>
      </p:sp>
      <p:pic>
        <p:nvPicPr>
          <p:cNvPr id="3074" name="Picture 2" descr="C:\Users\admin\Desktop\LUMBAR VERTEBRA\LUMBAR SPINE BIOMECHANICS\PICS\vertebrae_31349320469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572296" cy="2677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Lumbo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sacral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articulation </a:t>
            </a: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umbo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sacral angle.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size of 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angle varies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with the position of the pelvis and affects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superimposed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lumbar curvature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An increase in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this angle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will result in an increase in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lordosis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lumbar curve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and will increase the amount of shearing stress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lumbosacral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joint.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Lumbo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Sacral Angle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LUMBAR VERTEBRA\LUMBAR SPINE BIOMECHANICS\PICS\lumbosacral_angle_meas134853574687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585791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Intervertebral Disc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intervertebral discs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the lumbar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region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are the largest in the body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differs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disks of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cervical region in that the collagen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anulus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fibrosus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are arranged in sheets called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lamellae.</a:t>
            </a:r>
          </a:p>
          <a:p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</TotalTime>
  <Words>2492</Words>
  <Application>Microsoft Office PowerPoint</Application>
  <PresentationFormat>On-screen Show (4:3)</PresentationFormat>
  <Paragraphs>172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Clarity</vt:lpstr>
      <vt:lpstr>Biomechanics of Lumbar Spine</vt:lpstr>
      <vt:lpstr>Typical Lumbar Vertebrae</vt:lpstr>
      <vt:lpstr>PowerPoint Presentation</vt:lpstr>
      <vt:lpstr>Arches </vt:lpstr>
      <vt:lpstr>PowerPoint Presentation</vt:lpstr>
      <vt:lpstr>Difference in Regional Vertebras</vt:lpstr>
      <vt:lpstr>PowerPoint Presentation</vt:lpstr>
      <vt:lpstr>Lumbo Sacral Angle</vt:lpstr>
      <vt:lpstr>Intervertebral Disc</vt:lpstr>
      <vt:lpstr>PowerPoint Presentation</vt:lpstr>
      <vt:lpstr>PowerPoint Presentation</vt:lpstr>
      <vt:lpstr>Articulations</vt:lpstr>
      <vt:lpstr>Ligaments and Fascia</vt:lpstr>
      <vt:lpstr>PowerPoint Presentation</vt:lpstr>
      <vt:lpstr>PowerPoint Presentation</vt:lpstr>
      <vt:lpstr>Kinematics</vt:lpstr>
      <vt:lpstr>PowerPoint Presentation</vt:lpstr>
      <vt:lpstr>PowerPoint Presentation</vt:lpstr>
      <vt:lpstr>PowerPoint Presentation</vt:lpstr>
      <vt:lpstr>Lumbar-Pelvic Rhythm</vt:lpstr>
      <vt:lpstr>PowerPoint Presentation</vt:lpstr>
      <vt:lpstr>Forces at Lumbar Vertebra</vt:lpstr>
      <vt:lpstr>Translations and Rotations at Lumbar Spine</vt:lpstr>
      <vt:lpstr>Kinetics</vt:lpstr>
      <vt:lpstr>PowerPoint Presentation</vt:lpstr>
      <vt:lpstr>PowerPoint Presentation</vt:lpstr>
      <vt:lpstr>Thoracolumbar Fascia</vt:lpstr>
      <vt:lpstr>PowerPoint Presentation</vt:lpstr>
      <vt:lpstr>Posterior Muscles of the Trunk</vt:lpstr>
      <vt:lpstr>PowerPoint Presentation</vt:lpstr>
      <vt:lpstr>Cross Section of the Back through L3 vertebra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Squat Lift Vs. Stoop Lift</vt:lpstr>
      <vt:lpstr>Injury Prevention with Lifting Tasks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title: the effects of repetitive motion on lumbar flexion and erector spinae muscle activity in rowers</vt:lpstr>
      <vt:lpstr>PICO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Admin</cp:lastModifiedBy>
  <cp:revision>16</cp:revision>
  <dcterms:created xsi:type="dcterms:W3CDTF">2016-04-20T14:34:16Z</dcterms:created>
  <dcterms:modified xsi:type="dcterms:W3CDTF">2020-08-13T04:58:48Z</dcterms:modified>
</cp:coreProperties>
</file>