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4" r:id="rId7"/>
    <p:sldId id="262" r:id="rId8"/>
    <p:sldId id="261"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2F3E177-7C66-44AE-8C4E-90E82317E743}" type="slidenum">
              <a:rPr lang="en-IN" smtClean="0"/>
              <a:pPr/>
              <a:t>‹#›</a:t>
            </a:fld>
            <a:endParaRPr lang="en-IN"/>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2F3E177-7C66-44AE-8C4E-90E82317E74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2F3E177-7C66-44AE-8C4E-90E82317E74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2F3E177-7C66-44AE-8C4E-90E82317E743}" type="slidenum">
              <a:rPr lang="en-IN" smtClean="0"/>
              <a:pPr/>
              <a:t>‹#›</a:t>
            </a:fld>
            <a:endParaRPr lang="en-IN"/>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5" name="Footer Placeholder 4"/>
          <p:cNvSpPr>
            <a:spLocks noGrp="1"/>
          </p:cNvSpPr>
          <p:nvPr>
            <p:ph type="ftr" sz="quarter" idx="11"/>
          </p:nvPr>
        </p:nvSpPr>
        <p:spPr>
          <a:xfrm>
            <a:off x="1066800" y="6172200"/>
            <a:ext cx="5334000" cy="457200"/>
          </a:xfrm>
        </p:spPr>
        <p:txBody>
          <a:bodyPr/>
          <a:lstStyle/>
          <a:p>
            <a:endParaRPr lang="en-IN"/>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42F3E177-7C66-44AE-8C4E-90E82317E74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2F3E177-7C66-44AE-8C4E-90E82317E743}" type="slidenum">
              <a:rPr lang="en-IN" smtClean="0"/>
              <a:pPr/>
              <a:t>‹#›</a:t>
            </a:fld>
            <a:endParaRPr lang="en-IN"/>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2F3E177-7C66-44AE-8C4E-90E82317E743}" type="slidenum">
              <a:rPr lang="en-IN" smtClean="0"/>
              <a:pPr/>
              <a:t>‹#›</a:t>
            </a:fld>
            <a:endParaRPr lang="en-IN"/>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2F3E177-7C66-44AE-8C4E-90E82317E74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2F3E177-7C66-44AE-8C4E-90E82317E74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2F3E177-7C66-44AE-8C4E-90E82317E743}" type="slidenum">
              <a:rPr lang="en-IN" smtClean="0"/>
              <a:pPr/>
              <a:t>‹#›</a:t>
            </a:fld>
            <a:endParaRPr lang="en-IN"/>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9B1C9C-94A6-49F7-8706-E2E5D7FCA165}" type="datetimeFigureOut">
              <a:rPr lang="en-IN" smtClean="0"/>
              <a:pPr/>
              <a:t>13/08/2020</a:t>
            </a:fld>
            <a:endParaRPr lang="en-IN"/>
          </a:p>
        </p:txBody>
      </p:sp>
      <p:sp>
        <p:nvSpPr>
          <p:cNvPr id="6" name="Footer Placeholder 5"/>
          <p:cNvSpPr>
            <a:spLocks noGrp="1"/>
          </p:cNvSpPr>
          <p:nvPr>
            <p:ph type="ftr" sz="quarter" idx="11"/>
          </p:nvPr>
        </p:nvSpPr>
        <p:spPr>
          <a:xfrm>
            <a:off x="1219200" y="6172200"/>
            <a:ext cx="5181600" cy="457200"/>
          </a:xfrm>
        </p:spPr>
        <p:txBody>
          <a:bodyPr/>
          <a:lstStyle/>
          <a:p>
            <a:endParaRPr lang="en-IN"/>
          </a:p>
        </p:txBody>
      </p:sp>
      <p:sp>
        <p:nvSpPr>
          <p:cNvPr id="7" name="Slide Number Placeholder 6"/>
          <p:cNvSpPr>
            <a:spLocks noGrp="1"/>
          </p:cNvSpPr>
          <p:nvPr>
            <p:ph type="sldNum" sz="quarter" idx="12"/>
          </p:nvPr>
        </p:nvSpPr>
        <p:spPr>
          <a:xfrm>
            <a:off x="195072" y="6208776"/>
            <a:ext cx="609600" cy="457200"/>
          </a:xfrm>
        </p:spPr>
        <p:txBody>
          <a:bodyPr/>
          <a:lstStyle/>
          <a:p>
            <a:fld id="{42F3E177-7C66-44AE-8C4E-90E82317E743}" type="slidenum">
              <a:rPr lang="en-IN" smtClean="0"/>
              <a:pPr/>
              <a:t>‹#›</a:t>
            </a:fld>
            <a:endParaRPr lang="en-IN"/>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D69B1C9C-94A6-49F7-8706-E2E5D7FCA165}" type="datetimeFigureOut">
              <a:rPr lang="en-IN" smtClean="0"/>
              <a:pPr/>
              <a:t>13/08/2020</a:t>
            </a:fld>
            <a:endParaRPr lang="en-IN"/>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2F3E177-7C66-44AE-8C4E-90E82317E74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4" y="4640234"/>
            <a:ext cx="8958037" cy="1228299"/>
          </a:xfrm>
        </p:spPr>
        <p:txBody>
          <a:bodyPr/>
          <a:lstStyle/>
          <a:p>
            <a:r>
              <a:rPr lang="en-IN" dirty="0" smtClean="0"/>
              <a:t>DR PURVI PATEL</a:t>
            </a:r>
          </a:p>
          <a:p>
            <a:endParaRPr lang="en-IN" dirty="0"/>
          </a:p>
        </p:txBody>
      </p:sp>
      <p:sp>
        <p:nvSpPr>
          <p:cNvPr id="2" name="Title 1"/>
          <p:cNvSpPr>
            <a:spLocks noGrp="1"/>
          </p:cNvSpPr>
          <p:nvPr>
            <p:ph type="ctrTitle"/>
          </p:nvPr>
        </p:nvSpPr>
        <p:spPr>
          <a:xfrm>
            <a:off x="1154955" y="382137"/>
            <a:ext cx="8630490" cy="3971499"/>
          </a:xfrm>
        </p:spPr>
        <p:txBody>
          <a:bodyPr>
            <a:normAutofit fontScale="90000"/>
          </a:bodyPr>
          <a:lstStyle/>
          <a:p>
            <a:r>
              <a:rPr lang="en-IN" sz="6000" b="1" dirty="0" smtClean="0">
                <a:solidFill>
                  <a:schemeClr val="tx2"/>
                </a:solidFill>
              </a:rPr>
              <a:t>FORCE, COMPONENTS OF FORCE, COMPOSITE EFFECT OF TWO OR MORE FORCES (FORCE COUPLES)</a:t>
            </a:r>
            <a:endParaRPr lang="en-IN" sz="6000" b="1" dirty="0">
              <a:solidFill>
                <a:schemeClr val="tx2"/>
              </a:solidFill>
            </a:endParaRPr>
          </a:p>
        </p:txBody>
      </p:sp>
    </p:spTree>
    <p:extLst>
      <p:ext uri="{BB962C8B-B14F-4D97-AF65-F5344CB8AC3E}">
        <p14:creationId xmlns:p14="http://schemas.microsoft.com/office/powerpoint/2010/main" val="1292773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Force and work</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2796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dirty="0" smtClean="0"/>
              <a:t>Moving one’s own body when it is supported by the ground or similar surface</a:t>
            </a:r>
            <a:endParaRPr lang="en-US" dirty="0"/>
          </a:p>
        </p:txBody>
      </p:sp>
    </p:spTree>
    <p:extLst>
      <p:ext uri="{BB962C8B-B14F-4D97-AF65-F5344CB8AC3E}">
        <p14:creationId xmlns:p14="http://schemas.microsoft.com/office/powerpoint/2010/main" val="1105504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 of the body as a whole</a:t>
            </a:r>
            <a:endParaRPr lang="en-US" dirty="0"/>
          </a:p>
        </p:txBody>
      </p:sp>
      <p:sp>
        <p:nvSpPr>
          <p:cNvPr id="3" name="Content Placeholder 2"/>
          <p:cNvSpPr>
            <a:spLocks noGrp="1"/>
          </p:cNvSpPr>
          <p:nvPr>
            <p:ph idx="1"/>
          </p:nvPr>
        </p:nvSpPr>
        <p:spPr/>
        <p:txBody>
          <a:bodyPr/>
          <a:lstStyle/>
          <a:p>
            <a:pPr algn="just"/>
            <a:r>
              <a:rPr lang="en-US" dirty="0" smtClean="0"/>
              <a:t>Locomotion is a form of </a:t>
            </a:r>
            <a:r>
              <a:rPr lang="en-US" dirty="0" err="1" smtClean="0"/>
              <a:t>translatory</a:t>
            </a:r>
            <a:r>
              <a:rPr lang="en-US" dirty="0" smtClean="0"/>
              <a:t> motion produced by angular motions of the extremity.</a:t>
            </a:r>
          </a:p>
          <a:p>
            <a:pPr algn="just"/>
            <a:r>
              <a:rPr lang="en-US" dirty="0" smtClean="0"/>
              <a:t>To propel itself, it must be able to push against a resistant surface.</a:t>
            </a:r>
          </a:p>
          <a:p>
            <a:pPr algn="just"/>
            <a:r>
              <a:rPr lang="en-US" dirty="0" smtClean="0"/>
              <a:t>Accord the law of action and reaction</a:t>
            </a:r>
            <a:endParaRPr lang="en-US" dirty="0"/>
          </a:p>
        </p:txBody>
      </p:sp>
    </p:spTree>
    <p:extLst>
      <p:ext uri="{BB962C8B-B14F-4D97-AF65-F5344CB8AC3E}">
        <p14:creationId xmlns:p14="http://schemas.microsoft.com/office/powerpoint/2010/main" val="2404803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for walking on the ground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efficacy of locomotion depends upon counter pressure and friction.</a:t>
            </a:r>
          </a:p>
          <a:p>
            <a:pPr algn="just"/>
            <a:r>
              <a:rPr lang="en-US" dirty="0" smtClean="0"/>
              <a:t>A body at rest will remain at rest unless acted upon by a force.</a:t>
            </a:r>
          </a:p>
          <a:p>
            <a:pPr algn="just"/>
            <a:r>
              <a:rPr lang="en-US" dirty="0" smtClean="0"/>
              <a:t>A body in motion will remain in motion unless acted upon by a force. Specially for trunk. Forward limb acts as a check on the momentum.</a:t>
            </a:r>
          </a:p>
          <a:p>
            <a:pPr algn="just"/>
            <a:r>
              <a:rPr lang="en-US" dirty="0" smtClean="0"/>
              <a:t>Force applied diagonally have two component</a:t>
            </a:r>
          </a:p>
          <a:p>
            <a:pPr algn="just">
              <a:buFont typeface="Wingdings" pitchFamily="2" charset="2"/>
              <a:buChar char="ü"/>
            </a:pPr>
            <a:r>
              <a:rPr lang="en-US" dirty="0" smtClean="0"/>
              <a:t>Vertical</a:t>
            </a:r>
          </a:p>
          <a:p>
            <a:pPr algn="just">
              <a:buFont typeface="Wingdings" pitchFamily="2" charset="2"/>
              <a:buChar char="ü"/>
            </a:pPr>
            <a:r>
              <a:rPr lang="en-US" dirty="0" smtClean="0"/>
              <a:t>horizontal</a:t>
            </a:r>
          </a:p>
          <a:p>
            <a:pPr algn="just"/>
            <a:endParaRPr lang="en-US" dirty="0" smtClean="0"/>
          </a:p>
          <a:p>
            <a:pPr algn="just"/>
            <a:endParaRPr lang="en-US" dirty="0"/>
          </a:p>
        </p:txBody>
      </p:sp>
    </p:spTree>
    <p:extLst>
      <p:ext uri="{BB962C8B-B14F-4D97-AF65-F5344CB8AC3E}">
        <p14:creationId xmlns:p14="http://schemas.microsoft.com/office/powerpoint/2010/main" val="1682987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speed of the gait is directly related to the magnitude of the pushing force and to the direction and frequency of its application: by extensor muscles</a:t>
            </a:r>
          </a:p>
          <a:p>
            <a:pPr algn="just"/>
            <a:r>
              <a:rPr lang="en-US" dirty="0" smtClean="0"/>
              <a:t>The economy of the gait is related to its timing with reference to the length of the limbs. Most economy is timed to permit pendulum like motion of L.L.</a:t>
            </a:r>
          </a:p>
          <a:p>
            <a:pPr algn="just"/>
            <a:r>
              <a:rPr lang="en-US" dirty="0" smtClean="0"/>
              <a:t>Walking has been described as an alternating loss and recovery of the balance.</a:t>
            </a:r>
          </a:p>
          <a:p>
            <a:pPr algn="just"/>
            <a:endParaRPr lang="en-US" dirty="0"/>
          </a:p>
        </p:txBody>
      </p:sp>
    </p:spTree>
    <p:extLst>
      <p:ext uri="{BB962C8B-B14F-4D97-AF65-F5344CB8AC3E}">
        <p14:creationId xmlns:p14="http://schemas.microsoft.com/office/powerpoint/2010/main" val="1139374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New base of support is every step.</a:t>
            </a:r>
          </a:p>
          <a:p>
            <a:pPr algn="just"/>
            <a:r>
              <a:rPr lang="en-US" dirty="0" smtClean="0"/>
              <a:t>Stability is directly related to the size of the base of support.</a:t>
            </a:r>
          </a:p>
          <a:p>
            <a:pPr algn="just">
              <a:buFont typeface="Wingdings" pitchFamily="2" charset="2"/>
              <a:buChar char="ü"/>
            </a:pPr>
            <a:r>
              <a:rPr lang="en-US" dirty="0" smtClean="0"/>
              <a:t>Too narrow</a:t>
            </a:r>
          </a:p>
          <a:p>
            <a:pPr algn="just">
              <a:buFont typeface="Wingdings" pitchFamily="2" charset="2"/>
              <a:buChar char="ü"/>
            </a:pPr>
            <a:r>
              <a:rPr lang="en-US" dirty="0" smtClean="0"/>
              <a:t>Too broad</a:t>
            </a:r>
          </a:p>
          <a:p>
            <a:pPr algn="just">
              <a:buFont typeface="Wingdings" pitchFamily="2" charset="2"/>
              <a:buChar char="ü"/>
            </a:pPr>
            <a:r>
              <a:rPr lang="en-US" dirty="0" smtClean="0"/>
              <a:t>optimum</a:t>
            </a:r>
          </a:p>
        </p:txBody>
      </p:sp>
    </p:spTree>
    <p:extLst>
      <p:ext uri="{BB962C8B-B14F-4D97-AF65-F5344CB8AC3E}">
        <p14:creationId xmlns:p14="http://schemas.microsoft.com/office/powerpoint/2010/main" val="1010127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dirty="0" smtClean="0"/>
              <a:t>Moving one’s own body when it is supported by water</a:t>
            </a:r>
          </a:p>
        </p:txBody>
      </p:sp>
    </p:spTree>
    <p:extLst>
      <p:ext uri="{BB962C8B-B14F-4D97-AF65-F5344CB8AC3E}">
        <p14:creationId xmlns:p14="http://schemas.microsoft.com/office/powerpoint/2010/main" val="1735684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In water, body is concerned with buoyancy rather than a force of gravity.</a:t>
            </a:r>
          </a:p>
          <a:p>
            <a:pPr algn="just"/>
            <a:r>
              <a:rPr lang="en-US" dirty="0" smtClean="0"/>
              <a:t>The substance against which is pushes affords less resistance</a:t>
            </a:r>
          </a:p>
          <a:p>
            <a:pPr algn="just"/>
            <a:r>
              <a:rPr lang="en-US" dirty="0" smtClean="0"/>
              <a:t>The medium through which it moves affords more resistance</a:t>
            </a:r>
          </a:p>
          <a:p>
            <a:pPr algn="just"/>
            <a:r>
              <a:rPr lang="en-US" dirty="0" smtClean="0"/>
              <a:t>It is customary to maintain a horizontal than a vertical position.</a:t>
            </a:r>
            <a:endParaRPr lang="en-US" dirty="0"/>
          </a:p>
        </p:txBody>
      </p:sp>
    </p:spTree>
    <p:extLst>
      <p:ext uri="{BB962C8B-B14F-4D97-AF65-F5344CB8AC3E}">
        <p14:creationId xmlns:p14="http://schemas.microsoft.com/office/powerpoint/2010/main" val="315197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Immersed body have a center of buoyancy. This is a center of balance in water.</a:t>
            </a:r>
          </a:p>
          <a:p>
            <a:pPr algn="just"/>
            <a:r>
              <a:rPr lang="en-US" dirty="0" smtClean="0"/>
              <a:t>Swimming is a matter of coordination and not a buoyancy.</a:t>
            </a:r>
          </a:p>
          <a:p>
            <a:pPr algn="just"/>
            <a:r>
              <a:rPr lang="en-US" dirty="0" smtClean="0"/>
              <a:t>In aquatic locomotion, water is both a supportive medium as well as the source of resistance.</a:t>
            </a:r>
          </a:p>
          <a:p>
            <a:pPr algn="just"/>
            <a:r>
              <a:rPr lang="en-US" dirty="0" smtClean="0"/>
              <a:t>In swimming, hands and feet depend upon the counter pressure of the water and transmitted to the body. Yet the same time water will offer resistance to the body to overcome it.</a:t>
            </a:r>
            <a:endParaRPr lang="en-US" dirty="0"/>
          </a:p>
        </p:txBody>
      </p:sp>
    </p:spTree>
    <p:extLst>
      <p:ext uri="{BB962C8B-B14F-4D97-AF65-F5344CB8AC3E}">
        <p14:creationId xmlns:p14="http://schemas.microsoft.com/office/powerpoint/2010/main" val="461421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smtClean="0"/>
              <a:t>Mechanics of the swimming are the minimizing of resistance and the advantageous application of force.</a:t>
            </a:r>
          </a:p>
          <a:p>
            <a:pPr algn="just"/>
            <a:r>
              <a:rPr lang="en-US" dirty="0" smtClean="0"/>
              <a:t>Principles:</a:t>
            </a:r>
          </a:p>
          <a:p>
            <a:pPr algn="just"/>
            <a:r>
              <a:rPr lang="en-US" dirty="0" smtClean="0"/>
              <a:t>The body will move in the opposite direction from that in which the force is applied.</a:t>
            </a:r>
          </a:p>
          <a:p>
            <a:pPr algn="just"/>
            <a:r>
              <a:rPr lang="en-US" dirty="0" smtClean="0"/>
              <a:t>A rapidly moving body in the water leaves a low pressure area immediately behind it. This creates a suction effect and tends to pull the body back.</a:t>
            </a:r>
            <a:endParaRPr lang="en-US" dirty="0"/>
          </a:p>
        </p:txBody>
      </p:sp>
    </p:spTree>
    <p:extLst>
      <p:ext uri="{BB962C8B-B14F-4D97-AF65-F5344CB8AC3E}">
        <p14:creationId xmlns:p14="http://schemas.microsoft.com/office/powerpoint/2010/main" val="1598575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0955"/>
            <a:ext cx="10396882" cy="1151965"/>
          </a:xfrm>
        </p:spPr>
        <p:txBody>
          <a:bodyPr/>
          <a:lstStyle/>
          <a:p>
            <a:r>
              <a:rPr lang="en-IN" dirty="0" smtClean="0"/>
              <a:t>FORCE</a:t>
            </a:r>
            <a:endParaRPr lang="en-IN" dirty="0"/>
          </a:p>
        </p:txBody>
      </p:sp>
      <p:sp>
        <p:nvSpPr>
          <p:cNvPr id="3" name="Content Placeholder 2"/>
          <p:cNvSpPr>
            <a:spLocks noGrp="1"/>
          </p:cNvSpPr>
          <p:nvPr>
            <p:ph sz="quarter" idx="1"/>
          </p:nvPr>
        </p:nvSpPr>
        <p:spPr>
          <a:xfrm>
            <a:off x="685800" y="1160060"/>
            <a:ext cx="10559955" cy="4626591"/>
          </a:xfrm>
        </p:spPr>
        <p:txBody>
          <a:bodyPr>
            <a:normAutofit/>
          </a:bodyPr>
          <a:lstStyle/>
          <a:p>
            <a:pPr algn="just"/>
            <a:r>
              <a:rPr lang="en-IN" cap="none" dirty="0" smtClean="0"/>
              <a:t>A force is a push or a pull exerted by one object or substance on another. Any time two objects make contact they will either push on each other or pull on each other with some magnitude of force</a:t>
            </a:r>
          </a:p>
          <a:p>
            <a:pPr algn="just"/>
            <a:r>
              <a:rPr lang="en-IN" cap="none" dirty="0" smtClean="0"/>
              <a:t>Human body is acted upon by various forces. Through muscular contraction, body generates a force on its own which it uses either to balance or overcome external forces.</a:t>
            </a:r>
          </a:p>
          <a:p>
            <a:pPr algn="just"/>
            <a:r>
              <a:rPr lang="en-IN" cap="none" dirty="0" smtClean="0"/>
              <a:t>Force is described in terms of its</a:t>
            </a:r>
          </a:p>
          <a:p>
            <a:pPr lvl="1" algn="just">
              <a:buFont typeface="Wingdings" panose="05000000000000000000" pitchFamily="2" charset="2"/>
              <a:buChar char="Ø"/>
            </a:pPr>
            <a:r>
              <a:rPr lang="en-IN" cap="none" dirty="0" smtClean="0"/>
              <a:t>Magnitude</a:t>
            </a:r>
          </a:p>
          <a:p>
            <a:pPr lvl="1" algn="just">
              <a:buFont typeface="Wingdings" panose="05000000000000000000" pitchFamily="2" charset="2"/>
              <a:buChar char="Ø"/>
            </a:pPr>
            <a:r>
              <a:rPr lang="en-IN" cap="none" dirty="0" smtClean="0"/>
              <a:t>Direction</a:t>
            </a:r>
          </a:p>
          <a:p>
            <a:pPr lvl="1" algn="just">
              <a:buFont typeface="Wingdings" panose="05000000000000000000" pitchFamily="2" charset="2"/>
              <a:buChar char="Ø"/>
            </a:pPr>
            <a:r>
              <a:rPr lang="en-IN" cap="none" dirty="0" smtClean="0"/>
              <a:t>Point of its application</a:t>
            </a:r>
          </a:p>
        </p:txBody>
      </p:sp>
    </p:spTree>
    <p:extLst>
      <p:ext uri="{BB962C8B-B14F-4D97-AF65-F5344CB8AC3E}">
        <p14:creationId xmlns:p14="http://schemas.microsoft.com/office/powerpoint/2010/main" val="1034083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The more streamlined the body, the less the resistance to progress through the water.</a:t>
            </a:r>
          </a:p>
          <a:p>
            <a:pPr algn="just"/>
            <a:r>
              <a:rPr lang="en-US" dirty="0" smtClean="0"/>
              <a:t>Carrying the head so that the water level is somewhere between the hairline and just below eyes.</a:t>
            </a:r>
          </a:p>
          <a:p>
            <a:pPr algn="just"/>
            <a:r>
              <a:rPr lang="en-US" dirty="0" smtClean="0"/>
              <a:t>Carrying a body parallel with the surface of water.</a:t>
            </a:r>
          </a:p>
          <a:p>
            <a:pPr algn="just"/>
            <a:r>
              <a:rPr lang="en-US" dirty="0" smtClean="0"/>
              <a:t>Carrying the buttocks just below the surface of the water.</a:t>
            </a:r>
          </a:p>
          <a:p>
            <a:pPr algn="just"/>
            <a:r>
              <a:rPr lang="en-US" dirty="0" smtClean="0"/>
              <a:t>Keeping legs, ankles and feet close together,</a:t>
            </a:r>
            <a:endParaRPr lang="en-US" dirty="0"/>
          </a:p>
        </p:txBody>
      </p:sp>
    </p:spTree>
    <p:extLst>
      <p:ext uri="{BB962C8B-B14F-4D97-AF65-F5344CB8AC3E}">
        <p14:creationId xmlns:p14="http://schemas.microsoft.com/office/powerpoint/2010/main" val="2969409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dirty="0" smtClean="0"/>
              <a:t>Moving one’s own body when it is in the air, free of support</a:t>
            </a:r>
          </a:p>
        </p:txBody>
      </p:sp>
    </p:spTree>
    <p:extLst>
      <p:ext uri="{BB962C8B-B14F-4D97-AF65-F5344CB8AC3E}">
        <p14:creationId xmlns:p14="http://schemas.microsoft.com/office/powerpoint/2010/main" val="3007870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unsupported body eventually drawn to the earth by the force of gravity.</a:t>
            </a:r>
          </a:p>
          <a:p>
            <a:pPr algn="just"/>
            <a:r>
              <a:rPr lang="en-US" dirty="0" smtClean="0"/>
              <a:t>The direction usually being horizontally forward, vertically upward or in between these two.</a:t>
            </a:r>
          </a:p>
          <a:p>
            <a:pPr algn="just"/>
            <a:r>
              <a:rPr lang="en-US" dirty="0" smtClean="0"/>
              <a:t>Diving and high jumping</a:t>
            </a:r>
          </a:p>
          <a:p>
            <a:pPr algn="just"/>
            <a:r>
              <a:rPr lang="en-US" dirty="0" smtClean="0"/>
              <a:t>Broad jumping</a:t>
            </a:r>
            <a:endParaRPr lang="en-US" dirty="0"/>
          </a:p>
        </p:txBody>
      </p:sp>
    </p:spTree>
    <p:extLst>
      <p:ext uri="{BB962C8B-B14F-4D97-AF65-F5344CB8AC3E}">
        <p14:creationId xmlns:p14="http://schemas.microsoft.com/office/powerpoint/2010/main" val="944407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smtClean="0"/>
              <a:t>When the body is unsupported, momentum of the body cant be developed. This means that its center of gravity cant be displaced from its path of motion.</a:t>
            </a:r>
          </a:p>
          <a:p>
            <a:pPr algn="just"/>
            <a:r>
              <a:rPr lang="en-US" dirty="0" smtClean="0"/>
              <a:t>Nothing the diver can do will alter the pathway of his </a:t>
            </a:r>
            <a:r>
              <a:rPr lang="en-US" dirty="0" err="1" smtClean="0"/>
              <a:t>CoG</a:t>
            </a:r>
            <a:r>
              <a:rPr lang="en-US" dirty="0" smtClean="0"/>
              <a:t>, once he has left the diving board.</a:t>
            </a:r>
          </a:p>
          <a:p>
            <a:pPr algn="just"/>
            <a:r>
              <a:rPr lang="en-US" dirty="0" smtClean="0"/>
              <a:t>The only total movement which can be initiated in the unsupported body is rotation around its </a:t>
            </a:r>
            <a:r>
              <a:rPr lang="en-US" dirty="0" err="1" smtClean="0"/>
              <a:t>CoG</a:t>
            </a:r>
            <a:r>
              <a:rPr lang="en-US" dirty="0" smtClean="0"/>
              <a:t>.</a:t>
            </a:r>
            <a:endParaRPr lang="en-US" dirty="0"/>
          </a:p>
        </p:txBody>
      </p:sp>
    </p:spTree>
    <p:extLst>
      <p:ext uri="{BB962C8B-B14F-4D97-AF65-F5344CB8AC3E}">
        <p14:creationId xmlns:p14="http://schemas.microsoft.com/office/powerpoint/2010/main" val="1656285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moving one’s own body when it is suspended</a:t>
            </a:r>
            <a:endParaRPr lang="en-US" dirty="0"/>
          </a:p>
        </p:txBody>
      </p:sp>
      <p:sp>
        <p:nvSpPr>
          <p:cNvPr id="3" name="Content Placeholder 2"/>
          <p:cNvSpPr>
            <a:spLocks noGrp="1"/>
          </p:cNvSpPr>
          <p:nvPr>
            <p:ph idx="1"/>
          </p:nvPr>
        </p:nvSpPr>
        <p:spPr/>
        <p:txBody>
          <a:bodyPr/>
          <a:lstStyle/>
          <a:p>
            <a:pPr algn="just"/>
            <a:r>
              <a:rPr lang="en-US" dirty="0" smtClean="0"/>
              <a:t>Hanging, swinging and other suspension activities like at the circus, high boom, ropes etc.</a:t>
            </a:r>
          </a:p>
          <a:p>
            <a:pPr algn="just"/>
            <a:r>
              <a:rPr lang="en-US" dirty="0" smtClean="0"/>
              <a:t>The movement of pendulum is produced by the force gravity.</a:t>
            </a:r>
          </a:p>
          <a:p>
            <a:pPr algn="just"/>
            <a:r>
              <a:rPr lang="en-US" dirty="0" smtClean="0"/>
              <a:t>The upward movement of a pendulum is effected by the momentum developed in the downward movement.</a:t>
            </a:r>
          </a:p>
        </p:txBody>
      </p:sp>
    </p:spTree>
    <p:extLst>
      <p:ext uri="{BB962C8B-B14F-4D97-AF65-F5344CB8AC3E}">
        <p14:creationId xmlns:p14="http://schemas.microsoft.com/office/powerpoint/2010/main" val="1881432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smtClean="0"/>
              <a:t>The amplitude of the pendulum depends upon the height from which its movement is initiated.</a:t>
            </a:r>
          </a:p>
          <a:p>
            <a:pPr algn="just"/>
            <a:r>
              <a:rPr lang="en-US" dirty="0" smtClean="0"/>
              <a:t>The time taken by the pendulum to make a single round trip excursion is related to the length of the pendulum.</a:t>
            </a:r>
          </a:p>
          <a:p>
            <a:pPr algn="just"/>
            <a:r>
              <a:rPr lang="en-US" dirty="0" smtClean="0"/>
              <a:t>The period of the pendulum is not influenced by its weight.</a:t>
            </a:r>
          </a:p>
          <a:p>
            <a:pPr algn="just"/>
            <a:r>
              <a:rPr lang="en-US" dirty="0" smtClean="0"/>
              <a:t>As the pendulum swings downwards, the speed increases and vice versa.</a:t>
            </a:r>
          </a:p>
        </p:txBody>
      </p:sp>
    </p:spTree>
    <p:extLst>
      <p:ext uri="{BB962C8B-B14F-4D97-AF65-F5344CB8AC3E}">
        <p14:creationId xmlns:p14="http://schemas.microsoft.com/office/powerpoint/2010/main" val="2919921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smtClean="0"/>
              <a:t>The swinging body moves through an arc, first in one direction and then in reverse direction.</a:t>
            </a:r>
          </a:p>
          <a:p>
            <a:pPr algn="just"/>
            <a:r>
              <a:rPr lang="en-US" dirty="0" smtClean="0"/>
              <a:t>When a pendulum reaches the end of its arc, just before it reverses its direction, it reaches a zero point in velocity. At this moment, force of gravity is neutralized by the upward momentum.</a:t>
            </a:r>
          </a:p>
          <a:p>
            <a:pPr algn="just"/>
            <a:r>
              <a:rPr lang="en-US" dirty="0" smtClean="0"/>
              <a:t>All the characteristics of circular motion apply. If the body does break loose, there is a danger of injury.</a:t>
            </a:r>
            <a:endParaRPr lang="en-US" dirty="0"/>
          </a:p>
        </p:txBody>
      </p:sp>
    </p:spTree>
    <p:extLst>
      <p:ext uri="{BB962C8B-B14F-4D97-AF65-F5344CB8AC3E}">
        <p14:creationId xmlns:p14="http://schemas.microsoft.com/office/powerpoint/2010/main" val="2150596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122830"/>
            <a:ext cx="10394707" cy="5251756"/>
          </a:xfrm>
        </p:spPr>
        <p:txBody>
          <a:bodyPr>
            <a:normAutofit/>
          </a:bodyPr>
          <a:lstStyle/>
          <a:p>
            <a:pPr marL="0" indent="0">
              <a:buNone/>
            </a:pPr>
            <a:r>
              <a:rPr lang="en-IN" dirty="0" smtClean="0"/>
              <a:t>Magnitude:</a:t>
            </a:r>
          </a:p>
          <a:p>
            <a:r>
              <a:rPr lang="en-IN" dirty="0" smtClean="0"/>
              <a:t> magnitude of muscular force is direct proportion to the number and size of the fibres in the muscle which is contracting.</a:t>
            </a:r>
          </a:p>
          <a:p>
            <a:pPr marL="0" indent="0">
              <a:buNone/>
            </a:pPr>
            <a:r>
              <a:rPr lang="en-IN" sz="2300" dirty="0" smtClean="0"/>
              <a:t>Po</a:t>
            </a:r>
            <a:r>
              <a:rPr lang="en-IN" dirty="0" smtClean="0"/>
              <a:t>int of application:</a:t>
            </a:r>
          </a:p>
          <a:p>
            <a:r>
              <a:rPr lang="en-IN" dirty="0"/>
              <a:t> </a:t>
            </a:r>
            <a:r>
              <a:rPr lang="en-IN" dirty="0" smtClean="0"/>
              <a:t>it is assumed to be at centre of the muscle attachment. Usually corresponds to muscle insertion or distal attachment.</a:t>
            </a:r>
          </a:p>
          <a:p>
            <a:pPr marL="0" indent="0">
              <a:buNone/>
            </a:pPr>
            <a:r>
              <a:rPr lang="en-IN" dirty="0" smtClean="0"/>
              <a:t>Direction:</a:t>
            </a:r>
          </a:p>
          <a:p>
            <a:r>
              <a:rPr lang="en-IN" dirty="0"/>
              <a:t> </a:t>
            </a:r>
            <a:r>
              <a:rPr lang="en-IN" dirty="0" smtClean="0"/>
              <a:t>direction of muscular force is represented by angle which is bounded by muscle’s line of pull and portion of mechanical axis that lies between the point of application and fulcrum.</a:t>
            </a:r>
          </a:p>
        </p:txBody>
      </p:sp>
    </p:spTree>
    <p:extLst>
      <p:ext uri="{BB962C8B-B14F-4D97-AF65-F5344CB8AC3E}">
        <p14:creationId xmlns:p14="http://schemas.microsoft.com/office/powerpoint/2010/main" val="406807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423082"/>
            <a:ext cx="10394707" cy="4951504"/>
          </a:xfrm>
        </p:spPr>
        <p:txBody>
          <a:bodyPr/>
          <a:lstStyle/>
          <a:p>
            <a:pPr marL="0" indent="0" algn="just">
              <a:buNone/>
            </a:pPr>
            <a:r>
              <a:rPr lang="en-IN" dirty="0"/>
              <a:t>Components of force:</a:t>
            </a:r>
          </a:p>
          <a:p>
            <a:pPr algn="just"/>
            <a:r>
              <a:rPr lang="en-IN" dirty="0"/>
              <a:t> a muscle’s angle of pull changes with every degree of joint motion. Size of angle determines the effectiveness of muscle’s pull in moving bony lever.</a:t>
            </a:r>
          </a:p>
          <a:p>
            <a:pPr algn="just"/>
            <a:r>
              <a:rPr lang="en-IN" dirty="0"/>
              <a:t>Force is said to have two components:</a:t>
            </a:r>
          </a:p>
          <a:p>
            <a:pPr lvl="1" algn="just">
              <a:buFont typeface="Wingdings" panose="05000000000000000000" pitchFamily="2" charset="2"/>
              <a:buChar char="q"/>
            </a:pPr>
            <a:r>
              <a:rPr lang="en-IN" dirty="0"/>
              <a:t> rotatory component</a:t>
            </a:r>
          </a:p>
          <a:p>
            <a:pPr lvl="1" algn="just">
              <a:buFont typeface="Wingdings" panose="05000000000000000000" pitchFamily="2" charset="2"/>
              <a:buChar char="q"/>
            </a:pPr>
            <a:r>
              <a:rPr lang="en-IN" dirty="0"/>
              <a:t> non –rotatory component</a:t>
            </a:r>
          </a:p>
          <a:p>
            <a:pPr algn="just"/>
            <a:r>
              <a:rPr lang="en-IN" dirty="0" smtClean="0"/>
              <a:t> </a:t>
            </a:r>
            <a:r>
              <a:rPr lang="en-IN" dirty="0"/>
              <a:t>these component are at right angle to each other.</a:t>
            </a:r>
          </a:p>
          <a:p>
            <a:pPr algn="just"/>
            <a:endParaRPr lang="en-IN" dirty="0"/>
          </a:p>
        </p:txBody>
      </p:sp>
    </p:spTree>
    <p:extLst>
      <p:ext uri="{BB962C8B-B14F-4D97-AF65-F5344CB8AC3E}">
        <p14:creationId xmlns:p14="http://schemas.microsoft.com/office/powerpoint/2010/main" val="1085983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313900"/>
            <a:ext cx="10394707" cy="5989918"/>
          </a:xfrm>
        </p:spPr>
        <p:txBody>
          <a:bodyPr>
            <a:normAutofit lnSpcReduction="10000"/>
          </a:bodyPr>
          <a:lstStyle/>
          <a:p>
            <a:pPr marL="0" indent="0">
              <a:buNone/>
            </a:pPr>
            <a:r>
              <a:rPr lang="en-IN" dirty="0" smtClean="0"/>
              <a:t>Rotatory component (vertical component)</a:t>
            </a:r>
          </a:p>
          <a:p>
            <a:r>
              <a:rPr lang="en-IN" dirty="0" smtClean="0"/>
              <a:t> it is a component of muscular force that acts perpendicular to long axis of bone (lever).</a:t>
            </a:r>
          </a:p>
          <a:p>
            <a:endParaRPr lang="en-IN" dirty="0" smtClean="0"/>
          </a:p>
          <a:p>
            <a:r>
              <a:rPr lang="en-IN" dirty="0" smtClean="0"/>
              <a:t>When the line of muscular force is at 90 degrees to bone on which it attaches, all of the muscular force is rotatory force (100% of force is contributing to movement).</a:t>
            </a:r>
          </a:p>
          <a:p>
            <a:endParaRPr lang="en-IN" dirty="0" smtClean="0"/>
          </a:p>
          <a:p>
            <a:r>
              <a:rPr lang="en-IN" dirty="0" smtClean="0"/>
              <a:t>All of force is being used to rotate the lever about it axis. The closer the angle of pull to 90 degrees, the greater the rotatory component.</a:t>
            </a:r>
          </a:p>
          <a:p>
            <a:endParaRPr lang="en-IN" dirty="0" smtClean="0"/>
          </a:p>
          <a:p>
            <a:r>
              <a:rPr lang="en-IN" dirty="0" smtClean="0"/>
              <a:t>At all other degrees of angle of pull, one of the other two components of force are operating in addition to rotatory component.</a:t>
            </a:r>
          </a:p>
        </p:txBody>
      </p:sp>
    </p:spTree>
    <p:extLst>
      <p:ext uri="{BB962C8B-B14F-4D97-AF65-F5344CB8AC3E}">
        <p14:creationId xmlns:p14="http://schemas.microsoft.com/office/powerpoint/2010/main" val="2507468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A\Desktop\index.jpg"/>
          <p:cNvPicPr>
            <a:picLocks noGrp="1" noChangeAspect="1" noChangeArrowheads="1"/>
          </p:cNvPicPr>
          <p:nvPr>
            <p:ph idx="1"/>
          </p:nvPr>
        </p:nvPicPr>
        <p:blipFill>
          <a:blip r:embed="rId2" cstate="print"/>
          <a:srcRect/>
          <a:stretch>
            <a:fillRect/>
          </a:stretch>
        </p:blipFill>
        <p:spPr bwMode="auto">
          <a:xfrm>
            <a:off x="1549951" y="1091833"/>
            <a:ext cx="8966888" cy="497301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85800" y="803564"/>
            <a:ext cx="10394707" cy="5070763"/>
          </a:xfrm>
        </p:spPr>
        <p:txBody>
          <a:bodyPr>
            <a:normAutofit fontScale="92500" lnSpcReduction="20000"/>
          </a:bodyPr>
          <a:lstStyle/>
          <a:p>
            <a:pPr marL="0" indent="0">
              <a:buNone/>
            </a:pPr>
            <a:r>
              <a:rPr lang="en-IN" dirty="0" smtClean="0"/>
              <a:t>Non-</a:t>
            </a:r>
            <a:r>
              <a:rPr lang="en-IN" dirty="0" err="1" smtClean="0"/>
              <a:t>rotatory</a:t>
            </a:r>
            <a:r>
              <a:rPr lang="en-IN" dirty="0" smtClean="0"/>
              <a:t> component  (horizontal component)</a:t>
            </a:r>
          </a:p>
          <a:p>
            <a:r>
              <a:rPr lang="en-IN" dirty="0" smtClean="0"/>
              <a:t> it is either a stabilizing component or a dislocating component, depending on whether the angle of pull is less than or greater than 90 degrees.</a:t>
            </a:r>
          </a:p>
          <a:p>
            <a:r>
              <a:rPr lang="en-IN" dirty="0" smtClean="0"/>
              <a:t>If angle is less than 90 degrees, the force is a stabilizing force because its pull directs the bone towards the joint axis.</a:t>
            </a:r>
          </a:p>
          <a:p>
            <a:r>
              <a:rPr lang="en-IN" dirty="0" smtClean="0"/>
              <a:t>If angle is greater than 90 degrees, the force is dislocating due to it’s pull directing the bone away from the joint axis.</a:t>
            </a:r>
          </a:p>
          <a:p>
            <a:r>
              <a:rPr lang="en-IN" dirty="0" smtClean="0"/>
              <a:t>When angle of pull is 90 degrees the force is completely </a:t>
            </a:r>
            <a:r>
              <a:rPr lang="en-IN" dirty="0" err="1" smtClean="0"/>
              <a:t>rotatory</a:t>
            </a:r>
            <a:r>
              <a:rPr lang="en-IN" dirty="0" smtClean="0"/>
              <a:t>. When it is 45 degrees the </a:t>
            </a:r>
            <a:r>
              <a:rPr lang="en-IN" dirty="0" err="1" smtClean="0"/>
              <a:t>rotatory</a:t>
            </a:r>
            <a:r>
              <a:rPr lang="en-IN" dirty="0" smtClean="0"/>
              <a:t> and stabilizing components are equal.</a:t>
            </a:r>
          </a:p>
          <a:p>
            <a:r>
              <a:rPr lang="en-IN" dirty="0" smtClean="0"/>
              <a:t>Since the angle of pull usually remains less than 45 degrees, more of the muscle’s force serves to stabilize the joint than to move the lever.</a:t>
            </a:r>
          </a:p>
          <a:p>
            <a:r>
              <a:rPr lang="en-IN" dirty="0" smtClean="0"/>
              <a:t>There are some muscles whose angle of pulls are always so small that their contribution to motion is negligible like </a:t>
            </a:r>
            <a:r>
              <a:rPr lang="en-IN" dirty="0" err="1" smtClean="0"/>
              <a:t>coracobrachialis</a:t>
            </a:r>
            <a:r>
              <a:rPr lang="en-IN" dirty="0" smtClean="0"/>
              <a:t> and </a:t>
            </a:r>
            <a:r>
              <a:rPr lang="en-IN" dirty="0" err="1" smtClean="0"/>
              <a:t>subclavius</a:t>
            </a:r>
            <a:r>
              <a:rPr lang="en-IN" dirty="0" smtClean="0"/>
              <a: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477672"/>
            <a:ext cx="10394707" cy="4896913"/>
          </a:xfrm>
        </p:spPr>
        <p:txBody>
          <a:bodyPr>
            <a:normAutofit fontScale="92500" lnSpcReduction="10000"/>
          </a:bodyPr>
          <a:lstStyle/>
          <a:p>
            <a:pPr marL="0" indent="0">
              <a:buNone/>
            </a:pPr>
            <a:r>
              <a:rPr lang="en-IN" dirty="0" smtClean="0"/>
              <a:t>Composite effect of two or more forces (force couple)</a:t>
            </a:r>
          </a:p>
          <a:p>
            <a:r>
              <a:rPr lang="en-IN" dirty="0" smtClean="0"/>
              <a:t> in mechanics the term “couple” or “ force couple” refers to a pair of equal parallel forces acting in opposite direction. The effect of such action is rotation.</a:t>
            </a:r>
          </a:p>
          <a:p>
            <a:r>
              <a:rPr lang="en-IN" dirty="0" smtClean="0"/>
              <a:t>Force couples occur when two or more forces are pulling in different directions on an object, causing the object to rotate about its axis.</a:t>
            </a:r>
          </a:p>
          <a:p>
            <a:r>
              <a:rPr lang="en-IN" dirty="0" smtClean="0"/>
              <a:t>Coupling of muscular forces together in the body </a:t>
            </a:r>
            <a:r>
              <a:rPr lang="en-IN" dirty="0" err="1" smtClean="0"/>
              <a:t>caN</a:t>
            </a:r>
            <a:r>
              <a:rPr lang="en-IN" dirty="0" smtClean="0"/>
              <a:t> result in a more efficient movement.</a:t>
            </a:r>
          </a:p>
          <a:p>
            <a:r>
              <a:rPr lang="en-IN" dirty="0" smtClean="0"/>
              <a:t>Force couple examples</a:t>
            </a:r>
          </a:p>
          <a:p>
            <a:pPr marL="0" indent="0">
              <a:buNone/>
            </a:pPr>
            <a:r>
              <a:rPr lang="en-IN" dirty="0"/>
              <a:t> </a:t>
            </a:r>
            <a:r>
              <a:rPr lang="en-IN" dirty="0" smtClean="0"/>
              <a:t>hands acting as a force couple while steering a wheel</a:t>
            </a:r>
          </a:p>
          <a:p>
            <a:r>
              <a:rPr lang="en-IN" dirty="0"/>
              <a:t> </a:t>
            </a:r>
            <a:r>
              <a:rPr lang="en-IN" dirty="0" smtClean="0"/>
              <a:t>upper fibres of trapezius and serratus anterior act as a force couple for upward rotation of scapula.</a:t>
            </a:r>
          </a:p>
        </p:txBody>
      </p:sp>
    </p:spTree>
    <p:extLst>
      <p:ext uri="{BB962C8B-B14F-4D97-AF65-F5344CB8AC3E}">
        <p14:creationId xmlns:p14="http://schemas.microsoft.com/office/powerpoint/2010/main" val="1470166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A\Desktop\couple-application.jpeg"/>
          <p:cNvPicPr>
            <a:picLocks noGrp="1" noChangeAspect="1" noChangeArrowheads="1"/>
          </p:cNvPicPr>
          <p:nvPr>
            <p:ph sz="quarter" idx="1"/>
          </p:nvPr>
        </p:nvPicPr>
        <p:blipFill>
          <a:blip r:embed="rId2" cstate="print"/>
          <a:srcRect/>
          <a:stretch>
            <a:fillRect/>
          </a:stretch>
        </p:blipFill>
        <p:spPr bwMode="auto">
          <a:xfrm>
            <a:off x="788409" y="2036618"/>
            <a:ext cx="5756624" cy="3532909"/>
          </a:xfrm>
          <a:prstGeom prst="rect">
            <a:avLst/>
          </a:prstGeom>
          <a:noFill/>
        </p:spPr>
      </p:pic>
      <p:pic>
        <p:nvPicPr>
          <p:cNvPr id="1027" name="Picture 3" descr="C:\Users\A\Desktop\IMG_8318.jpg"/>
          <p:cNvPicPr>
            <a:picLocks noChangeAspect="1" noChangeArrowheads="1"/>
          </p:cNvPicPr>
          <p:nvPr/>
        </p:nvPicPr>
        <p:blipFill>
          <a:blip r:embed="rId3" cstate="print"/>
          <a:srcRect/>
          <a:stretch>
            <a:fillRect/>
          </a:stretch>
        </p:blipFill>
        <p:spPr bwMode="auto">
          <a:xfrm>
            <a:off x="5898572" y="1238250"/>
            <a:ext cx="5715000" cy="46863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77</TotalTime>
  <Words>1455</Words>
  <Application>Microsoft Office PowerPoint</Application>
  <PresentationFormat>Custom</PresentationFormat>
  <Paragraphs>101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FORCE, COMPONENTS OF FORCE, COMPOSITE EFFECT OF TWO OR MORE FORCES (FORCE COUPLES)</vt:lpstr>
      <vt:lpstr>FORCE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Force and work</vt:lpstr>
      <vt:lpstr>PowerPoint Presentation</vt:lpstr>
      <vt:lpstr>Movement of the body as a whole</vt:lpstr>
      <vt:lpstr>Principles  for walking on the ground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of moving one’s own body when it is suspended</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FORCE, COMPONENTS OF FORCE, COMPOSITE EFFECT OF TWO OR MORE FORCES (FORCE COUPLES)</dc:title>
  <dc:creator>Dr.Malkesh Shah</dc:creator>
  <cp:lastModifiedBy>Admin</cp:lastModifiedBy>
  <cp:revision>14</cp:revision>
  <dcterms:created xsi:type="dcterms:W3CDTF">2016-09-19T03:02:19Z</dcterms:created>
  <dcterms:modified xsi:type="dcterms:W3CDTF">2020-08-13T04:51:48Z</dcterms:modified>
</cp:coreProperties>
</file>