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3" r:id="rId31"/>
    <p:sldId id="294" r:id="rId32"/>
    <p:sldId id="295" r:id="rId33"/>
    <p:sldId id="296" r:id="rId34"/>
    <p:sldId id="297" r:id="rId35"/>
    <p:sldId id="29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39" autoAdjust="0"/>
    <p:restoredTop sz="94660"/>
  </p:normalViewPr>
  <p:slideViewPr>
    <p:cSldViewPr snapToGrid="0">
      <p:cViewPr varScale="1">
        <p:scale>
          <a:sx n="77" d="100"/>
          <a:sy n="77" d="100"/>
        </p:scale>
        <p:origin x="-90" y="-12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51CE9-D5D0-44A7-93EC-28CAE0EF6317}" type="doc">
      <dgm:prSet loTypeId="urn:microsoft.com/office/officeart/2009/layout/CircleArrowProcess" loCatId="process" qsTypeId="urn:microsoft.com/office/officeart/2005/8/quickstyle/3d3" qsCatId="3D" csTypeId="urn:microsoft.com/office/officeart/2005/8/colors/accent1_3" csCatId="accent1" phldr="1"/>
      <dgm:spPr/>
      <dgm:t>
        <a:bodyPr/>
        <a:lstStyle/>
        <a:p>
          <a:endParaRPr lang="en-US"/>
        </a:p>
      </dgm:t>
    </dgm:pt>
    <dgm:pt modelId="{F448C50B-C79A-4C25-8F68-9D535EC29E2A}">
      <dgm:prSet phldrT="[Text]"/>
      <dgm:spPr/>
      <dgm:t>
        <a:bodyPr/>
        <a:lstStyle/>
        <a:p>
          <a:r>
            <a:rPr lang="en-US" b="1" dirty="0">
              <a:latin typeface="Calibri" panose="020F0502020204030204" pitchFamily="34" charset="0"/>
              <a:cs typeface="Calibri" panose="020F0502020204030204" pitchFamily="34" charset="0"/>
            </a:rPr>
            <a:t>STRATEGIC CHOICE</a:t>
          </a:r>
        </a:p>
      </dgm:t>
    </dgm:pt>
    <dgm:pt modelId="{A2252AF7-6AC5-4288-838F-86B56EC817E5}" type="parTrans" cxnId="{9F995727-1248-4329-BBD7-92525231ADD7}">
      <dgm:prSet/>
      <dgm:spPr/>
      <dgm:t>
        <a:bodyPr/>
        <a:lstStyle/>
        <a:p>
          <a:endParaRPr lang="en-US"/>
        </a:p>
      </dgm:t>
    </dgm:pt>
    <dgm:pt modelId="{85FFA193-9C16-4298-BFC6-C964F1488D52}" type="sibTrans" cxnId="{9F995727-1248-4329-BBD7-92525231ADD7}">
      <dgm:prSet/>
      <dgm:spPr/>
      <dgm:t>
        <a:bodyPr/>
        <a:lstStyle/>
        <a:p>
          <a:endParaRPr lang="en-US"/>
        </a:p>
      </dgm:t>
    </dgm:pt>
    <dgm:pt modelId="{2B0EA553-8F05-4379-B327-17C5DAB13FA9}">
      <dgm:prSet phldrT="[Text]"/>
      <dgm:spPr/>
      <dgm:t>
        <a:bodyPr/>
        <a:lstStyle/>
        <a:p>
          <a:r>
            <a:rPr lang="en-US" b="1" dirty="0">
              <a:latin typeface="Calibri" panose="020F0502020204030204" pitchFamily="34" charset="0"/>
              <a:cs typeface="Calibri" panose="020F0502020204030204" pitchFamily="34" charset="0"/>
            </a:rPr>
            <a:t>JOB DISCRIPTION</a:t>
          </a:r>
        </a:p>
      </dgm:t>
    </dgm:pt>
    <dgm:pt modelId="{12DCC137-D0AA-41F6-B75F-3EE3DB1387A4}" type="parTrans" cxnId="{EFCD97D3-EAFD-46B0-BF1F-7E12CF43E907}">
      <dgm:prSet/>
      <dgm:spPr/>
      <dgm:t>
        <a:bodyPr/>
        <a:lstStyle/>
        <a:p>
          <a:endParaRPr lang="en-US"/>
        </a:p>
      </dgm:t>
    </dgm:pt>
    <dgm:pt modelId="{723AEFEF-4F84-4384-87DC-A0FF2D1F3611}" type="sibTrans" cxnId="{EFCD97D3-EAFD-46B0-BF1F-7E12CF43E907}">
      <dgm:prSet/>
      <dgm:spPr/>
      <dgm:t>
        <a:bodyPr/>
        <a:lstStyle/>
        <a:p>
          <a:endParaRPr lang="en-US"/>
        </a:p>
      </dgm:t>
    </dgm:pt>
    <dgm:pt modelId="{29779B26-9476-4664-A0E7-981009618A0F}">
      <dgm:prSet phldrT="[Text]"/>
      <dgm:spPr/>
      <dgm:t>
        <a:bodyPr/>
        <a:lstStyle/>
        <a:p>
          <a:r>
            <a:rPr lang="en-US" b="1" dirty="0">
              <a:latin typeface="Calibri" panose="020F0502020204030204" pitchFamily="34" charset="0"/>
              <a:cs typeface="Calibri" panose="020F0502020204030204" pitchFamily="34" charset="0"/>
            </a:rPr>
            <a:t>JOB SPECIFICATION</a:t>
          </a:r>
        </a:p>
      </dgm:t>
    </dgm:pt>
    <dgm:pt modelId="{A2570B43-18A8-4C8D-834D-B88EA290E7DC}" type="parTrans" cxnId="{BCC59C4C-105A-4CBA-9BF2-DA2522A8626F}">
      <dgm:prSet/>
      <dgm:spPr/>
      <dgm:t>
        <a:bodyPr/>
        <a:lstStyle/>
        <a:p>
          <a:endParaRPr lang="en-US"/>
        </a:p>
      </dgm:t>
    </dgm:pt>
    <dgm:pt modelId="{174FB50B-2104-4A41-9FD2-A48B9A264725}" type="sibTrans" cxnId="{BCC59C4C-105A-4CBA-9BF2-DA2522A8626F}">
      <dgm:prSet/>
      <dgm:spPr/>
      <dgm:t>
        <a:bodyPr/>
        <a:lstStyle/>
        <a:p>
          <a:endParaRPr lang="en-US"/>
        </a:p>
      </dgm:t>
    </dgm:pt>
    <dgm:pt modelId="{89CBA101-1957-472C-A196-38CD0DD9120D}">
      <dgm:prSet/>
      <dgm:spPr/>
      <dgm:t>
        <a:bodyPr/>
        <a:lstStyle/>
        <a:p>
          <a:r>
            <a:rPr lang="en-US" b="1" dirty="0">
              <a:latin typeface="Calibri" panose="020F0502020204030204" pitchFamily="34" charset="0"/>
              <a:cs typeface="Calibri" panose="020F0502020204030204" pitchFamily="34" charset="0"/>
            </a:rPr>
            <a:t>GATHER INFORMATION</a:t>
          </a:r>
        </a:p>
      </dgm:t>
    </dgm:pt>
    <dgm:pt modelId="{8A49835E-E865-40D3-BD14-C876968A8AC6}" type="parTrans" cxnId="{754D0E1F-061C-438F-92E2-3D60DB0EA00A}">
      <dgm:prSet/>
      <dgm:spPr/>
      <dgm:t>
        <a:bodyPr/>
        <a:lstStyle/>
        <a:p>
          <a:endParaRPr lang="en-US"/>
        </a:p>
      </dgm:t>
    </dgm:pt>
    <dgm:pt modelId="{DDB467CA-AEE1-4256-B031-DD15FEA2F296}" type="sibTrans" cxnId="{754D0E1F-061C-438F-92E2-3D60DB0EA00A}">
      <dgm:prSet/>
      <dgm:spPr/>
      <dgm:t>
        <a:bodyPr/>
        <a:lstStyle/>
        <a:p>
          <a:endParaRPr lang="en-US"/>
        </a:p>
      </dgm:t>
    </dgm:pt>
    <dgm:pt modelId="{3F67C2D1-476B-48AD-B11E-1723CDEAB185}">
      <dgm:prSet/>
      <dgm:spPr/>
      <dgm:t>
        <a:bodyPr/>
        <a:lstStyle/>
        <a:p>
          <a:r>
            <a:rPr lang="en-US" b="1" dirty="0">
              <a:latin typeface="Calibri" panose="020F0502020204030204" pitchFamily="34" charset="0"/>
              <a:cs typeface="Calibri" panose="020F0502020204030204" pitchFamily="34" charset="0"/>
            </a:rPr>
            <a:t>PROCESS INFORMATION</a:t>
          </a:r>
        </a:p>
      </dgm:t>
    </dgm:pt>
    <dgm:pt modelId="{8808A801-E16F-4D27-8477-CBBD3D5C9323}" type="parTrans" cxnId="{C9A8834E-75D4-4080-A2A3-42E39926FB87}">
      <dgm:prSet/>
      <dgm:spPr/>
      <dgm:t>
        <a:bodyPr/>
        <a:lstStyle/>
        <a:p>
          <a:endParaRPr lang="en-US"/>
        </a:p>
      </dgm:t>
    </dgm:pt>
    <dgm:pt modelId="{816B065E-F23E-4088-A7DC-D02B41CD70E8}" type="sibTrans" cxnId="{C9A8834E-75D4-4080-A2A3-42E39926FB87}">
      <dgm:prSet/>
      <dgm:spPr/>
      <dgm:t>
        <a:bodyPr/>
        <a:lstStyle/>
        <a:p>
          <a:endParaRPr lang="en-US"/>
        </a:p>
      </dgm:t>
    </dgm:pt>
    <dgm:pt modelId="{12436AAB-8DB2-4BFA-8A2A-264E5C756B7B}" type="pres">
      <dgm:prSet presAssocID="{4A951CE9-D5D0-44A7-93EC-28CAE0EF6317}" presName="Name0" presStyleCnt="0">
        <dgm:presLayoutVars>
          <dgm:chMax val="7"/>
          <dgm:chPref val="7"/>
          <dgm:dir/>
          <dgm:animLvl val="lvl"/>
        </dgm:presLayoutVars>
      </dgm:prSet>
      <dgm:spPr/>
      <dgm:t>
        <a:bodyPr/>
        <a:lstStyle/>
        <a:p>
          <a:endParaRPr lang="en-US"/>
        </a:p>
      </dgm:t>
    </dgm:pt>
    <dgm:pt modelId="{C35C4CCE-B97A-4CA5-AA61-C6FE1A7BCAFA}" type="pres">
      <dgm:prSet presAssocID="{F448C50B-C79A-4C25-8F68-9D535EC29E2A}" presName="Accent1" presStyleCnt="0"/>
      <dgm:spPr/>
    </dgm:pt>
    <dgm:pt modelId="{AE8A3F4A-8D69-46F4-8B10-272A6A0444F8}" type="pres">
      <dgm:prSet presAssocID="{F448C50B-C79A-4C25-8F68-9D535EC29E2A}" presName="Accent" presStyleLbl="node1" presStyleIdx="0" presStyleCnt="5"/>
      <dgm:spPr/>
    </dgm:pt>
    <dgm:pt modelId="{FEF58465-3798-4610-B499-8D5495DAE8CB}" type="pres">
      <dgm:prSet presAssocID="{F448C50B-C79A-4C25-8F68-9D535EC29E2A}" presName="Parent1" presStyleLbl="revTx" presStyleIdx="0" presStyleCnt="5">
        <dgm:presLayoutVars>
          <dgm:chMax val="1"/>
          <dgm:chPref val="1"/>
          <dgm:bulletEnabled val="1"/>
        </dgm:presLayoutVars>
      </dgm:prSet>
      <dgm:spPr/>
      <dgm:t>
        <a:bodyPr/>
        <a:lstStyle/>
        <a:p>
          <a:endParaRPr lang="en-US"/>
        </a:p>
      </dgm:t>
    </dgm:pt>
    <dgm:pt modelId="{046A7CE5-ECAA-40EA-B0F1-EE9AF028B6A0}" type="pres">
      <dgm:prSet presAssocID="{89CBA101-1957-472C-A196-38CD0DD9120D}" presName="Accent2" presStyleCnt="0"/>
      <dgm:spPr/>
    </dgm:pt>
    <dgm:pt modelId="{D356F41D-7B82-4A7E-B0FF-AF17E36CDBBD}" type="pres">
      <dgm:prSet presAssocID="{89CBA101-1957-472C-A196-38CD0DD9120D}" presName="Accent" presStyleLbl="node1" presStyleIdx="1" presStyleCnt="5"/>
      <dgm:spPr/>
    </dgm:pt>
    <dgm:pt modelId="{1C0196BD-9628-4C61-B6C2-A84C52F28DFD}" type="pres">
      <dgm:prSet presAssocID="{89CBA101-1957-472C-A196-38CD0DD9120D}" presName="Parent2" presStyleLbl="revTx" presStyleIdx="1" presStyleCnt="5">
        <dgm:presLayoutVars>
          <dgm:chMax val="1"/>
          <dgm:chPref val="1"/>
          <dgm:bulletEnabled val="1"/>
        </dgm:presLayoutVars>
      </dgm:prSet>
      <dgm:spPr/>
      <dgm:t>
        <a:bodyPr/>
        <a:lstStyle/>
        <a:p>
          <a:endParaRPr lang="en-US"/>
        </a:p>
      </dgm:t>
    </dgm:pt>
    <dgm:pt modelId="{6C871B80-9564-4E1F-A888-4CD67B0EFD56}" type="pres">
      <dgm:prSet presAssocID="{3F67C2D1-476B-48AD-B11E-1723CDEAB185}" presName="Accent3" presStyleCnt="0"/>
      <dgm:spPr/>
    </dgm:pt>
    <dgm:pt modelId="{FAF6551B-0182-416B-A0DC-FE462956BB12}" type="pres">
      <dgm:prSet presAssocID="{3F67C2D1-476B-48AD-B11E-1723CDEAB185}" presName="Accent" presStyleLbl="node1" presStyleIdx="2" presStyleCnt="5"/>
      <dgm:spPr/>
    </dgm:pt>
    <dgm:pt modelId="{59AFE385-452E-492B-AFE2-BEBDC28F95D2}" type="pres">
      <dgm:prSet presAssocID="{3F67C2D1-476B-48AD-B11E-1723CDEAB185}" presName="Parent3" presStyleLbl="revTx" presStyleIdx="2" presStyleCnt="5">
        <dgm:presLayoutVars>
          <dgm:chMax val="1"/>
          <dgm:chPref val="1"/>
          <dgm:bulletEnabled val="1"/>
        </dgm:presLayoutVars>
      </dgm:prSet>
      <dgm:spPr/>
      <dgm:t>
        <a:bodyPr/>
        <a:lstStyle/>
        <a:p>
          <a:endParaRPr lang="en-US"/>
        </a:p>
      </dgm:t>
    </dgm:pt>
    <dgm:pt modelId="{4D703C21-152A-4A40-A869-ABFFB084FD17}" type="pres">
      <dgm:prSet presAssocID="{2B0EA553-8F05-4379-B327-17C5DAB13FA9}" presName="Accent4" presStyleCnt="0"/>
      <dgm:spPr/>
    </dgm:pt>
    <dgm:pt modelId="{578FD026-6E54-4AD0-8B55-D080C9B44403}" type="pres">
      <dgm:prSet presAssocID="{2B0EA553-8F05-4379-B327-17C5DAB13FA9}" presName="Accent" presStyleLbl="node1" presStyleIdx="3" presStyleCnt="5"/>
      <dgm:spPr/>
    </dgm:pt>
    <dgm:pt modelId="{E432498E-303B-45B9-A1DD-629856210003}" type="pres">
      <dgm:prSet presAssocID="{2B0EA553-8F05-4379-B327-17C5DAB13FA9}" presName="Parent4" presStyleLbl="revTx" presStyleIdx="3" presStyleCnt="5">
        <dgm:presLayoutVars>
          <dgm:chMax val="1"/>
          <dgm:chPref val="1"/>
          <dgm:bulletEnabled val="1"/>
        </dgm:presLayoutVars>
      </dgm:prSet>
      <dgm:spPr/>
      <dgm:t>
        <a:bodyPr/>
        <a:lstStyle/>
        <a:p>
          <a:endParaRPr lang="en-US"/>
        </a:p>
      </dgm:t>
    </dgm:pt>
    <dgm:pt modelId="{293EBD04-3498-4099-84A3-0BC5F5609D34}" type="pres">
      <dgm:prSet presAssocID="{29779B26-9476-4664-A0E7-981009618A0F}" presName="Accent5" presStyleCnt="0"/>
      <dgm:spPr/>
    </dgm:pt>
    <dgm:pt modelId="{5E9AC76E-D950-4AD0-B9FC-FC0BBB747633}" type="pres">
      <dgm:prSet presAssocID="{29779B26-9476-4664-A0E7-981009618A0F}" presName="Accent" presStyleLbl="node1" presStyleIdx="4" presStyleCnt="5"/>
      <dgm:spPr/>
    </dgm:pt>
    <dgm:pt modelId="{F2B86D18-E8AB-4F50-BFE6-1A132E71E714}" type="pres">
      <dgm:prSet presAssocID="{29779B26-9476-4664-A0E7-981009618A0F}" presName="Parent5" presStyleLbl="revTx" presStyleIdx="4" presStyleCnt="5">
        <dgm:presLayoutVars>
          <dgm:chMax val="1"/>
          <dgm:chPref val="1"/>
          <dgm:bulletEnabled val="1"/>
        </dgm:presLayoutVars>
      </dgm:prSet>
      <dgm:spPr/>
      <dgm:t>
        <a:bodyPr/>
        <a:lstStyle/>
        <a:p>
          <a:endParaRPr lang="en-US"/>
        </a:p>
      </dgm:t>
    </dgm:pt>
  </dgm:ptLst>
  <dgm:cxnLst>
    <dgm:cxn modelId="{BD603976-25FF-43F2-B2AB-4F7A5A5246B9}" type="presOf" srcId="{3F67C2D1-476B-48AD-B11E-1723CDEAB185}" destId="{59AFE385-452E-492B-AFE2-BEBDC28F95D2}" srcOrd="0" destOrd="0" presId="urn:microsoft.com/office/officeart/2009/layout/CircleArrowProcess"/>
    <dgm:cxn modelId="{63FFC634-7E2F-463F-ADD7-77302BF5533C}" type="presOf" srcId="{4A951CE9-D5D0-44A7-93EC-28CAE0EF6317}" destId="{12436AAB-8DB2-4BFA-8A2A-264E5C756B7B}" srcOrd="0" destOrd="0" presId="urn:microsoft.com/office/officeart/2009/layout/CircleArrowProcess"/>
    <dgm:cxn modelId="{C9A8834E-75D4-4080-A2A3-42E39926FB87}" srcId="{4A951CE9-D5D0-44A7-93EC-28CAE0EF6317}" destId="{3F67C2D1-476B-48AD-B11E-1723CDEAB185}" srcOrd="2" destOrd="0" parTransId="{8808A801-E16F-4D27-8477-CBBD3D5C9323}" sibTransId="{816B065E-F23E-4088-A7DC-D02B41CD70E8}"/>
    <dgm:cxn modelId="{DC4DF390-CC48-45FD-A1FC-56AFD5346318}" type="presOf" srcId="{29779B26-9476-4664-A0E7-981009618A0F}" destId="{F2B86D18-E8AB-4F50-BFE6-1A132E71E714}" srcOrd="0" destOrd="0" presId="urn:microsoft.com/office/officeart/2009/layout/CircleArrowProcess"/>
    <dgm:cxn modelId="{BCC59C4C-105A-4CBA-9BF2-DA2522A8626F}" srcId="{4A951CE9-D5D0-44A7-93EC-28CAE0EF6317}" destId="{29779B26-9476-4664-A0E7-981009618A0F}" srcOrd="4" destOrd="0" parTransId="{A2570B43-18A8-4C8D-834D-B88EA290E7DC}" sibTransId="{174FB50B-2104-4A41-9FD2-A48B9A264725}"/>
    <dgm:cxn modelId="{25583751-DEE9-4D96-98E4-B5660BE2D439}" type="presOf" srcId="{F448C50B-C79A-4C25-8F68-9D535EC29E2A}" destId="{FEF58465-3798-4610-B499-8D5495DAE8CB}" srcOrd="0" destOrd="0" presId="urn:microsoft.com/office/officeart/2009/layout/CircleArrowProcess"/>
    <dgm:cxn modelId="{9F995727-1248-4329-BBD7-92525231ADD7}" srcId="{4A951CE9-D5D0-44A7-93EC-28CAE0EF6317}" destId="{F448C50B-C79A-4C25-8F68-9D535EC29E2A}" srcOrd="0" destOrd="0" parTransId="{A2252AF7-6AC5-4288-838F-86B56EC817E5}" sibTransId="{85FFA193-9C16-4298-BFC6-C964F1488D52}"/>
    <dgm:cxn modelId="{A1BA17E2-805A-4A29-9613-283BB897DBCD}" type="presOf" srcId="{2B0EA553-8F05-4379-B327-17C5DAB13FA9}" destId="{E432498E-303B-45B9-A1DD-629856210003}" srcOrd="0" destOrd="0" presId="urn:microsoft.com/office/officeart/2009/layout/CircleArrowProcess"/>
    <dgm:cxn modelId="{754D0E1F-061C-438F-92E2-3D60DB0EA00A}" srcId="{4A951CE9-D5D0-44A7-93EC-28CAE0EF6317}" destId="{89CBA101-1957-472C-A196-38CD0DD9120D}" srcOrd="1" destOrd="0" parTransId="{8A49835E-E865-40D3-BD14-C876968A8AC6}" sibTransId="{DDB467CA-AEE1-4256-B031-DD15FEA2F296}"/>
    <dgm:cxn modelId="{742D1ECE-FE0A-480C-81E9-4BE1A946ABD4}" type="presOf" srcId="{89CBA101-1957-472C-A196-38CD0DD9120D}" destId="{1C0196BD-9628-4C61-B6C2-A84C52F28DFD}" srcOrd="0" destOrd="0" presId="urn:microsoft.com/office/officeart/2009/layout/CircleArrowProcess"/>
    <dgm:cxn modelId="{EFCD97D3-EAFD-46B0-BF1F-7E12CF43E907}" srcId="{4A951CE9-D5D0-44A7-93EC-28CAE0EF6317}" destId="{2B0EA553-8F05-4379-B327-17C5DAB13FA9}" srcOrd="3" destOrd="0" parTransId="{12DCC137-D0AA-41F6-B75F-3EE3DB1387A4}" sibTransId="{723AEFEF-4F84-4384-87DC-A0FF2D1F3611}"/>
    <dgm:cxn modelId="{D095A209-B7D1-4204-83B4-B292544A3EDA}" type="presParOf" srcId="{12436AAB-8DB2-4BFA-8A2A-264E5C756B7B}" destId="{C35C4CCE-B97A-4CA5-AA61-C6FE1A7BCAFA}" srcOrd="0" destOrd="0" presId="urn:microsoft.com/office/officeart/2009/layout/CircleArrowProcess"/>
    <dgm:cxn modelId="{234C4B77-300E-454C-A949-6EF5196D86C0}" type="presParOf" srcId="{C35C4CCE-B97A-4CA5-AA61-C6FE1A7BCAFA}" destId="{AE8A3F4A-8D69-46F4-8B10-272A6A0444F8}" srcOrd="0" destOrd="0" presId="urn:microsoft.com/office/officeart/2009/layout/CircleArrowProcess"/>
    <dgm:cxn modelId="{C65A45C9-DE3A-4703-B39F-0CDDF89682E0}" type="presParOf" srcId="{12436AAB-8DB2-4BFA-8A2A-264E5C756B7B}" destId="{FEF58465-3798-4610-B499-8D5495DAE8CB}" srcOrd="1" destOrd="0" presId="urn:microsoft.com/office/officeart/2009/layout/CircleArrowProcess"/>
    <dgm:cxn modelId="{65F4C618-16BE-4588-AFC9-FC807A1D2404}" type="presParOf" srcId="{12436AAB-8DB2-4BFA-8A2A-264E5C756B7B}" destId="{046A7CE5-ECAA-40EA-B0F1-EE9AF028B6A0}" srcOrd="2" destOrd="0" presId="urn:microsoft.com/office/officeart/2009/layout/CircleArrowProcess"/>
    <dgm:cxn modelId="{BFEC03A3-9BFD-4F52-A874-3874357194CB}" type="presParOf" srcId="{046A7CE5-ECAA-40EA-B0F1-EE9AF028B6A0}" destId="{D356F41D-7B82-4A7E-B0FF-AF17E36CDBBD}" srcOrd="0" destOrd="0" presId="urn:microsoft.com/office/officeart/2009/layout/CircleArrowProcess"/>
    <dgm:cxn modelId="{DD72FF66-67FB-48CD-B7DD-779C2BC35D21}" type="presParOf" srcId="{12436AAB-8DB2-4BFA-8A2A-264E5C756B7B}" destId="{1C0196BD-9628-4C61-B6C2-A84C52F28DFD}" srcOrd="3" destOrd="0" presId="urn:microsoft.com/office/officeart/2009/layout/CircleArrowProcess"/>
    <dgm:cxn modelId="{45F24D4D-0F2C-4698-9BA3-9F06FCEDD1EF}" type="presParOf" srcId="{12436AAB-8DB2-4BFA-8A2A-264E5C756B7B}" destId="{6C871B80-9564-4E1F-A888-4CD67B0EFD56}" srcOrd="4" destOrd="0" presId="urn:microsoft.com/office/officeart/2009/layout/CircleArrowProcess"/>
    <dgm:cxn modelId="{682FC7C7-C0CF-4672-A5D7-7644E01445E4}" type="presParOf" srcId="{6C871B80-9564-4E1F-A888-4CD67B0EFD56}" destId="{FAF6551B-0182-416B-A0DC-FE462956BB12}" srcOrd="0" destOrd="0" presId="urn:microsoft.com/office/officeart/2009/layout/CircleArrowProcess"/>
    <dgm:cxn modelId="{CF1D7279-5B13-4FB8-A91B-026E1A5037A1}" type="presParOf" srcId="{12436AAB-8DB2-4BFA-8A2A-264E5C756B7B}" destId="{59AFE385-452E-492B-AFE2-BEBDC28F95D2}" srcOrd="5" destOrd="0" presId="urn:microsoft.com/office/officeart/2009/layout/CircleArrowProcess"/>
    <dgm:cxn modelId="{031F2158-F839-4F14-B702-B63CFE4C957E}" type="presParOf" srcId="{12436AAB-8DB2-4BFA-8A2A-264E5C756B7B}" destId="{4D703C21-152A-4A40-A869-ABFFB084FD17}" srcOrd="6" destOrd="0" presId="urn:microsoft.com/office/officeart/2009/layout/CircleArrowProcess"/>
    <dgm:cxn modelId="{42414694-3C11-42B6-BE9C-2A10A1CC735A}" type="presParOf" srcId="{4D703C21-152A-4A40-A869-ABFFB084FD17}" destId="{578FD026-6E54-4AD0-8B55-D080C9B44403}" srcOrd="0" destOrd="0" presId="urn:microsoft.com/office/officeart/2009/layout/CircleArrowProcess"/>
    <dgm:cxn modelId="{47FBB4C1-D572-4E9F-8A89-9EC8D3F79479}" type="presParOf" srcId="{12436AAB-8DB2-4BFA-8A2A-264E5C756B7B}" destId="{E432498E-303B-45B9-A1DD-629856210003}" srcOrd="7" destOrd="0" presId="urn:microsoft.com/office/officeart/2009/layout/CircleArrowProcess"/>
    <dgm:cxn modelId="{A505D26E-208F-4128-8123-F834DD9F72D6}" type="presParOf" srcId="{12436AAB-8DB2-4BFA-8A2A-264E5C756B7B}" destId="{293EBD04-3498-4099-84A3-0BC5F5609D34}" srcOrd="8" destOrd="0" presId="urn:microsoft.com/office/officeart/2009/layout/CircleArrowProcess"/>
    <dgm:cxn modelId="{77147786-861A-4071-82E7-E1E14786F9A8}" type="presParOf" srcId="{293EBD04-3498-4099-84A3-0BC5F5609D34}" destId="{5E9AC76E-D950-4AD0-B9FC-FC0BBB747633}" srcOrd="0" destOrd="0" presId="urn:microsoft.com/office/officeart/2009/layout/CircleArrowProcess"/>
    <dgm:cxn modelId="{F35B18AD-7B74-4644-BBC4-EE6E032F9ABE}" type="presParOf" srcId="{12436AAB-8DB2-4BFA-8A2A-264E5C756B7B}" destId="{F2B86D18-E8AB-4F50-BFE6-1A132E71E714}" srcOrd="9" destOrd="0" presId="urn:microsoft.com/office/officeart/2009/layout/CircleArrow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0FD272-D88E-4264-8755-18ED5CCBF2DC}" type="doc">
      <dgm:prSet loTypeId="urn:microsoft.com/office/officeart/2005/8/layout/radial1" loCatId="relationship" qsTypeId="urn:microsoft.com/office/officeart/2009/2/quickstyle/3d8" qsCatId="3D" csTypeId="urn:microsoft.com/office/officeart/2005/8/colors/accent1_2" csCatId="accent1" phldr="1"/>
      <dgm:spPr/>
      <dgm:t>
        <a:bodyPr/>
        <a:lstStyle/>
        <a:p>
          <a:endParaRPr lang="en-US"/>
        </a:p>
      </dgm:t>
    </dgm:pt>
    <dgm:pt modelId="{C26A84C9-46CE-4E19-8B34-C9D1A7FDA6F6}">
      <dgm:prSet phldrT="[Text]"/>
      <dgm:spPr/>
      <dgm:t>
        <a:bodyPr/>
        <a:lstStyle/>
        <a:p>
          <a:r>
            <a:rPr lang="en-US" b="1" dirty="0"/>
            <a:t>Job data</a:t>
          </a:r>
        </a:p>
      </dgm:t>
    </dgm:pt>
    <dgm:pt modelId="{5F5DA492-3B80-4D10-895D-2275B4989BDB}" type="parTrans" cxnId="{2712E947-4343-4186-AB53-2F558C83DC13}">
      <dgm:prSet/>
      <dgm:spPr/>
      <dgm:t>
        <a:bodyPr/>
        <a:lstStyle/>
        <a:p>
          <a:endParaRPr lang="en-US"/>
        </a:p>
      </dgm:t>
    </dgm:pt>
    <dgm:pt modelId="{4FDADEA5-D8A8-4585-955D-8070317098E6}" type="sibTrans" cxnId="{2712E947-4343-4186-AB53-2F558C83DC13}">
      <dgm:prSet/>
      <dgm:spPr/>
      <dgm:t>
        <a:bodyPr/>
        <a:lstStyle/>
        <a:p>
          <a:endParaRPr lang="en-US"/>
        </a:p>
      </dgm:t>
    </dgm:pt>
    <dgm:pt modelId="{0AFC1C22-DB1E-41A6-9645-C912ACB8789C}">
      <dgm:prSet phldrT="[Text]"/>
      <dgm:spPr/>
      <dgm:t>
        <a:bodyPr/>
        <a:lstStyle/>
        <a:p>
          <a:r>
            <a:rPr lang="en-US" b="1" dirty="0"/>
            <a:t>interviews</a:t>
          </a:r>
        </a:p>
      </dgm:t>
    </dgm:pt>
    <dgm:pt modelId="{83392D29-956C-4218-974C-EC83F20D12BA}" type="parTrans" cxnId="{88DE1C7C-31D2-4CD3-B714-FE72EAEEE8A1}">
      <dgm:prSet/>
      <dgm:spPr/>
      <dgm:t>
        <a:bodyPr/>
        <a:lstStyle/>
        <a:p>
          <a:endParaRPr lang="en-US"/>
        </a:p>
      </dgm:t>
    </dgm:pt>
    <dgm:pt modelId="{FA78269B-8336-4EA6-93EC-BF27D78E926A}" type="sibTrans" cxnId="{88DE1C7C-31D2-4CD3-B714-FE72EAEEE8A1}">
      <dgm:prSet/>
      <dgm:spPr/>
      <dgm:t>
        <a:bodyPr/>
        <a:lstStyle/>
        <a:p>
          <a:endParaRPr lang="en-US"/>
        </a:p>
      </dgm:t>
    </dgm:pt>
    <dgm:pt modelId="{2F34387D-BC2A-44CD-A4FF-81B6836AAE96}">
      <dgm:prSet phldrT="[Text]"/>
      <dgm:spPr/>
      <dgm:t>
        <a:bodyPr/>
        <a:lstStyle/>
        <a:p>
          <a:r>
            <a:rPr lang="en-US" b="1" dirty="0"/>
            <a:t>questionnaire</a:t>
          </a:r>
        </a:p>
      </dgm:t>
    </dgm:pt>
    <dgm:pt modelId="{A630980E-1866-4CE4-9CA8-3711A42114E4}" type="parTrans" cxnId="{335CA09C-AD61-43E4-8E11-23CCE3D8A491}">
      <dgm:prSet/>
      <dgm:spPr/>
      <dgm:t>
        <a:bodyPr/>
        <a:lstStyle/>
        <a:p>
          <a:endParaRPr lang="en-US"/>
        </a:p>
      </dgm:t>
    </dgm:pt>
    <dgm:pt modelId="{F0190FA7-15AF-4E4E-83BD-69233170841F}" type="sibTrans" cxnId="{335CA09C-AD61-43E4-8E11-23CCE3D8A491}">
      <dgm:prSet/>
      <dgm:spPr/>
      <dgm:t>
        <a:bodyPr/>
        <a:lstStyle/>
        <a:p>
          <a:endParaRPr lang="en-US"/>
        </a:p>
      </dgm:t>
    </dgm:pt>
    <dgm:pt modelId="{7FABB08D-388E-44DC-A4CE-8A92809BF058}">
      <dgm:prSet phldrT="[Text]"/>
      <dgm:spPr/>
      <dgm:t>
        <a:bodyPr/>
        <a:lstStyle/>
        <a:p>
          <a:r>
            <a:rPr lang="en-US" b="1" dirty="0"/>
            <a:t>checklist</a:t>
          </a:r>
        </a:p>
      </dgm:t>
    </dgm:pt>
    <dgm:pt modelId="{BD9BB232-A8EF-4A30-B4E1-C64331182A2E}" type="parTrans" cxnId="{34EF6090-64E7-4C0E-A02D-4FCE833B7D10}">
      <dgm:prSet/>
      <dgm:spPr/>
      <dgm:t>
        <a:bodyPr/>
        <a:lstStyle/>
        <a:p>
          <a:endParaRPr lang="en-US"/>
        </a:p>
      </dgm:t>
    </dgm:pt>
    <dgm:pt modelId="{277CF03F-CB34-4B76-ABF4-32EB5D2515C8}" type="sibTrans" cxnId="{34EF6090-64E7-4C0E-A02D-4FCE833B7D10}">
      <dgm:prSet/>
      <dgm:spPr/>
      <dgm:t>
        <a:bodyPr/>
        <a:lstStyle/>
        <a:p>
          <a:endParaRPr lang="en-US"/>
        </a:p>
      </dgm:t>
    </dgm:pt>
    <dgm:pt modelId="{7E2A2BD2-05DD-435B-A89C-0473C265A100}">
      <dgm:prSet phldrT="[Text]"/>
      <dgm:spPr/>
      <dgm:t>
        <a:bodyPr/>
        <a:lstStyle/>
        <a:p>
          <a:r>
            <a:rPr lang="en-US" b="1" dirty="0"/>
            <a:t>observation</a:t>
          </a:r>
        </a:p>
      </dgm:t>
    </dgm:pt>
    <dgm:pt modelId="{FF901F3B-3704-41A8-ADD4-00C4E9647C5E}" type="parTrans" cxnId="{15844264-0CC0-4367-95E4-046FF063994E}">
      <dgm:prSet/>
      <dgm:spPr/>
      <dgm:t>
        <a:bodyPr/>
        <a:lstStyle/>
        <a:p>
          <a:endParaRPr lang="en-US"/>
        </a:p>
      </dgm:t>
    </dgm:pt>
    <dgm:pt modelId="{6C1272D5-891E-4EB2-A705-020C394CCF32}" type="sibTrans" cxnId="{15844264-0CC0-4367-95E4-046FF063994E}">
      <dgm:prSet/>
      <dgm:spPr/>
      <dgm:t>
        <a:bodyPr/>
        <a:lstStyle/>
        <a:p>
          <a:endParaRPr lang="en-US"/>
        </a:p>
      </dgm:t>
    </dgm:pt>
    <dgm:pt modelId="{BA62A5F9-A608-46B6-91A9-947DC6968E35}">
      <dgm:prSet/>
      <dgm:spPr/>
      <dgm:t>
        <a:bodyPr/>
        <a:lstStyle/>
        <a:p>
          <a:r>
            <a:rPr lang="en-US" b="1" dirty="0"/>
            <a:t>dairy</a:t>
          </a:r>
        </a:p>
      </dgm:t>
    </dgm:pt>
    <dgm:pt modelId="{1FC6D3AD-8FF2-48BA-8698-A7BD9F8FCB05}" type="parTrans" cxnId="{BF457879-F4C9-4B2A-8B25-997D76EF3104}">
      <dgm:prSet/>
      <dgm:spPr/>
      <dgm:t>
        <a:bodyPr/>
        <a:lstStyle/>
        <a:p>
          <a:endParaRPr lang="en-US"/>
        </a:p>
      </dgm:t>
    </dgm:pt>
    <dgm:pt modelId="{BDEF9DDD-BD91-4C71-9ACF-21010CCA45B8}" type="sibTrans" cxnId="{BF457879-F4C9-4B2A-8B25-997D76EF3104}">
      <dgm:prSet/>
      <dgm:spPr/>
      <dgm:t>
        <a:bodyPr/>
        <a:lstStyle/>
        <a:p>
          <a:endParaRPr lang="en-US"/>
        </a:p>
      </dgm:t>
    </dgm:pt>
    <dgm:pt modelId="{775A3592-C4E9-4D5A-A904-A3655EA762F0}">
      <dgm:prSet/>
      <dgm:spPr/>
      <dgm:t>
        <a:bodyPr/>
        <a:lstStyle/>
        <a:p>
          <a:r>
            <a:rPr lang="en-US" b="1" dirty="0"/>
            <a:t>Technical conference</a:t>
          </a:r>
        </a:p>
      </dgm:t>
    </dgm:pt>
    <dgm:pt modelId="{2C75408D-94F1-4F86-AEA6-2B29A1F3E270}" type="parTrans" cxnId="{933073CB-AAFE-457B-A7D0-D18B0FE3EE25}">
      <dgm:prSet/>
      <dgm:spPr/>
      <dgm:t>
        <a:bodyPr/>
        <a:lstStyle/>
        <a:p>
          <a:endParaRPr lang="en-US"/>
        </a:p>
      </dgm:t>
    </dgm:pt>
    <dgm:pt modelId="{4E0CC932-BC61-45C8-86D0-410378425D1C}" type="sibTrans" cxnId="{933073CB-AAFE-457B-A7D0-D18B0FE3EE25}">
      <dgm:prSet/>
      <dgm:spPr/>
      <dgm:t>
        <a:bodyPr/>
        <a:lstStyle/>
        <a:p>
          <a:endParaRPr lang="en-US"/>
        </a:p>
      </dgm:t>
    </dgm:pt>
    <dgm:pt modelId="{61F2F818-3C28-49C6-8A1E-49095F2123F3}" type="pres">
      <dgm:prSet presAssocID="{F10FD272-D88E-4264-8755-18ED5CCBF2DC}" presName="cycle" presStyleCnt="0">
        <dgm:presLayoutVars>
          <dgm:chMax val="1"/>
          <dgm:dir/>
          <dgm:animLvl val="ctr"/>
          <dgm:resizeHandles val="exact"/>
        </dgm:presLayoutVars>
      </dgm:prSet>
      <dgm:spPr/>
      <dgm:t>
        <a:bodyPr/>
        <a:lstStyle/>
        <a:p>
          <a:endParaRPr lang="en-US"/>
        </a:p>
      </dgm:t>
    </dgm:pt>
    <dgm:pt modelId="{097E615D-C656-45CB-A99A-C4DCD2E68AA1}" type="pres">
      <dgm:prSet presAssocID="{C26A84C9-46CE-4E19-8B34-C9D1A7FDA6F6}" presName="centerShape" presStyleLbl="node0" presStyleIdx="0" presStyleCnt="1"/>
      <dgm:spPr/>
      <dgm:t>
        <a:bodyPr/>
        <a:lstStyle/>
        <a:p>
          <a:endParaRPr lang="en-US"/>
        </a:p>
      </dgm:t>
    </dgm:pt>
    <dgm:pt modelId="{1742DA96-D29E-40EC-BD32-F3E5431E734C}" type="pres">
      <dgm:prSet presAssocID="{83392D29-956C-4218-974C-EC83F20D12BA}" presName="Name9" presStyleLbl="parChTrans1D2" presStyleIdx="0" presStyleCnt="6"/>
      <dgm:spPr/>
      <dgm:t>
        <a:bodyPr/>
        <a:lstStyle/>
        <a:p>
          <a:endParaRPr lang="en-US"/>
        </a:p>
      </dgm:t>
    </dgm:pt>
    <dgm:pt modelId="{29ACD7FC-0E25-42E1-880E-C9BEE084EE4F}" type="pres">
      <dgm:prSet presAssocID="{83392D29-956C-4218-974C-EC83F20D12BA}" presName="connTx" presStyleLbl="parChTrans1D2" presStyleIdx="0" presStyleCnt="6"/>
      <dgm:spPr/>
      <dgm:t>
        <a:bodyPr/>
        <a:lstStyle/>
        <a:p>
          <a:endParaRPr lang="en-US"/>
        </a:p>
      </dgm:t>
    </dgm:pt>
    <dgm:pt modelId="{618E1B15-A433-4056-B320-5D5FC7C5C4B9}" type="pres">
      <dgm:prSet presAssocID="{0AFC1C22-DB1E-41A6-9645-C912ACB8789C}" presName="node" presStyleLbl="node1" presStyleIdx="0" presStyleCnt="6" custScaleX="123904" custScaleY="122768">
        <dgm:presLayoutVars>
          <dgm:bulletEnabled val="1"/>
        </dgm:presLayoutVars>
      </dgm:prSet>
      <dgm:spPr/>
      <dgm:t>
        <a:bodyPr/>
        <a:lstStyle/>
        <a:p>
          <a:endParaRPr lang="en-US"/>
        </a:p>
      </dgm:t>
    </dgm:pt>
    <dgm:pt modelId="{608A3CF8-B8C6-4198-9606-5408FA280F3D}" type="pres">
      <dgm:prSet presAssocID="{A630980E-1866-4CE4-9CA8-3711A42114E4}" presName="Name9" presStyleLbl="parChTrans1D2" presStyleIdx="1" presStyleCnt="6"/>
      <dgm:spPr/>
      <dgm:t>
        <a:bodyPr/>
        <a:lstStyle/>
        <a:p>
          <a:endParaRPr lang="en-US"/>
        </a:p>
      </dgm:t>
    </dgm:pt>
    <dgm:pt modelId="{C25A08CC-FC98-4886-BF67-5C04FCE5790D}" type="pres">
      <dgm:prSet presAssocID="{A630980E-1866-4CE4-9CA8-3711A42114E4}" presName="connTx" presStyleLbl="parChTrans1D2" presStyleIdx="1" presStyleCnt="6"/>
      <dgm:spPr/>
      <dgm:t>
        <a:bodyPr/>
        <a:lstStyle/>
        <a:p>
          <a:endParaRPr lang="en-US"/>
        </a:p>
      </dgm:t>
    </dgm:pt>
    <dgm:pt modelId="{BE16148F-6287-4DF4-AAD5-B9B6BD399EC2}" type="pres">
      <dgm:prSet presAssocID="{2F34387D-BC2A-44CD-A4FF-81B6836AAE96}" presName="node" presStyleLbl="node1" presStyleIdx="1" presStyleCnt="6" custScaleX="135551" custScaleY="138843" custRadScaleRad="137469" custRadScaleInc="28180">
        <dgm:presLayoutVars>
          <dgm:bulletEnabled val="1"/>
        </dgm:presLayoutVars>
      </dgm:prSet>
      <dgm:spPr/>
      <dgm:t>
        <a:bodyPr/>
        <a:lstStyle/>
        <a:p>
          <a:endParaRPr lang="en-US"/>
        </a:p>
      </dgm:t>
    </dgm:pt>
    <dgm:pt modelId="{7373D0A1-B2A7-4F1D-BDD4-263F87EB8F5A}" type="pres">
      <dgm:prSet presAssocID="{1FC6D3AD-8FF2-48BA-8698-A7BD9F8FCB05}" presName="Name9" presStyleLbl="parChTrans1D2" presStyleIdx="2" presStyleCnt="6"/>
      <dgm:spPr/>
      <dgm:t>
        <a:bodyPr/>
        <a:lstStyle/>
        <a:p>
          <a:endParaRPr lang="en-US"/>
        </a:p>
      </dgm:t>
    </dgm:pt>
    <dgm:pt modelId="{C0DA8F14-918D-4D64-8C13-A439E8EB8202}" type="pres">
      <dgm:prSet presAssocID="{1FC6D3AD-8FF2-48BA-8698-A7BD9F8FCB05}" presName="connTx" presStyleLbl="parChTrans1D2" presStyleIdx="2" presStyleCnt="6"/>
      <dgm:spPr/>
      <dgm:t>
        <a:bodyPr/>
        <a:lstStyle/>
        <a:p>
          <a:endParaRPr lang="en-US"/>
        </a:p>
      </dgm:t>
    </dgm:pt>
    <dgm:pt modelId="{15285BB2-D00D-42D5-B7F3-35357BB424C2}" type="pres">
      <dgm:prSet presAssocID="{BA62A5F9-A608-46B6-91A9-947DC6968E35}" presName="node" presStyleLbl="node1" presStyleIdx="2" presStyleCnt="6" custScaleX="132075" custScaleY="128510" custRadScaleRad="141940" custRadScaleInc="-9814">
        <dgm:presLayoutVars>
          <dgm:bulletEnabled val="1"/>
        </dgm:presLayoutVars>
      </dgm:prSet>
      <dgm:spPr/>
      <dgm:t>
        <a:bodyPr/>
        <a:lstStyle/>
        <a:p>
          <a:endParaRPr lang="en-US"/>
        </a:p>
      </dgm:t>
    </dgm:pt>
    <dgm:pt modelId="{7C885789-D210-4A05-A511-87CA2335139A}" type="pres">
      <dgm:prSet presAssocID="{2C75408D-94F1-4F86-AEA6-2B29A1F3E270}" presName="Name9" presStyleLbl="parChTrans1D2" presStyleIdx="3" presStyleCnt="6"/>
      <dgm:spPr/>
      <dgm:t>
        <a:bodyPr/>
        <a:lstStyle/>
        <a:p>
          <a:endParaRPr lang="en-US"/>
        </a:p>
      </dgm:t>
    </dgm:pt>
    <dgm:pt modelId="{A9434D5E-33D0-4A30-A3E5-F2FE90C65DFD}" type="pres">
      <dgm:prSet presAssocID="{2C75408D-94F1-4F86-AEA6-2B29A1F3E270}" presName="connTx" presStyleLbl="parChTrans1D2" presStyleIdx="3" presStyleCnt="6"/>
      <dgm:spPr/>
      <dgm:t>
        <a:bodyPr/>
        <a:lstStyle/>
        <a:p>
          <a:endParaRPr lang="en-US"/>
        </a:p>
      </dgm:t>
    </dgm:pt>
    <dgm:pt modelId="{377DABE5-4B5F-4974-928C-0D3CDAD093F9}" type="pres">
      <dgm:prSet presAssocID="{775A3592-C4E9-4D5A-A904-A3655EA762F0}" presName="node" presStyleLbl="node1" presStyleIdx="3" presStyleCnt="6" custScaleX="134685" custScaleY="129723">
        <dgm:presLayoutVars>
          <dgm:bulletEnabled val="1"/>
        </dgm:presLayoutVars>
      </dgm:prSet>
      <dgm:spPr/>
      <dgm:t>
        <a:bodyPr/>
        <a:lstStyle/>
        <a:p>
          <a:endParaRPr lang="en-US"/>
        </a:p>
      </dgm:t>
    </dgm:pt>
    <dgm:pt modelId="{901871A1-F0BF-4CBA-AF41-1DAE384DF120}" type="pres">
      <dgm:prSet presAssocID="{BD9BB232-A8EF-4A30-B4E1-C64331182A2E}" presName="Name9" presStyleLbl="parChTrans1D2" presStyleIdx="4" presStyleCnt="6"/>
      <dgm:spPr/>
      <dgm:t>
        <a:bodyPr/>
        <a:lstStyle/>
        <a:p>
          <a:endParaRPr lang="en-US"/>
        </a:p>
      </dgm:t>
    </dgm:pt>
    <dgm:pt modelId="{AF1013E2-D132-4533-9B8B-3CCD3908538E}" type="pres">
      <dgm:prSet presAssocID="{BD9BB232-A8EF-4A30-B4E1-C64331182A2E}" presName="connTx" presStyleLbl="parChTrans1D2" presStyleIdx="4" presStyleCnt="6"/>
      <dgm:spPr/>
      <dgm:t>
        <a:bodyPr/>
        <a:lstStyle/>
        <a:p>
          <a:endParaRPr lang="en-US"/>
        </a:p>
      </dgm:t>
    </dgm:pt>
    <dgm:pt modelId="{EF39E8B2-A1A0-4F33-A69E-3EA307D53C1F}" type="pres">
      <dgm:prSet presAssocID="{7FABB08D-388E-44DC-A4CE-8A92809BF058}" presName="node" presStyleLbl="node1" presStyleIdx="4" presStyleCnt="6" custScaleX="131362" custScaleY="137325" custRadScaleRad="143085" custRadScaleInc="23453">
        <dgm:presLayoutVars>
          <dgm:bulletEnabled val="1"/>
        </dgm:presLayoutVars>
      </dgm:prSet>
      <dgm:spPr/>
      <dgm:t>
        <a:bodyPr/>
        <a:lstStyle/>
        <a:p>
          <a:endParaRPr lang="en-US"/>
        </a:p>
      </dgm:t>
    </dgm:pt>
    <dgm:pt modelId="{43377731-C413-495C-9938-51911667CB99}" type="pres">
      <dgm:prSet presAssocID="{FF901F3B-3704-41A8-ADD4-00C4E9647C5E}" presName="Name9" presStyleLbl="parChTrans1D2" presStyleIdx="5" presStyleCnt="6"/>
      <dgm:spPr/>
      <dgm:t>
        <a:bodyPr/>
        <a:lstStyle/>
        <a:p>
          <a:endParaRPr lang="en-US"/>
        </a:p>
      </dgm:t>
    </dgm:pt>
    <dgm:pt modelId="{B77AECCE-49F1-4120-900C-CFC93787A17A}" type="pres">
      <dgm:prSet presAssocID="{FF901F3B-3704-41A8-ADD4-00C4E9647C5E}" presName="connTx" presStyleLbl="parChTrans1D2" presStyleIdx="5" presStyleCnt="6"/>
      <dgm:spPr/>
      <dgm:t>
        <a:bodyPr/>
        <a:lstStyle/>
        <a:p>
          <a:endParaRPr lang="en-US"/>
        </a:p>
      </dgm:t>
    </dgm:pt>
    <dgm:pt modelId="{535AC968-104D-454E-A28B-0FA9D50303C2}" type="pres">
      <dgm:prSet presAssocID="{7E2A2BD2-05DD-435B-A89C-0473C265A100}" presName="node" presStyleLbl="node1" presStyleIdx="5" presStyleCnt="6" custScaleX="129300" custScaleY="130244" custRadScaleRad="144374" custRadScaleInc="-6395">
        <dgm:presLayoutVars>
          <dgm:bulletEnabled val="1"/>
        </dgm:presLayoutVars>
      </dgm:prSet>
      <dgm:spPr/>
      <dgm:t>
        <a:bodyPr/>
        <a:lstStyle/>
        <a:p>
          <a:endParaRPr lang="en-US"/>
        </a:p>
      </dgm:t>
    </dgm:pt>
  </dgm:ptLst>
  <dgm:cxnLst>
    <dgm:cxn modelId="{AAD7DBC3-D40C-4F64-97BE-18D3998C53D1}" type="presOf" srcId="{83392D29-956C-4218-974C-EC83F20D12BA}" destId="{1742DA96-D29E-40EC-BD32-F3E5431E734C}" srcOrd="0" destOrd="0" presId="urn:microsoft.com/office/officeart/2005/8/layout/radial1"/>
    <dgm:cxn modelId="{C1F203A8-DAAC-40C6-A626-4B127CDDFE7F}" type="presOf" srcId="{FF901F3B-3704-41A8-ADD4-00C4E9647C5E}" destId="{43377731-C413-495C-9938-51911667CB99}" srcOrd="0" destOrd="0" presId="urn:microsoft.com/office/officeart/2005/8/layout/radial1"/>
    <dgm:cxn modelId="{933073CB-AAFE-457B-A7D0-D18B0FE3EE25}" srcId="{C26A84C9-46CE-4E19-8B34-C9D1A7FDA6F6}" destId="{775A3592-C4E9-4D5A-A904-A3655EA762F0}" srcOrd="3" destOrd="0" parTransId="{2C75408D-94F1-4F86-AEA6-2B29A1F3E270}" sibTransId="{4E0CC932-BC61-45C8-86D0-410378425D1C}"/>
    <dgm:cxn modelId="{B8B38BC0-E4B5-451E-9455-5A6B44CEB05A}" type="presOf" srcId="{F10FD272-D88E-4264-8755-18ED5CCBF2DC}" destId="{61F2F818-3C28-49C6-8A1E-49095F2123F3}" srcOrd="0" destOrd="0" presId="urn:microsoft.com/office/officeart/2005/8/layout/radial1"/>
    <dgm:cxn modelId="{4280CD2A-DC74-4E2A-8F3A-2084AE8EE65A}" type="presOf" srcId="{A630980E-1866-4CE4-9CA8-3711A42114E4}" destId="{C25A08CC-FC98-4886-BF67-5C04FCE5790D}" srcOrd="1" destOrd="0" presId="urn:microsoft.com/office/officeart/2005/8/layout/radial1"/>
    <dgm:cxn modelId="{AA431A4A-AFB6-45CB-A554-C70D045E4097}" type="presOf" srcId="{2C75408D-94F1-4F86-AEA6-2B29A1F3E270}" destId="{7C885789-D210-4A05-A511-87CA2335139A}" srcOrd="0" destOrd="0" presId="urn:microsoft.com/office/officeart/2005/8/layout/radial1"/>
    <dgm:cxn modelId="{34EF6090-64E7-4C0E-A02D-4FCE833B7D10}" srcId="{C26A84C9-46CE-4E19-8B34-C9D1A7FDA6F6}" destId="{7FABB08D-388E-44DC-A4CE-8A92809BF058}" srcOrd="4" destOrd="0" parTransId="{BD9BB232-A8EF-4A30-B4E1-C64331182A2E}" sibTransId="{277CF03F-CB34-4B76-ABF4-32EB5D2515C8}"/>
    <dgm:cxn modelId="{5E3647FA-FA03-43CB-946C-1C225E4DE50D}" type="presOf" srcId="{2C75408D-94F1-4F86-AEA6-2B29A1F3E270}" destId="{A9434D5E-33D0-4A30-A3E5-F2FE90C65DFD}" srcOrd="1" destOrd="0" presId="urn:microsoft.com/office/officeart/2005/8/layout/radial1"/>
    <dgm:cxn modelId="{A001619B-9A86-496D-9165-8ED8787E3B35}" type="presOf" srcId="{0AFC1C22-DB1E-41A6-9645-C912ACB8789C}" destId="{618E1B15-A433-4056-B320-5D5FC7C5C4B9}" srcOrd="0" destOrd="0" presId="urn:microsoft.com/office/officeart/2005/8/layout/radial1"/>
    <dgm:cxn modelId="{BAE1ED43-2DB1-4511-967F-29E01B4FA07A}" type="presOf" srcId="{C26A84C9-46CE-4E19-8B34-C9D1A7FDA6F6}" destId="{097E615D-C656-45CB-A99A-C4DCD2E68AA1}" srcOrd="0" destOrd="0" presId="urn:microsoft.com/office/officeart/2005/8/layout/radial1"/>
    <dgm:cxn modelId="{3B036566-94BF-4A68-9FF2-E22EA6918144}" type="presOf" srcId="{2F34387D-BC2A-44CD-A4FF-81B6836AAE96}" destId="{BE16148F-6287-4DF4-AAD5-B9B6BD399EC2}" srcOrd="0" destOrd="0" presId="urn:microsoft.com/office/officeart/2005/8/layout/radial1"/>
    <dgm:cxn modelId="{3D64E348-33E7-4A68-A065-749570B2F858}" type="presOf" srcId="{A630980E-1866-4CE4-9CA8-3711A42114E4}" destId="{608A3CF8-B8C6-4198-9606-5408FA280F3D}" srcOrd="0" destOrd="0" presId="urn:microsoft.com/office/officeart/2005/8/layout/radial1"/>
    <dgm:cxn modelId="{88DE1C7C-31D2-4CD3-B714-FE72EAEEE8A1}" srcId="{C26A84C9-46CE-4E19-8B34-C9D1A7FDA6F6}" destId="{0AFC1C22-DB1E-41A6-9645-C912ACB8789C}" srcOrd="0" destOrd="0" parTransId="{83392D29-956C-4218-974C-EC83F20D12BA}" sibTransId="{FA78269B-8336-4EA6-93EC-BF27D78E926A}"/>
    <dgm:cxn modelId="{2712E947-4343-4186-AB53-2F558C83DC13}" srcId="{F10FD272-D88E-4264-8755-18ED5CCBF2DC}" destId="{C26A84C9-46CE-4E19-8B34-C9D1A7FDA6F6}" srcOrd="0" destOrd="0" parTransId="{5F5DA492-3B80-4D10-895D-2275B4989BDB}" sibTransId="{4FDADEA5-D8A8-4585-955D-8070317098E6}"/>
    <dgm:cxn modelId="{15844264-0CC0-4367-95E4-046FF063994E}" srcId="{C26A84C9-46CE-4E19-8B34-C9D1A7FDA6F6}" destId="{7E2A2BD2-05DD-435B-A89C-0473C265A100}" srcOrd="5" destOrd="0" parTransId="{FF901F3B-3704-41A8-ADD4-00C4E9647C5E}" sibTransId="{6C1272D5-891E-4EB2-A705-020C394CCF32}"/>
    <dgm:cxn modelId="{4AE82FA3-F165-4C53-9DA4-85CA07BB2A9A}" type="presOf" srcId="{83392D29-956C-4218-974C-EC83F20D12BA}" destId="{29ACD7FC-0E25-42E1-880E-C9BEE084EE4F}" srcOrd="1" destOrd="0" presId="urn:microsoft.com/office/officeart/2005/8/layout/radial1"/>
    <dgm:cxn modelId="{2A3DA5F6-840F-4DD8-8BBA-7DDEB28C2E01}" type="presOf" srcId="{1FC6D3AD-8FF2-48BA-8698-A7BD9F8FCB05}" destId="{7373D0A1-B2A7-4F1D-BDD4-263F87EB8F5A}" srcOrd="0" destOrd="0" presId="urn:microsoft.com/office/officeart/2005/8/layout/radial1"/>
    <dgm:cxn modelId="{2F8F51A2-577A-4350-AFEB-BE941C659B10}" type="presOf" srcId="{BD9BB232-A8EF-4A30-B4E1-C64331182A2E}" destId="{AF1013E2-D132-4533-9B8B-3CCD3908538E}" srcOrd="1" destOrd="0" presId="urn:microsoft.com/office/officeart/2005/8/layout/radial1"/>
    <dgm:cxn modelId="{EA61E597-A33E-4F4B-87FF-770F28CDCABE}" type="presOf" srcId="{1FC6D3AD-8FF2-48BA-8698-A7BD9F8FCB05}" destId="{C0DA8F14-918D-4D64-8C13-A439E8EB8202}" srcOrd="1" destOrd="0" presId="urn:microsoft.com/office/officeart/2005/8/layout/radial1"/>
    <dgm:cxn modelId="{BF457879-F4C9-4B2A-8B25-997D76EF3104}" srcId="{C26A84C9-46CE-4E19-8B34-C9D1A7FDA6F6}" destId="{BA62A5F9-A608-46B6-91A9-947DC6968E35}" srcOrd="2" destOrd="0" parTransId="{1FC6D3AD-8FF2-48BA-8698-A7BD9F8FCB05}" sibTransId="{BDEF9DDD-BD91-4C71-9ACF-21010CCA45B8}"/>
    <dgm:cxn modelId="{86C61447-9698-4BFC-ADAC-86767A52A5FF}" type="presOf" srcId="{BA62A5F9-A608-46B6-91A9-947DC6968E35}" destId="{15285BB2-D00D-42D5-B7F3-35357BB424C2}" srcOrd="0" destOrd="0" presId="urn:microsoft.com/office/officeart/2005/8/layout/radial1"/>
    <dgm:cxn modelId="{335CA09C-AD61-43E4-8E11-23CCE3D8A491}" srcId="{C26A84C9-46CE-4E19-8B34-C9D1A7FDA6F6}" destId="{2F34387D-BC2A-44CD-A4FF-81B6836AAE96}" srcOrd="1" destOrd="0" parTransId="{A630980E-1866-4CE4-9CA8-3711A42114E4}" sibTransId="{F0190FA7-15AF-4E4E-83BD-69233170841F}"/>
    <dgm:cxn modelId="{0B7C2192-3230-438D-B719-1C1DC9ADA320}" type="presOf" srcId="{7FABB08D-388E-44DC-A4CE-8A92809BF058}" destId="{EF39E8B2-A1A0-4F33-A69E-3EA307D53C1F}" srcOrd="0" destOrd="0" presId="urn:microsoft.com/office/officeart/2005/8/layout/radial1"/>
    <dgm:cxn modelId="{4A9AAC9A-60A5-42F8-A944-2819F8C74A6F}" type="presOf" srcId="{775A3592-C4E9-4D5A-A904-A3655EA762F0}" destId="{377DABE5-4B5F-4974-928C-0D3CDAD093F9}" srcOrd="0" destOrd="0" presId="urn:microsoft.com/office/officeart/2005/8/layout/radial1"/>
    <dgm:cxn modelId="{4EA8723B-FF74-4393-873A-0AF737DFB32B}" type="presOf" srcId="{BD9BB232-A8EF-4A30-B4E1-C64331182A2E}" destId="{901871A1-F0BF-4CBA-AF41-1DAE384DF120}" srcOrd="0" destOrd="0" presId="urn:microsoft.com/office/officeart/2005/8/layout/radial1"/>
    <dgm:cxn modelId="{33FF38AA-F747-46BD-B825-975E7A832883}" type="presOf" srcId="{7E2A2BD2-05DD-435B-A89C-0473C265A100}" destId="{535AC968-104D-454E-A28B-0FA9D50303C2}" srcOrd="0" destOrd="0" presId="urn:microsoft.com/office/officeart/2005/8/layout/radial1"/>
    <dgm:cxn modelId="{BD0743D9-7268-4D31-A80F-3680ECF5D4E9}" type="presOf" srcId="{FF901F3B-3704-41A8-ADD4-00C4E9647C5E}" destId="{B77AECCE-49F1-4120-900C-CFC93787A17A}" srcOrd="1" destOrd="0" presId="urn:microsoft.com/office/officeart/2005/8/layout/radial1"/>
    <dgm:cxn modelId="{894B1CCB-1EEF-4E5D-AE8D-179DD2FABDE7}" type="presParOf" srcId="{61F2F818-3C28-49C6-8A1E-49095F2123F3}" destId="{097E615D-C656-45CB-A99A-C4DCD2E68AA1}" srcOrd="0" destOrd="0" presId="urn:microsoft.com/office/officeart/2005/8/layout/radial1"/>
    <dgm:cxn modelId="{0BAC65FE-B78A-4C42-AF77-CE1465B0ED8F}" type="presParOf" srcId="{61F2F818-3C28-49C6-8A1E-49095F2123F3}" destId="{1742DA96-D29E-40EC-BD32-F3E5431E734C}" srcOrd="1" destOrd="0" presId="urn:microsoft.com/office/officeart/2005/8/layout/radial1"/>
    <dgm:cxn modelId="{5EDC3730-7A29-48BB-AD22-849456F1AB5C}" type="presParOf" srcId="{1742DA96-D29E-40EC-BD32-F3E5431E734C}" destId="{29ACD7FC-0E25-42E1-880E-C9BEE084EE4F}" srcOrd="0" destOrd="0" presId="urn:microsoft.com/office/officeart/2005/8/layout/radial1"/>
    <dgm:cxn modelId="{A197DFFF-888B-43D0-9287-2817F1E2A16C}" type="presParOf" srcId="{61F2F818-3C28-49C6-8A1E-49095F2123F3}" destId="{618E1B15-A433-4056-B320-5D5FC7C5C4B9}" srcOrd="2" destOrd="0" presId="urn:microsoft.com/office/officeart/2005/8/layout/radial1"/>
    <dgm:cxn modelId="{A56DDD72-0A91-49B3-B424-AC8CDF21FECB}" type="presParOf" srcId="{61F2F818-3C28-49C6-8A1E-49095F2123F3}" destId="{608A3CF8-B8C6-4198-9606-5408FA280F3D}" srcOrd="3" destOrd="0" presId="urn:microsoft.com/office/officeart/2005/8/layout/radial1"/>
    <dgm:cxn modelId="{185C0AED-1461-486C-AA4C-1E2C2865F08E}" type="presParOf" srcId="{608A3CF8-B8C6-4198-9606-5408FA280F3D}" destId="{C25A08CC-FC98-4886-BF67-5C04FCE5790D}" srcOrd="0" destOrd="0" presId="urn:microsoft.com/office/officeart/2005/8/layout/radial1"/>
    <dgm:cxn modelId="{06804448-0195-4217-86A2-AE625ED263BD}" type="presParOf" srcId="{61F2F818-3C28-49C6-8A1E-49095F2123F3}" destId="{BE16148F-6287-4DF4-AAD5-B9B6BD399EC2}" srcOrd="4" destOrd="0" presId="urn:microsoft.com/office/officeart/2005/8/layout/radial1"/>
    <dgm:cxn modelId="{B209536B-E89A-44C1-9EC9-D6F6CBC8DE22}" type="presParOf" srcId="{61F2F818-3C28-49C6-8A1E-49095F2123F3}" destId="{7373D0A1-B2A7-4F1D-BDD4-263F87EB8F5A}" srcOrd="5" destOrd="0" presId="urn:microsoft.com/office/officeart/2005/8/layout/radial1"/>
    <dgm:cxn modelId="{99BEB1E6-4713-4AFC-95CB-E54CB81B48A8}" type="presParOf" srcId="{7373D0A1-B2A7-4F1D-BDD4-263F87EB8F5A}" destId="{C0DA8F14-918D-4D64-8C13-A439E8EB8202}" srcOrd="0" destOrd="0" presId="urn:microsoft.com/office/officeart/2005/8/layout/radial1"/>
    <dgm:cxn modelId="{569806E3-2CE7-468A-97C0-C132287EA87B}" type="presParOf" srcId="{61F2F818-3C28-49C6-8A1E-49095F2123F3}" destId="{15285BB2-D00D-42D5-B7F3-35357BB424C2}" srcOrd="6" destOrd="0" presId="urn:microsoft.com/office/officeart/2005/8/layout/radial1"/>
    <dgm:cxn modelId="{3021E280-E1F5-41B7-BD16-454AA71CA4E3}" type="presParOf" srcId="{61F2F818-3C28-49C6-8A1E-49095F2123F3}" destId="{7C885789-D210-4A05-A511-87CA2335139A}" srcOrd="7" destOrd="0" presId="urn:microsoft.com/office/officeart/2005/8/layout/radial1"/>
    <dgm:cxn modelId="{69A29195-DA90-4216-909A-8EE84C2E2B99}" type="presParOf" srcId="{7C885789-D210-4A05-A511-87CA2335139A}" destId="{A9434D5E-33D0-4A30-A3E5-F2FE90C65DFD}" srcOrd="0" destOrd="0" presId="urn:microsoft.com/office/officeart/2005/8/layout/radial1"/>
    <dgm:cxn modelId="{527703B6-0D0D-4A47-92D8-F090C89C8AEB}" type="presParOf" srcId="{61F2F818-3C28-49C6-8A1E-49095F2123F3}" destId="{377DABE5-4B5F-4974-928C-0D3CDAD093F9}" srcOrd="8" destOrd="0" presId="urn:microsoft.com/office/officeart/2005/8/layout/radial1"/>
    <dgm:cxn modelId="{8AD3DCA6-12EF-4349-8945-5D5EDA33EF16}" type="presParOf" srcId="{61F2F818-3C28-49C6-8A1E-49095F2123F3}" destId="{901871A1-F0BF-4CBA-AF41-1DAE384DF120}" srcOrd="9" destOrd="0" presId="urn:microsoft.com/office/officeart/2005/8/layout/radial1"/>
    <dgm:cxn modelId="{6F66778C-5507-4248-A2E0-9D86623305EC}" type="presParOf" srcId="{901871A1-F0BF-4CBA-AF41-1DAE384DF120}" destId="{AF1013E2-D132-4533-9B8B-3CCD3908538E}" srcOrd="0" destOrd="0" presId="urn:microsoft.com/office/officeart/2005/8/layout/radial1"/>
    <dgm:cxn modelId="{08751275-07A3-4C43-9D9F-EB2DDD05E2B4}" type="presParOf" srcId="{61F2F818-3C28-49C6-8A1E-49095F2123F3}" destId="{EF39E8B2-A1A0-4F33-A69E-3EA307D53C1F}" srcOrd="10" destOrd="0" presId="urn:microsoft.com/office/officeart/2005/8/layout/radial1"/>
    <dgm:cxn modelId="{057589B1-B4BD-4ECC-A31A-6BCA3BB634D2}" type="presParOf" srcId="{61F2F818-3C28-49C6-8A1E-49095F2123F3}" destId="{43377731-C413-495C-9938-51911667CB99}" srcOrd="11" destOrd="0" presId="urn:microsoft.com/office/officeart/2005/8/layout/radial1"/>
    <dgm:cxn modelId="{F4DC52E7-F25F-46D7-9870-BEA7D7911EC7}" type="presParOf" srcId="{43377731-C413-495C-9938-51911667CB99}" destId="{B77AECCE-49F1-4120-900C-CFC93787A17A}" srcOrd="0" destOrd="0" presId="urn:microsoft.com/office/officeart/2005/8/layout/radial1"/>
    <dgm:cxn modelId="{DED693A6-1037-4212-8C70-9778423B032F}" type="presParOf" srcId="{61F2F818-3C28-49C6-8A1E-49095F2123F3}" destId="{535AC968-104D-454E-A28B-0FA9D50303C2}" srcOrd="12"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A3F4A-8D69-46F4-8B10-272A6A0444F8}">
      <dsp:nvSpPr>
        <dsp:cNvPr id="0" name=""/>
        <dsp:cNvSpPr/>
      </dsp:nvSpPr>
      <dsp:spPr>
        <a:xfrm>
          <a:off x="904730" y="357082"/>
          <a:ext cx="1568494" cy="1568573"/>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EF58465-3798-4610-B499-8D5495DAE8CB}">
      <dsp:nvSpPr>
        <dsp:cNvPr id="0" name=""/>
        <dsp:cNvSpPr/>
      </dsp:nvSpPr>
      <dsp:spPr>
        <a:xfrm>
          <a:off x="1251029" y="925171"/>
          <a:ext cx="875308" cy="437458"/>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alibri" panose="020F0502020204030204" pitchFamily="34" charset="0"/>
              <a:cs typeface="Calibri" panose="020F0502020204030204" pitchFamily="34" charset="0"/>
            </a:rPr>
            <a:t>STRATEGIC CHOICE</a:t>
          </a:r>
        </a:p>
      </dsp:txBody>
      <dsp:txXfrm>
        <a:off x="1251029" y="925171"/>
        <a:ext cx="875308" cy="437458"/>
      </dsp:txXfrm>
    </dsp:sp>
    <dsp:sp modelId="{D356F41D-7B82-4A7E-B0FF-AF17E36CDBBD}">
      <dsp:nvSpPr>
        <dsp:cNvPr id="0" name=""/>
        <dsp:cNvSpPr/>
      </dsp:nvSpPr>
      <dsp:spPr>
        <a:xfrm>
          <a:off x="468988" y="1258328"/>
          <a:ext cx="1568494" cy="1568573"/>
        </a:xfrm>
        <a:prstGeom prst="leftCircularArrow">
          <a:avLst>
            <a:gd name="adj1" fmla="val 10980"/>
            <a:gd name="adj2" fmla="val 1142322"/>
            <a:gd name="adj3" fmla="val 6300000"/>
            <a:gd name="adj4" fmla="val 18900000"/>
            <a:gd name="adj5" fmla="val 12500"/>
          </a:avLst>
        </a:prstGeom>
        <a:solidFill>
          <a:schemeClr val="accent1">
            <a:shade val="80000"/>
            <a:hueOff val="-154827"/>
            <a:satOff val="-1682"/>
            <a:lumOff val="8281"/>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C0196BD-9628-4C61-B6C2-A84C52F28DFD}">
      <dsp:nvSpPr>
        <dsp:cNvPr id="0" name=""/>
        <dsp:cNvSpPr/>
      </dsp:nvSpPr>
      <dsp:spPr>
        <a:xfrm>
          <a:off x="813522" y="1828442"/>
          <a:ext cx="875308" cy="437458"/>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alibri" panose="020F0502020204030204" pitchFamily="34" charset="0"/>
              <a:cs typeface="Calibri" panose="020F0502020204030204" pitchFamily="34" charset="0"/>
            </a:rPr>
            <a:t>GATHER INFORMATION</a:t>
          </a:r>
        </a:p>
      </dsp:txBody>
      <dsp:txXfrm>
        <a:off x="813522" y="1828442"/>
        <a:ext cx="875308" cy="437458"/>
      </dsp:txXfrm>
    </dsp:sp>
    <dsp:sp modelId="{FAF6551B-0182-416B-A0DC-FE462956BB12}">
      <dsp:nvSpPr>
        <dsp:cNvPr id="0" name=""/>
        <dsp:cNvSpPr/>
      </dsp:nvSpPr>
      <dsp:spPr>
        <a:xfrm>
          <a:off x="904730" y="2163625"/>
          <a:ext cx="1568494" cy="1568573"/>
        </a:xfrm>
        <a:prstGeom prst="circularArrow">
          <a:avLst>
            <a:gd name="adj1" fmla="val 10980"/>
            <a:gd name="adj2" fmla="val 1142322"/>
            <a:gd name="adj3" fmla="val 4500000"/>
            <a:gd name="adj4" fmla="val 13500000"/>
            <a:gd name="adj5" fmla="val 12500"/>
          </a:avLst>
        </a:prstGeom>
        <a:solidFill>
          <a:schemeClr val="accent1">
            <a:shade val="80000"/>
            <a:hueOff val="-309653"/>
            <a:satOff val="-3363"/>
            <a:lumOff val="16561"/>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9AFE385-452E-492B-AFE2-BEBDC28F95D2}">
      <dsp:nvSpPr>
        <dsp:cNvPr id="0" name=""/>
        <dsp:cNvSpPr/>
      </dsp:nvSpPr>
      <dsp:spPr>
        <a:xfrm>
          <a:off x="1251029" y="2731207"/>
          <a:ext cx="875308" cy="437458"/>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alibri" panose="020F0502020204030204" pitchFamily="34" charset="0"/>
              <a:cs typeface="Calibri" panose="020F0502020204030204" pitchFamily="34" charset="0"/>
            </a:rPr>
            <a:t>PROCESS INFORMATION</a:t>
          </a:r>
        </a:p>
      </dsp:txBody>
      <dsp:txXfrm>
        <a:off x="1251029" y="2731207"/>
        <a:ext cx="875308" cy="437458"/>
      </dsp:txXfrm>
    </dsp:sp>
    <dsp:sp modelId="{578FD026-6E54-4AD0-8B55-D080C9B44403}">
      <dsp:nvSpPr>
        <dsp:cNvPr id="0" name=""/>
        <dsp:cNvSpPr/>
      </dsp:nvSpPr>
      <dsp:spPr>
        <a:xfrm>
          <a:off x="468988" y="3066390"/>
          <a:ext cx="1568494" cy="1568573"/>
        </a:xfrm>
        <a:prstGeom prst="leftCircularArrow">
          <a:avLst>
            <a:gd name="adj1" fmla="val 10980"/>
            <a:gd name="adj2" fmla="val 1142322"/>
            <a:gd name="adj3" fmla="val 6300000"/>
            <a:gd name="adj4" fmla="val 18900000"/>
            <a:gd name="adj5" fmla="val 12500"/>
          </a:avLst>
        </a:prstGeom>
        <a:solidFill>
          <a:schemeClr val="accent1">
            <a:shade val="80000"/>
            <a:hueOff val="-464480"/>
            <a:satOff val="-5045"/>
            <a:lumOff val="24841"/>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432498E-303B-45B9-A1DD-629856210003}">
      <dsp:nvSpPr>
        <dsp:cNvPr id="0" name=""/>
        <dsp:cNvSpPr/>
      </dsp:nvSpPr>
      <dsp:spPr>
        <a:xfrm>
          <a:off x="813522" y="3634478"/>
          <a:ext cx="875308" cy="437458"/>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alibri" panose="020F0502020204030204" pitchFamily="34" charset="0"/>
              <a:cs typeface="Calibri" panose="020F0502020204030204" pitchFamily="34" charset="0"/>
            </a:rPr>
            <a:t>JOB DISCRIPTION</a:t>
          </a:r>
        </a:p>
      </dsp:txBody>
      <dsp:txXfrm>
        <a:off x="813522" y="3634478"/>
        <a:ext cx="875308" cy="437458"/>
      </dsp:txXfrm>
    </dsp:sp>
    <dsp:sp modelId="{5E9AC76E-D950-4AD0-B9FC-FC0BBB747633}">
      <dsp:nvSpPr>
        <dsp:cNvPr id="0" name=""/>
        <dsp:cNvSpPr/>
      </dsp:nvSpPr>
      <dsp:spPr>
        <a:xfrm>
          <a:off x="1016240" y="4071937"/>
          <a:ext cx="1347534" cy="1348324"/>
        </a:xfrm>
        <a:prstGeom prst="blockArc">
          <a:avLst>
            <a:gd name="adj1" fmla="val 13500000"/>
            <a:gd name="adj2" fmla="val 10800000"/>
            <a:gd name="adj3" fmla="val 12740"/>
          </a:avLst>
        </a:prstGeom>
        <a:solidFill>
          <a:schemeClr val="accent1">
            <a:shade val="80000"/>
            <a:hueOff val="-619307"/>
            <a:satOff val="-6727"/>
            <a:lumOff val="33122"/>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B86D18-E8AB-4F50-BFE6-1A132E71E714}">
      <dsp:nvSpPr>
        <dsp:cNvPr id="0" name=""/>
        <dsp:cNvSpPr/>
      </dsp:nvSpPr>
      <dsp:spPr>
        <a:xfrm>
          <a:off x="1251029" y="4537750"/>
          <a:ext cx="875308" cy="437458"/>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Calibri" panose="020F0502020204030204" pitchFamily="34" charset="0"/>
              <a:cs typeface="Calibri" panose="020F0502020204030204" pitchFamily="34" charset="0"/>
            </a:rPr>
            <a:t>JOB SPECIFICATION</a:t>
          </a:r>
        </a:p>
      </dsp:txBody>
      <dsp:txXfrm>
        <a:off x="1251029" y="4537750"/>
        <a:ext cx="875308" cy="437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E615D-C656-45CB-A99A-C4DCD2E68AA1}">
      <dsp:nvSpPr>
        <dsp:cNvPr id="0" name=""/>
        <dsp:cNvSpPr/>
      </dsp:nvSpPr>
      <dsp:spPr>
        <a:xfrm>
          <a:off x="3955744" y="1880106"/>
          <a:ext cx="1462599" cy="1462599"/>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1" kern="1200" dirty="0"/>
            <a:t>Job data</a:t>
          </a:r>
        </a:p>
      </dsp:txBody>
      <dsp:txXfrm>
        <a:off x="4169937" y="2094299"/>
        <a:ext cx="1034213" cy="1034213"/>
      </dsp:txXfrm>
    </dsp:sp>
    <dsp:sp modelId="{1742DA96-D29E-40EC-BD32-F3E5431E734C}">
      <dsp:nvSpPr>
        <dsp:cNvPr id="0" name=""/>
        <dsp:cNvSpPr/>
      </dsp:nvSpPr>
      <dsp:spPr>
        <a:xfrm rot="16200000">
          <a:off x="4550206" y="1729272"/>
          <a:ext cx="273676" cy="27993"/>
        </a:xfrm>
        <a:custGeom>
          <a:avLst/>
          <a:gdLst/>
          <a:ahLst/>
          <a:cxnLst/>
          <a:rect l="0" t="0" r="0" b="0"/>
          <a:pathLst>
            <a:path>
              <a:moveTo>
                <a:pt x="0" y="13996"/>
              </a:moveTo>
              <a:lnTo>
                <a:pt x="273676" y="13996"/>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80202" y="1736426"/>
        <a:ext cx="13683" cy="13683"/>
      </dsp:txXfrm>
    </dsp:sp>
    <dsp:sp modelId="{618E1B15-A433-4056-B320-5D5FC7C5C4B9}">
      <dsp:nvSpPr>
        <dsp:cNvPr id="0" name=""/>
        <dsp:cNvSpPr/>
      </dsp:nvSpPr>
      <dsp:spPr>
        <a:xfrm>
          <a:off x="3780934" y="-189173"/>
          <a:ext cx="1812219" cy="1795604"/>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interviews</a:t>
          </a:r>
        </a:p>
      </dsp:txBody>
      <dsp:txXfrm>
        <a:off x="4046327" y="73787"/>
        <a:ext cx="1281433" cy="1269684"/>
      </dsp:txXfrm>
    </dsp:sp>
    <dsp:sp modelId="{608A3CF8-B8C6-4198-9606-5408FA280F3D}">
      <dsp:nvSpPr>
        <dsp:cNvPr id="0" name=""/>
        <dsp:cNvSpPr/>
      </dsp:nvSpPr>
      <dsp:spPr>
        <a:xfrm rot="20307240">
          <a:off x="5336148" y="2165416"/>
          <a:ext cx="889998" cy="27993"/>
        </a:xfrm>
        <a:custGeom>
          <a:avLst/>
          <a:gdLst/>
          <a:ahLst/>
          <a:cxnLst/>
          <a:rect l="0" t="0" r="0" b="0"/>
          <a:pathLst>
            <a:path>
              <a:moveTo>
                <a:pt x="0" y="13996"/>
              </a:moveTo>
              <a:lnTo>
                <a:pt x="889998" y="13996"/>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8897" y="2157162"/>
        <a:ext cx="44499" cy="44499"/>
      </dsp:txXfrm>
    </dsp:sp>
    <dsp:sp modelId="{BE16148F-6287-4DF4-AAD5-B9B6BD399EC2}">
      <dsp:nvSpPr>
        <dsp:cNvPr id="0" name=""/>
        <dsp:cNvSpPr/>
      </dsp:nvSpPr>
      <dsp:spPr>
        <a:xfrm>
          <a:off x="6128710" y="635425"/>
          <a:ext cx="1982568" cy="2030717"/>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questionnaire</a:t>
          </a:r>
        </a:p>
      </dsp:txBody>
      <dsp:txXfrm>
        <a:off x="6419050" y="932817"/>
        <a:ext cx="1401888" cy="1435933"/>
      </dsp:txXfrm>
    </dsp:sp>
    <dsp:sp modelId="{7373D0A1-B2A7-4F1D-BDD4-263F87EB8F5A}">
      <dsp:nvSpPr>
        <dsp:cNvPr id="0" name=""/>
        <dsp:cNvSpPr/>
      </dsp:nvSpPr>
      <dsp:spPr>
        <a:xfrm rot="1623348">
          <a:off x="5283091" y="3159571"/>
          <a:ext cx="1009210" cy="27993"/>
        </a:xfrm>
        <a:custGeom>
          <a:avLst/>
          <a:gdLst/>
          <a:ahLst/>
          <a:cxnLst/>
          <a:rect l="0" t="0" r="0" b="0"/>
          <a:pathLst>
            <a:path>
              <a:moveTo>
                <a:pt x="0" y="13996"/>
              </a:moveTo>
              <a:lnTo>
                <a:pt x="1009210" y="13996"/>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2466" y="3148337"/>
        <a:ext cx="50460" cy="50460"/>
      </dsp:txXfrm>
    </dsp:sp>
    <dsp:sp modelId="{15285BB2-D00D-42D5-B7F3-35357BB424C2}">
      <dsp:nvSpPr>
        <dsp:cNvPr id="0" name=""/>
        <dsp:cNvSpPr/>
      </dsp:nvSpPr>
      <dsp:spPr>
        <a:xfrm>
          <a:off x="6126418" y="2900095"/>
          <a:ext cx="1931728" cy="1879586"/>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dairy</a:t>
          </a:r>
        </a:p>
      </dsp:txBody>
      <dsp:txXfrm>
        <a:off x="6409313" y="3175354"/>
        <a:ext cx="1365938" cy="1329068"/>
      </dsp:txXfrm>
    </dsp:sp>
    <dsp:sp modelId="{7C885789-D210-4A05-A511-87CA2335139A}">
      <dsp:nvSpPr>
        <dsp:cNvPr id="0" name=""/>
        <dsp:cNvSpPr/>
      </dsp:nvSpPr>
      <dsp:spPr>
        <a:xfrm rot="5400000">
          <a:off x="4575637" y="3440116"/>
          <a:ext cx="222814" cy="27993"/>
        </a:xfrm>
        <a:custGeom>
          <a:avLst/>
          <a:gdLst/>
          <a:ahLst/>
          <a:cxnLst/>
          <a:rect l="0" t="0" r="0" b="0"/>
          <a:pathLst>
            <a:path>
              <a:moveTo>
                <a:pt x="0" y="13996"/>
              </a:moveTo>
              <a:lnTo>
                <a:pt x="222814" y="13996"/>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81474" y="3448543"/>
        <a:ext cx="11140" cy="11140"/>
      </dsp:txXfrm>
    </dsp:sp>
    <dsp:sp modelId="{377DABE5-4B5F-4974-928C-0D3CDAD093F9}">
      <dsp:nvSpPr>
        <dsp:cNvPr id="0" name=""/>
        <dsp:cNvSpPr/>
      </dsp:nvSpPr>
      <dsp:spPr>
        <a:xfrm>
          <a:off x="3702093" y="3565520"/>
          <a:ext cx="1969902" cy="1897328"/>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Technical conference</a:t>
          </a:r>
        </a:p>
      </dsp:txBody>
      <dsp:txXfrm>
        <a:off x="3990578" y="3843377"/>
        <a:ext cx="1392932" cy="1341614"/>
      </dsp:txXfrm>
    </dsp:sp>
    <dsp:sp modelId="{901871A1-F0BF-4CBA-AF41-1DAE384DF120}">
      <dsp:nvSpPr>
        <dsp:cNvPr id="0" name=""/>
        <dsp:cNvSpPr/>
      </dsp:nvSpPr>
      <dsp:spPr>
        <a:xfrm rot="9422154">
          <a:off x="3029923" y="3082560"/>
          <a:ext cx="1024367" cy="27993"/>
        </a:xfrm>
        <a:custGeom>
          <a:avLst/>
          <a:gdLst/>
          <a:ahLst/>
          <a:cxnLst/>
          <a:rect l="0" t="0" r="0" b="0"/>
          <a:pathLst>
            <a:path>
              <a:moveTo>
                <a:pt x="0" y="13996"/>
              </a:moveTo>
              <a:lnTo>
                <a:pt x="1024367" y="13996"/>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16498" y="3070947"/>
        <a:ext cx="51218" cy="51218"/>
      </dsp:txXfrm>
    </dsp:sp>
    <dsp:sp modelId="{EF39E8B2-A1A0-4F33-A69E-3EA307D53C1F}">
      <dsp:nvSpPr>
        <dsp:cNvPr id="0" name=""/>
        <dsp:cNvSpPr/>
      </dsp:nvSpPr>
      <dsp:spPr>
        <a:xfrm>
          <a:off x="1219570" y="2669379"/>
          <a:ext cx="1921300" cy="2008515"/>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checklist</a:t>
          </a:r>
        </a:p>
      </dsp:txBody>
      <dsp:txXfrm>
        <a:off x="1500938" y="2963519"/>
        <a:ext cx="1358564" cy="1420235"/>
      </dsp:txXfrm>
    </dsp:sp>
    <dsp:sp modelId="{43377731-C413-495C-9938-51911667CB99}">
      <dsp:nvSpPr>
        <dsp:cNvPr id="0" name=""/>
        <dsp:cNvSpPr/>
      </dsp:nvSpPr>
      <dsp:spPr>
        <a:xfrm rot="12484890">
          <a:off x="3036010" y="2001627"/>
          <a:ext cx="1068729" cy="27993"/>
        </a:xfrm>
        <a:custGeom>
          <a:avLst/>
          <a:gdLst/>
          <a:ahLst/>
          <a:cxnLst/>
          <a:rect l="0" t="0" r="0" b="0"/>
          <a:pathLst>
            <a:path>
              <a:moveTo>
                <a:pt x="0" y="13996"/>
              </a:moveTo>
              <a:lnTo>
                <a:pt x="1068729" y="13996"/>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43656" y="1988905"/>
        <a:ext cx="53436" cy="53436"/>
      </dsp:txXfrm>
    </dsp:sp>
    <dsp:sp modelId="{535AC968-104D-454E-A28B-0FA9D50303C2}">
      <dsp:nvSpPr>
        <dsp:cNvPr id="0" name=""/>
        <dsp:cNvSpPr/>
      </dsp:nvSpPr>
      <dsp:spPr>
        <a:xfrm>
          <a:off x="1317750" y="365790"/>
          <a:ext cx="1891141" cy="1904948"/>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observation</a:t>
          </a:r>
        </a:p>
      </dsp:txBody>
      <dsp:txXfrm>
        <a:off x="1594701" y="644763"/>
        <a:ext cx="1337239" cy="134700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30916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225741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50338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41260245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3143907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850908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279866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3291400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404433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330353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224920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84433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8/27/2020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39486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589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212639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324819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38722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8/27/2020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4085759698"/>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E2BD2-2489-4326-B2CB-0D44B22C07D4}"/>
              </a:ext>
            </a:extLst>
          </p:cNvPr>
          <p:cNvSpPr>
            <a:spLocks noGrp="1"/>
          </p:cNvSpPr>
          <p:nvPr>
            <p:ph type="ctrTitle"/>
          </p:nvPr>
        </p:nvSpPr>
        <p:spPr>
          <a:xfrm>
            <a:off x="859391" y="247072"/>
            <a:ext cx="8825658" cy="3329581"/>
          </a:xfrm>
        </p:spPr>
        <p:txBody>
          <a:bodyPr/>
          <a:lstStyle/>
          <a:p>
            <a:r>
              <a:rPr lang="en-US" sz="4000" b="1" dirty="0">
                <a:latin typeface="Calibri" panose="020F0502020204030204" pitchFamily="34" charset="0"/>
                <a:cs typeface="Calibri" panose="020F0502020204030204" pitchFamily="34" charset="0"/>
              </a:rPr>
              <a:t>SUMANDEEP VIDYAPEETH</a:t>
            </a:r>
            <a:r>
              <a:rPr lang="en-US" sz="2400" b="1" dirty="0">
                <a:latin typeface="Calibri" panose="020F0502020204030204" pitchFamily="34" charset="0"/>
                <a:cs typeface="Calibri" panose="020F0502020204030204" pitchFamily="34" charset="0"/>
              </a:rP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
            </a:r>
            <a:br>
              <a:rPr lang="en-US" sz="24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DEPARTMENT OF MANAGEMENT</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MBA IN HEALTHCARE MANAGEMENT</a:t>
            </a:r>
            <a:r>
              <a:rPr lang="en-US" sz="2400" b="1" dirty="0">
                <a:latin typeface="Calibri" panose="020F0502020204030204" pitchFamily="34" charset="0"/>
                <a:cs typeface="Calibri" panose="020F0502020204030204" pitchFamily="34" charset="0"/>
              </a:rP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
            </a:r>
            <a:br>
              <a:rPr lang="en-US" sz="24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HUMAN RESOURCE MANAGEMENT</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ANALYSING WORK AND DESIGNING JOBS</a:t>
            </a:r>
            <a:endParaRPr lang="en-US" sz="3200" dirty="0">
              <a:latin typeface="Calibri" panose="020F0502020204030204" pitchFamily="34" charset="0"/>
              <a:cs typeface="Calibri" panose="020F0502020204030204" pitchFamily="34" charset="0"/>
            </a:endParaRPr>
          </a:p>
        </p:txBody>
      </p:sp>
      <p:sp>
        <p:nvSpPr>
          <p:cNvPr id="4" name="Subtitle 2">
            <a:extLst>
              <a:ext uri="{FF2B5EF4-FFF2-40B4-BE49-F238E27FC236}">
                <a16:creationId xmlns="" xmlns:a16="http://schemas.microsoft.com/office/drawing/2014/main" id="{5C859A62-743B-4C92-8F61-C8E7C46DFCAE}"/>
              </a:ext>
            </a:extLst>
          </p:cNvPr>
          <p:cNvSpPr txBox="1">
            <a:spLocks/>
          </p:cNvSpPr>
          <p:nvPr/>
        </p:nvSpPr>
        <p:spPr>
          <a:xfrm>
            <a:off x="5846618" y="4435763"/>
            <a:ext cx="4973782" cy="14939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marL="342900" indent="-342900">
              <a:buFontTx/>
              <a:buChar char="-"/>
            </a:pPr>
            <a:r>
              <a:rPr lang="en-US" b="1" dirty="0" smtClean="0">
                <a:solidFill>
                  <a:schemeClr val="tx1"/>
                </a:solidFill>
              </a:rPr>
              <a:t>Dr. </a:t>
            </a:r>
            <a:r>
              <a:rPr lang="en-US" b="1" dirty="0" err="1" smtClean="0">
                <a:solidFill>
                  <a:schemeClr val="tx1"/>
                </a:solidFill>
              </a:rPr>
              <a:t>Subhasish</a:t>
            </a:r>
            <a:r>
              <a:rPr lang="en-US" b="1" dirty="0" smtClean="0">
                <a:solidFill>
                  <a:schemeClr val="tx1"/>
                </a:solidFill>
              </a:rPr>
              <a:t> </a:t>
            </a:r>
            <a:r>
              <a:rPr lang="en-US" b="1" dirty="0" err="1" smtClean="0">
                <a:solidFill>
                  <a:schemeClr val="tx1"/>
                </a:solidFill>
              </a:rPr>
              <a:t>Chatterjee</a:t>
            </a:r>
            <a:endParaRPr lang="en-US" b="1" dirty="0">
              <a:solidFill>
                <a:schemeClr val="tx1"/>
              </a:solidFill>
            </a:endParaRPr>
          </a:p>
        </p:txBody>
      </p:sp>
    </p:spTree>
    <p:extLst>
      <p:ext uri="{BB962C8B-B14F-4D97-AF65-F5344CB8AC3E}">
        <p14:creationId xmlns="" xmlns:p14="http://schemas.microsoft.com/office/powerpoint/2010/main" val="269853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0B72D8-F22B-4F83-B39B-B46794066D06}"/>
              </a:ext>
            </a:extLst>
          </p:cNvPr>
          <p:cNvSpPr>
            <a:spLocks noGrp="1"/>
          </p:cNvSpPr>
          <p:nvPr>
            <p:ph type="title"/>
          </p:nvPr>
        </p:nvSpPr>
        <p:spPr>
          <a:xfrm>
            <a:off x="1103312" y="452718"/>
            <a:ext cx="8947522" cy="683355"/>
          </a:xfrm>
        </p:spPr>
        <p:txBody>
          <a:bodyPr/>
          <a:lstStyle/>
          <a:p>
            <a:r>
              <a:rPr lang="en-US" b="1" dirty="0">
                <a:latin typeface="Calibri" panose="020F0502020204030204" pitchFamily="34" charset="0"/>
                <a:cs typeface="Calibri" panose="020F0502020204030204" pitchFamily="34" charset="0"/>
              </a:rPr>
              <a:t>THE LEVEL OF DETAILS</a:t>
            </a:r>
          </a:p>
        </p:txBody>
      </p:sp>
      <p:sp>
        <p:nvSpPr>
          <p:cNvPr id="3" name="Content Placeholder 2">
            <a:extLst>
              <a:ext uri="{FF2B5EF4-FFF2-40B4-BE49-F238E27FC236}">
                <a16:creationId xmlns="" xmlns:a16="http://schemas.microsoft.com/office/drawing/2014/main" id="{4CFC6C9E-DE8F-443E-87E9-80476AF4319C}"/>
              </a:ext>
            </a:extLst>
          </p:cNvPr>
          <p:cNvSpPr>
            <a:spLocks noGrp="1"/>
          </p:cNvSpPr>
          <p:nvPr>
            <p:ph idx="1"/>
          </p:nvPr>
        </p:nvSpPr>
        <p:spPr>
          <a:xfrm>
            <a:off x="1103312" y="1228436"/>
            <a:ext cx="8946541" cy="5019964"/>
          </a:xfrm>
        </p:spPr>
        <p:txBody>
          <a:bodyPr>
            <a:normAutofit fontScale="92500" lnSpcReduction="10000"/>
          </a:bodyPr>
          <a:lstStyle/>
          <a:p>
            <a:r>
              <a:rPr lang="en-US" b="1" dirty="0">
                <a:latin typeface="Calibri" panose="020F0502020204030204" pitchFamily="34" charset="0"/>
                <a:cs typeface="Calibri" panose="020F0502020204030204" pitchFamily="34" charset="0"/>
              </a:rPr>
              <a:t>The level of analysis may vary from detailed, as in time and motion studies, to broad as in analysis jobs based on general duties. The level of analysis is affect the data collection.</a:t>
            </a:r>
          </a:p>
          <a:p>
            <a:r>
              <a:rPr lang="en-US" b="1" dirty="0">
                <a:latin typeface="Calibri" panose="020F0502020204030204" pitchFamily="34" charset="0"/>
                <a:cs typeface="Calibri" panose="020F0502020204030204" pitchFamily="34" charset="0"/>
              </a:rPr>
              <a:t>If the job analysis is being done to add clarification to the rules and responsibilities of job holders, a less-detailed job analysis may be detailed.</a:t>
            </a:r>
          </a:p>
          <a:p>
            <a:pPr marL="514350" indent="-514350">
              <a:buFont typeface="+mj-lt"/>
              <a:buAutoNum type="romanUcPeriod"/>
            </a:pPr>
            <a:r>
              <a:rPr lang="en-US" b="1" dirty="0">
                <a:latin typeface="Calibri" panose="020F0502020204030204" pitchFamily="34" charset="0"/>
                <a:cs typeface="Calibri" panose="020F0502020204030204" pitchFamily="34" charset="0"/>
              </a:rPr>
              <a:t>Reason is the job analyzed conducted when;</a:t>
            </a:r>
          </a:p>
          <a:p>
            <a:pPr marL="514350" indent="-514350">
              <a:buFont typeface="+mj-lt"/>
              <a:buAutoNum type="romanUcPeriod"/>
            </a:pPr>
            <a:r>
              <a:rPr lang="en-US" b="1" dirty="0">
                <a:latin typeface="Calibri" panose="020F0502020204030204" pitchFamily="34" charset="0"/>
                <a:cs typeface="Calibri" panose="020F0502020204030204" pitchFamily="34" charset="0"/>
              </a:rPr>
              <a:t>Organization newly established</a:t>
            </a:r>
          </a:p>
          <a:p>
            <a:pPr marL="514350" indent="-514350">
              <a:buFont typeface="+mj-lt"/>
              <a:buAutoNum type="romanUcPeriod"/>
            </a:pPr>
            <a:r>
              <a:rPr lang="en-US" b="1" dirty="0">
                <a:latin typeface="Calibri" panose="020F0502020204030204" pitchFamily="34" charset="0"/>
                <a:cs typeface="Calibri" panose="020F0502020204030204" pitchFamily="34" charset="0"/>
              </a:rPr>
              <a:t>A new job created the established the job.</a:t>
            </a:r>
          </a:p>
          <a:p>
            <a:pPr marL="514350" indent="-514350">
              <a:buFont typeface="+mj-lt"/>
              <a:buAutoNum type="romanUcPeriod"/>
            </a:pPr>
            <a:r>
              <a:rPr lang="en-US" b="1" dirty="0">
                <a:latin typeface="Calibri" panose="020F0502020204030204" pitchFamily="34" charset="0"/>
                <a:cs typeface="Calibri" panose="020F0502020204030204" pitchFamily="34" charset="0"/>
              </a:rPr>
              <a:t>Organization work on new plan</a:t>
            </a:r>
          </a:p>
          <a:p>
            <a:pPr marL="514350" indent="-514350">
              <a:buFont typeface="+mj-lt"/>
              <a:buAutoNum type="romanUcPeriod"/>
            </a:pPr>
            <a:r>
              <a:rPr lang="en-US" b="1" dirty="0">
                <a:latin typeface="Calibri" panose="020F0502020204030204" pitchFamily="34" charset="0"/>
                <a:cs typeface="Calibri" panose="020F0502020204030204" pitchFamily="34" charset="0"/>
              </a:rPr>
              <a:t>The employees believe inequality between their growth and their job demand.</a:t>
            </a:r>
          </a:p>
          <a:p>
            <a:r>
              <a:rPr lang="en-US" b="1" dirty="0">
                <a:latin typeface="Calibri" panose="020F0502020204030204" pitchFamily="34" charset="0"/>
                <a:cs typeface="Calibri" panose="020F0502020204030204" pitchFamily="34" charset="0"/>
              </a:rPr>
              <a:t>Past oriented Vs Future Oriented:</a:t>
            </a:r>
          </a:p>
          <a:p>
            <a:r>
              <a:rPr lang="en-US" b="1" dirty="0">
                <a:latin typeface="Calibri" panose="020F0502020204030204" pitchFamily="34" charset="0"/>
                <a:cs typeface="Calibri" panose="020F0502020204030204" pitchFamily="34" charset="0"/>
              </a:rPr>
              <a:t>In the organization are adopt the rapidly change that time to give the training to the worker and tell the new worker there past worker working process and also told them new process.</a:t>
            </a:r>
          </a:p>
          <a:p>
            <a:pPr marL="0" indent="0">
              <a:buNone/>
            </a:pPr>
            <a:endParaRPr lang="en-US" b="1"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059406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8BDBE95-82CB-42A7-925D-424BDE95EDC2}"/>
              </a:ext>
            </a:extLst>
          </p:cNvPr>
          <p:cNvSpPr>
            <a:spLocks noGrp="1"/>
          </p:cNvSpPr>
          <p:nvPr>
            <p:ph idx="1"/>
          </p:nvPr>
        </p:nvSpPr>
        <p:spPr>
          <a:xfrm>
            <a:off x="1103312" y="563418"/>
            <a:ext cx="8946541" cy="5684981"/>
          </a:xfrm>
        </p:spPr>
        <p:txBody>
          <a:bodyPr/>
          <a:lstStyle/>
          <a:p>
            <a:r>
              <a:rPr lang="en-US" b="1" dirty="0">
                <a:latin typeface="Calibri" panose="020F0502020204030204" pitchFamily="34" charset="0"/>
                <a:cs typeface="Calibri" panose="020F0502020204030204" pitchFamily="34" charset="0"/>
              </a:rPr>
              <a:t>Source of job data:</a:t>
            </a:r>
          </a:p>
          <a:p>
            <a:pPr marL="457200" indent="-457200">
              <a:buAutoNum type="arabicPeriod"/>
            </a:pPr>
            <a:r>
              <a:rPr lang="en-US" b="1" dirty="0">
                <a:latin typeface="Calibri" panose="020F0502020204030204" pitchFamily="34" charset="0"/>
                <a:cs typeface="Calibri" panose="020F0502020204030204" pitchFamily="34" charset="0"/>
              </a:rPr>
              <a:t>From non-human source</a:t>
            </a:r>
          </a:p>
          <a:p>
            <a:pPr marL="457200" indent="-457200">
              <a:buAutoNum type="arabicPeriod"/>
            </a:pPr>
            <a:r>
              <a:rPr lang="en-US" b="1" dirty="0">
                <a:latin typeface="Calibri" panose="020F0502020204030204" pitchFamily="34" charset="0"/>
                <a:cs typeface="Calibri" panose="020F0502020204030204" pitchFamily="34" charset="0"/>
              </a:rPr>
              <a:t>The person </a:t>
            </a:r>
          </a:p>
          <a:p>
            <a:pPr marL="457200" indent="-457200">
              <a:buAutoNum type="arabicPeriod"/>
            </a:pPr>
            <a:r>
              <a:rPr lang="en-US" b="1" dirty="0">
                <a:latin typeface="Calibri" panose="020F0502020204030204" pitchFamily="34" charset="0"/>
                <a:cs typeface="Calibri" panose="020F0502020204030204" pitchFamily="34" charset="0"/>
              </a:rPr>
              <a:t>HR manager.</a:t>
            </a:r>
          </a:p>
          <a:p>
            <a:pPr marL="0" indent="0">
              <a:buNone/>
            </a:pPr>
            <a:r>
              <a:rPr lang="en-US" b="1" dirty="0">
                <a:latin typeface="Calibri" panose="020F0502020204030204" pitchFamily="34" charset="0"/>
                <a:cs typeface="Calibri" panose="020F0502020204030204" pitchFamily="34" charset="0"/>
              </a:rPr>
              <a:t>Job analyst who are uses the job incumbents and supervisors as a source of information should make sure that these individuals have had an adequate opportunity to perform the job, or observe the job being perform.</a:t>
            </a:r>
          </a:p>
          <a:p>
            <a:pPr marL="457200" indent="-457200">
              <a:buAutoNum type="arabicPeriod"/>
            </a:pPr>
            <a:endParaRPr lang="en-US" b="1"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11119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5D3FD0-6C16-473A-9C66-AC8C0F4BDF42}"/>
              </a:ext>
            </a:extLst>
          </p:cNvPr>
          <p:cNvSpPr>
            <a:spLocks noGrp="1"/>
          </p:cNvSpPr>
          <p:nvPr>
            <p:ph type="title"/>
          </p:nvPr>
        </p:nvSpPr>
        <p:spPr>
          <a:xfrm>
            <a:off x="1103312" y="526609"/>
            <a:ext cx="8465561" cy="738773"/>
          </a:xfrm>
        </p:spPr>
        <p:txBody>
          <a:bodyPr/>
          <a:lstStyle/>
          <a:p>
            <a:r>
              <a:rPr lang="en-US" b="1" dirty="0">
                <a:latin typeface="Calibri" panose="020F0502020204030204" pitchFamily="34" charset="0"/>
                <a:cs typeface="Calibri" panose="020F0502020204030204" pitchFamily="34" charset="0"/>
              </a:rPr>
              <a:t>B. Information Gathering</a:t>
            </a:r>
          </a:p>
        </p:txBody>
      </p:sp>
      <p:sp>
        <p:nvSpPr>
          <p:cNvPr id="3" name="Content Placeholder 2">
            <a:extLst>
              <a:ext uri="{FF2B5EF4-FFF2-40B4-BE49-F238E27FC236}">
                <a16:creationId xmlns="" xmlns:a16="http://schemas.microsoft.com/office/drawing/2014/main" id="{0968C69C-B5AB-44B7-8BA9-3F6E5CD6DCF3}"/>
              </a:ext>
            </a:extLst>
          </p:cNvPr>
          <p:cNvSpPr>
            <a:spLocks noGrp="1"/>
          </p:cNvSpPr>
          <p:nvPr>
            <p:ph idx="1"/>
          </p:nvPr>
        </p:nvSpPr>
        <p:spPr>
          <a:xfrm>
            <a:off x="1103312" y="1265382"/>
            <a:ext cx="8946541" cy="4983017"/>
          </a:xfrm>
        </p:spPr>
        <p:txBody>
          <a:bodyPr/>
          <a:lstStyle/>
          <a:p>
            <a:r>
              <a:rPr lang="en-US" b="1" dirty="0">
                <a:latin typeface="Calibri" panose="020F0502020204030204" pitchFamily="34" charset="0"/>
                <a:cs typeface="Calibri" panose="020F0502020204030204" pitchFamily="34" charset="0"/>
              </a:rPr>
              <a:t>The methods are here;</a:t>
            </a:r>
          </a:p>
          <a:p>
            <a:pPr marL="0" indent="0">
              <a:buNone/>
            </a:pPr>
            <a:r>
              <a:rPr lang="en-US" b="1" dirty="0">
                <a:latin typeface="Calibri" panose="020F0502020204030204" pitchFamily="34" charset="0"/>
                <a:cs typeface="Calibri" panose="020F0502020204030204" pitchFamily="34" charset="0"/>
              </a:rPr>
              <a:t>1. observation</a:t>
            </a:r>
          </a:p>
          <a:p>
            <a:pPr marL="0" indent="0">
              <a:buNone/>
            </a:pPr>
            <a:r>
              <a:rPr lang="en-US" b="1" dirty="0">
                <a:latin typeface="Calibri" panose="020F0502020204030204" pitchFamily="34" charset="0"/>
                <a:cs typeface="Calibri" panose="020F0502020204030204" pitchFamily="34" charset="0"/>
              </a:rPr>
              <a:t>2. Interview</a:t>
            </a:r>
          </a:p>
          <a:p>
            <a:pPr marL="0" indent="0">
              <a:buNone/>
            </a:pPr>
            <a:r>
              <a:rPr lang="en-US" b="1" dirty="0">
                <a:latin typeface="Calibri" panose="020F0502020204030204" pitchFamily="34" charset="0"/>
                <a:cs typeface="Calibri" panose="020F0502020204030204" pitchFamily="34" charset="0"/>
              </a:rPr>
              <a:t>3. Questionnaires</a:t>
            </a:r>
          </a:p>
          <a:p>
            <a:pPr marL="0" indent="0">
              <a:buNone/>
            </a:pPr>
            <a:r>
              <a:rPr lang="en-US" b="1" dirty="0">
                <a:latin typeface="Calibri" panose="020F0502020204030204" pitchFamily="34" charset="0"/>
                <a:cs typeface="Calibri" panose="020F0502020204030204" pitchFamily="34" charset="0"/>
              </a:rPr>
              <a:t>4. checklists.</a:t>
            </a:r>
          </a:p>
          <a:p>
            <a:pPr marL="0" indent="0">
              <a:buNone/>
            </a:pPr>
            <a:r>
              <a:rPr lang="en-US" b="1" dirty="0">
                <a:latin typeface="Calibri" panose="020F0502020204030204" pitchFamily="34" charset="0"/>
                <a:cs typeface="Calibri" panose="020F0502020204030204" pitchFamily="34" charset="0"/>
              </a:rPr>
              <a:t>5. Technical conference </a:t>
            </a:r>
          </a:p>
          <a:p>
            <a:pPr marL="0" indent="0">
              <a:buNone/>
            </a:pPr>
            <a:r>
              <a:rPr lang="en-US" b="1" dirty="0">
                <a:latin typeface="Calibri" panose="020F0502020204030204" pitchFamily="34" charset="0"/>
                <a:cs typeface="Calibri" panose="020F0502020204030204" pitchFamily="34" charset="0"/>
              </a:rPr>
              <a:t>6. Dairy methods.</a:t>
            </a:r>
          </a:p>
          <a:p>
            <a:r>
              <a:rPr lang="en-US" b="1" dirty="0">
                <a:latin typeface="Calibri" panose="020F0502020204030204" pitchFamily="34" charset="0"/>
                <a:cs typeface="Calibri" panose="020F0502020204030204" pitchFamily="34" charset="0"/>
              </a:rPr>
              <a:t>The regards to employees to data collection</a:t>
            </a:r>
          </a:p>
          <a:p>
            <a:pPr marL="0" indent="0">
              <a:buNone/>
            </a:pPr>
            <a:r>
              <a:rPr lang="en-US" b="1" dirty="0">
                <a:latin typeface="Calibri" panose="020F0502020204030204" pitchFamily="34" charset="0"/>
                <a:cs typeface="Calibri" panose="020F0502020204030204" pitchFamily="34" charset="0"/>
              </a:rPr>
              <a:t>Supervisor</a:t>
            </a:r>
          </a:p>
          <a:p>
            <a:pPr marL="0" indent="0">
              <a:buNone/>
            </a:pPr>
            <a:r>
              <a:rPr lang="en-US" b="1" dirty="0">
                <a:latin typeface="Calibri" panose="020F0502020204030204" pitchFamily="34" charset="0"/>
                <a:cs typeface="Calibri" panose="020F0502020204030204" pitchFamily="34" charset="0"/>
              </a:rPr>
              <a:t>Job holder</a:t>
            </a:r>
          </a:p>
          <a:p>
            <a:pPr marL="0" indent="0">
              <a:buNone/>
            </a:pPr>
            <a:r>
              <a:rPr lang="en-US" b="1" dirty="0">
                <a:latin typeface="Calibri" panose="020F0502020204030204" pitchFamily="34" charset="0"/>
                <a:cs typeface="Calibri" panose="020F0502020204030204" pitchFamily="34" charset="0"/>
              </a:rPr>
              <a:t>Trained analyst</a:t>
            </a:r>
          </a:p>
        </p:txBody>
      </p:sp>
    </p:spTree>
    <p:extLst>
      <p:ext uri="{BB962C8B-B14F-4D97-AF65-F5344CB8AC3E}">
        <p14:creationId xmlns="" xmlns:p14="http://schemas.microsoft.com/office/powerpoint/2010/main" val="3531644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E4EBDA-8F0F-41C0-A467-9E55959A6A42}"/>
              </a:ext>
            </a:extLst>
          </p:cNvPr>
          <p:cNvSpPr>
            <a:spLocks noGrp="1"/>
          </p:cNvSpPr>
          <p:nvPr>
            <p:ph type="title"/>
          </p:nvPr>
        </p:nvSpPr>
        <p:spPr>
          <a:xfrm>
            <a:off x="1103312" y="452718"/>
            <a:ext cx="8947522" cy="1400530"/>
          </a:xfrm>
        </p:spPr>
        <p:txBody>
          <a:bodyPr/>
          <a:lstStyle/>
          <a:p>
            <a:r>
              <a:rPr lang="en-US" b="1" dirty="0">
                <a:latin typeface="Calibri" panose="020F0502020204030204" pitchFamily="34" charset="0"/>
                <a:cs typeface="Calibri" panose="020F0502020204030204" pitchFamily="34" charset="0"/>
              </a:rPr>
              <a:t>C. Information processing</a:t>
            </a:r>
          </a:p>
        </p:txBody>
      </p:sp>
      <p:sp>
        <p:nvSpPr>
          <p:cNvPr id="3" name="Content Placeholder 2">
            <a:extLst>
              <a:ext uri="{FF2B5EF4-FFF2-40B4-BE49-F238E27FC236}">
                <a16:creationId xmlns="" xmlns:a16="http://schemas.microsoft.com/office/drawing/2014/main" id="{31B463E2-B667-4D60-B751-79F8F38855F3}"/>
              </a:ext>
            </a:extLst>
          </p:cNvPr>
          <p:cNvSpPr>
            <a:spLocks noGrp="1"/>
          </p:cNvSpPr>
          <p:nvPr>
            <p:ph idx="1"/>
          </p:nvPr>
        </p:nvSpPr>
        <p:spPr/>
        <p:txBody>
          <a:bodyPr/>
          <a:lstStyle/>
          <a:p>
            <a:r>
              <a:rPr lang="en-US" b="1" dirty="0">
                <a:latin typeface="Calibri" panose="020F0502020204030204" pitchFamily="34" charset="0"/>
                <a:cs typeface="Calibri" panose="020F0502020204030204" pitchFamily="34" charset="0"/>
              </a:rPr>
              <a:t>Once the job information has been collected. It needs to be processed, so that it would be useful in various personnel function. Specifically, job-related data would be useful </a:t>
            </a:r>
            <a:r>
              <a:rPr lang="en-US" b="1" dirty="0" err="1">
                <a:latin typeface="Calibri" panose="020F0502020204030204" pitchFamily="34" charset="0"/>
                <a:cs typeface="Calibri" panose="020F0502020204030204" pitchFamily="34" charset="0"/>
              </a:rPr>
              <a:t>tp</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preparejob</a:t>
            </a:r>
            <a:r>
              <a:rPr lang="en-US" b="1" dirty="0">
                <a:latin typeface="Calibri" panose="020F0502020204030204" pitchFamily="34" charset="0"/>
                <a:cs typeface="Calibri" panose="020F0502020204030204" pitchFamily="34" charset="0"/>
              </a:rPr>
              <a:t> description and job specification.</a:t>
            </a:r>
          </a:p>
        </p:txBody>
      </p:sp>
    </p:spTree>
    <p:extLst>
      <p:ext uri="{BB962C8B-B14F-4D97-AF65-F5344CB8AC3E}">
        <p14:creationId xmlns="" xmlns:p14="http://schemas.microsoft.com/office/powerpoint/2010/main" val="53147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DBEE83-4BCF-45E2-AD1F-B4A9F1D6D72C}"/>
              </a:ext>
            </a:extLst>
          </p:cNvPr>
          <p:cNvSpPr>
            <a:spLocks noGrp="1"/>
          </p:cNvSpPr>
          <p:nvPr>
            <p:ph type="title"/>
          </p:nvPr>
        </p:nvSpPr>
        <p:spPr>
          <a:xfrm>
            <a:off x="1103312" y="452718"/>
            <a:ext cx="8947522" cy="905027"/>
          </a:xfrm>
        </p:spPr>
        <p:txBody>
          <a:bodyPr/>
          <a:lstStyle/>
          <a:p>
            <a:r>
              <a:rPr lang="en-US" b="1" dirty="0">
                <a:latin typeface="Calibri" panose="020F0502020204030204" pitchFamily="34" charset="0"/>
                <a:cs typeface="Calibri" panose="020F0502020204030204" pitchFamily="34" charset="0"/>
              </a:rPr>
              <a:t>D. Job Description</a:t>
            </a:r>
          </a:p>
        </p:txBody>
      </p:sp>
      <p:sp>
        <p:nvSpPr>
          <p:cNvPr id="3" name="Content Placeholder 2">
            <a:extLst>
              <a:ext uri="{FF2B5EF4-FFF2-40B4-BE49-F238E27FC236}">
                <a16:creationId xmlns="" xmlns:a16="http://schemas.microsoft.com/office/drawing/2014/main" id="{28FB7150-3A1A-4C86-B84A-D5008C811918}"/>
              </a:ext>
            </a:extLst>
          </p:cNvPr>
          <p:cNvSpPr>
            <a:spLocks noGrp="1"/>
          </p:cNvSpPr>
          <p:nvPr>
            <p:ph idx="1"/>
          </p:nvPr>
        </p:nvSpPr>
        <p:spPr>
          <a:xfrm>
            <a:off x="1103312" y="1265382"/>
            <a:ext cx="8946541" cy="4983017"/>
          </a:xfrm>
        </p:spPr>
        <p:txBody>
          <a:bodyPr/>
          <a:lstStyle/>
          <a:p>
            <a:r>
              <a:rPr lang="en-US" b="1" dirty="0">
                <a:latin typeface="Calibri" panose="020F0502020204030204" pitchFamily="34" charset="0"/>
                <a:cs typeface="Calibri" panose="020F0502020204030204" pitchFamily="34" charset="0"/>
              </a:rPr>
              <a:t>Job description implies objective listing of the job title, tasks, duties and responsibilities involved in the job.</a:t>
            </a:r>
          </a:p>
          <a:p>
            <a:pPr marL="0" indent="0">
              <a:buNone/>
            </a:pPr>
            <a:endParaRPr lang="en-US" b="1" dirty="0">
              <a:latin typeface="Calibri" panose="020F0502020204030204" pitchFamily="34" charset="0"/>
              <a:cs typeface="Calibri" panose="020F0502020204030204" pitchFamily="34" charset="0"/>
            </a:endParaRPr>
          </a:p>
          <a:p>
            <a:pPr marL="0" indent="0">
              <a:buNone/>
            </a:pPr>
            <a:r>
              <a:rPr lang="en-US" sz="3600" b="1" dirty="0">
                <a:latin typeface="Calibri" panose="020F0502020204030204" pitchFamily="34" charset="0"/>
                <a:cs typeface="Calibri" panose="020F0502020204030204" pitchFamily="34" charset="0"/>
              </a:rPr>
              <a:t>E. Job Specification</a:t>
            </a:r>
          </a:p>
          <a:p>
            <a:r>
              <a:rPr lang="en-US" b="1" dirty="0">
                <a:latin typeface="Calibri" panose="020F0502020204030204" pitchFamily="34" charset="0"/>
                <a:cs typeface="Calibri" panose="020F0502020204030204" pitchFamily="34" charset="0"/>
              </a:rPr>
              <a:t>A statement of employee characteristics and qualification required for the satisfactory performance of defined duties and tasks comprising a specific job or function.</a:t>
            </a:r>
          </a:p>
        </p:txBody>
      </p:sp>
    </p:spTree>
    <p:extLst>
      <p:ext uri="{BB962C8B-B14F-4D97-AF65-F5344CB8AC3E}">
        <p14:creationId xmlns="" xmlns:p14="http://schemas.microsoft.com/office/powerpoint/2010/main" val="241329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B4F03C3-E6BD-4D98-B17E-04B52E1E5D67}"/>
              </a:ext>
            </a:extLst>
          </p:cNvPr>
          <p:cNvSpPr>
            <a:spLocks noGrp="1"/>
          </p:cNvSpPr>
          <p:nvPr>
            <p:ph idx="1"/>
          </p:nvPr>
        </p:nvSpPr>
        <p:spPr>
          <a:xfrm>
            <a:off x="1103312" y="628074"/>
            <a:ext cx="8946541" cy="5620326"/>
          </a:xfrm>
        </p:spPr>
        <p:txBody>
          <a:bodyPr/>
          <a:lstStyle/>
          <a:p>
            <a:endParaRPr lang="en-US" dirty="0"/>
          </a:p>
        </p:txBody>
      </p:sp>
      <p:sp>
        <p:nvSpPr>
          <p:cNvPr id="4" name="Rectangle 3">
            <a:extLst>
              <a:ext uri="{FF2B5EF4-FFF2-40B4-BE49-F238E27FC236}">
                <a16:creationId xmlns="" xmlns:a16="http://schemas.microsoft.com/office/drawing/2014/main" id="{DC5DED43-E9C4-4752-A2D1-655068F3CE81}"/>
              </a:ext>
            </a:extLst>
          </p:cNvPr>
          <p:cNvSpPr/>
          <p:nvPr/>
        </p:nvSpPr>
        <p:spPr>
          <a:xfrm>
            <a:off x="2207492" y="2687782"/>
            <a:ext cx="2244436" cy="98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Job analysis</a:t>
            </a:r>
          </a:p>
        </p:txBody>
      </p:sp>
      <p:sp>
        <p:nvSpPr>
          <p:cNvPr id="5" name="Rectangle 4">
            <a:extLst>
              <a:ext uri="{FF2B5EF4-FFF2-40B4-BE49-F238E27FC236}">
                <a16:creationId xmlns="" xmlns:a16="http://schemas.microsoft.com/office/drawing/2014/main" id="{20D69F94-E275-4147-84EC-0FF0A27E3B94}"/>
              </a:ext>
            </a:extLst>
          </p:cNvPr>
          <p:cNvSpPr/>
          <p:nvPr/>
        </p:nvSpPr>
        <p:spPr>
          <a:xfrm>
            <a:off x="4895273" y="1782618"/>
            <a:ext cx="1958109" cy="905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Job description </a:t>
            </a:r>
          </a:p>
        </p:txBody>
      </p:sp>
      <p:sp>
        <p:nvSpPr>
          <p:cNvPr id="6" name="Rectangle 5">
            <a:extLst>
              <a:ext uri="{FF2B5EF4-FFF2-40B4-BE49-F238E27FC236}">
                <a16:creationId xmlns="" xmlns:a16="http://schemas.microsoft.com/office/drawing/2014/main" id="{3DA7D249-A9F1-4382-9FC3-E03F21DB350D}"/>
              </a:ext>
            </a:extLst>
          </p:cNvPr>
          <p:cNvSpPr/>
          <p:nvPr/>
        </p:nvSpPr>
        <p:spPr>
          <a:xfrm>
            <a:off x="4895273" y="3717637"/>
            <a:ext cx="1958109" cy="905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Job specification</a:t>
            </a:r>
          </a:p>
        </p:txBody>
      </p:sp>
      <p:sp>
        <p:nvSpPr>
          <p:cNvPr id="7" name="Rectangle 6">
            <a:extLst>
              <a:ext uri="{FF2B5EF4-FFF2-40B4-BE49-F238E27FC236}">
                <a16:creationId xmlns="" xmlns:a16="http://schemas.microsoft.com/office/drawing/2014/main" id="{AEC60195-555F-4546-9F60-88141FBBC54A}"/>
              </a:ext>
            </a:extLst>
          </p:cNvPr>
          <p:cNvSpPr/>
          <p:nvPr/>
        </p:nvSpPr>
        <p:spPr>
          <a:xfrm>
            <a:off x="7767779" y="5613393"/>
            <a:ext cx="1958109"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Safety and health</a:t>
            </a:r>
          </a:p>
        </p:txBody>
      </p:sp>
      <p:sp>
        <p:nvSpPr>
          <p:cNvPr id="8" name="Rectangle 7">
            <a:extLst>
              <a:ext uri="{FF2B5EF4-FFF2-40B4-BE49-F238E27FC236}">
                <a16:creationId xmlns="" xmlns:a16="http://schemas.microsoft.com/office/drawing/2014/main" id="{EE192918-DD3B-4DDA-ABE9-60D6D69FCCFE}"/>
              </a:ext>
            </a:extLst>
          </p:cNvPr>
          <p:cNvSpPr/>
          <p:nvPr/>
        </p:nvSpPr>
        <p:spPr>
          <a:xfrm>
            <a:off x="7777363" y="4933368"/>
            <a:ext cx="1958109"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Personal information</a:t>
            </a:r>
          </a:p>
        </p:txBody>
      </p:sp>
      <p:sp>
        <p:nvSpPr>
          <p:cNvPr id="9" name="Rectangle 8">
            <a:extLst>
              <a:ext uri="{FF2B5EF4-FFF2-40B4-BE49-F238E27FC236}">
                <a16:creationId xmlns="" xmlns:a16="http://schemas.microsoft.com/office/drawing/2014/main" id="{4AF7D215-35E2-4E35-80C0-519EAFED0EBA}"/>
              </a:ext>
            </a:extLst>
          </p:cNvPr>
          <p:cNvSpPr/>
          <p:nvPr/>
        </p:nvSpPr>
        <p:spPr>
          <a:xfrm>
            <a:off x="7777363" y="3535255"/>
            <a:ext cx="1958109" cy="667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remuneration</a:t>
            </a:r>
          </a:p>
        </p:txBody>
      </p:sp>
      <p:sp>
        <p:nvSpPr>
          <p:cNvPr id="10" name="Rectangle 9">
            <a:extLst>
              <a:ext uri="{FF2B5EF4-FFF2-40B4-BE49-F238E27FC236}">
                <a16:creationId xmlns="" xmlns:a16="http://schemas.microsoft.com/office/drawing/2014/main" id="{52595EE1-B2D2-4525-8E51-EAC8A9042FE1}"/>
              </a:ext>
            </a:extLst>
          </p:cNvPr>
          <p:cNvSpPr/>
          <p:nvPr/>
        </p:nvSpPr>
        <p:spPr>
          <a:xfrm>
            <a:off x="7767780" y="4255663"/>
            <a:ext cx="1958109"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Performance appraisal</a:t>
            </a:r>
          </a:p>
        </p:txBody>
      </p:sp>
      <p:sp>
        <p:nvSpPr>
          <p:cNvPr id="11" name="Rectangle 10">
            <a:extLst>
              <a:ext uri="{FF2B5EF4-FFF2-40B4-BE49-F238E27FC236}">
                <a16:creationId xmlns="" xmlns:a16="http://schemas.microsoft.com/office/drawing/2014/main" id="{CC8AB577-3B33-434C-9787-AB9BFA18CEF5}"/>
              </a:ext>
            </a:extLst>
          </p:cNvPr>
          <p:cNvSpPr/>
          <p:nvPr/>
        </p:nvSpPr>
        <p:spPr>
          <a:xfrm>
            <a:off x="7777363" y="2897928"/>
            <a:ext cx="1958109"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Job evaluation</a:t>
            </a:r>
          </a:p>
        </p:txBody>
      </p:sp>
      <p:sp>
        <p:nvSpPr>
          <p:cNvPr id="12" name="Rectangle 11">
            <a:extLst>
              <a:ext uri="{FF2B5EF4-FFF2-40B4-BE49-F238E27FC236}">
                <a16:creationId xmlns="" xmlns:a16="http://schemas.microsoft.com/office/drawing/2014/main" id="{B9DDF519-73CB-47B0-8A31-F1DB618681A3}"/>
              </a:ext>
            </a:extLst>
          </p:cNvPr>
          <p:cNvSpPr/>
          <p:nvPr/>
        </p:nvSpPr>
        <p:spPr>
          <a:xfrm>
            <a:off x="7767781" y="2191330"/>
            <a:ext cx="1958109"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Training and development</a:t>
            </a:r>
          </a:p>
        </p:txBody>
      </p:sp>
      <p:sp>
        <p:nvSpPr>
          <p:cNvPr id="13" name="Rectangle 12">
            <a:extLst>
              <a:ext uri="{FF2B5EF4-FFF2-40B4-BE49-F238E27FC236}">
                <a16:creationId xmlns="" xmlns:a16="http://schemas.microsoft.com/office/drawing/2014/main" id="{47808A4F-D74A-4C2D-9B94-C4687AA0DAE7}"/>
              </a:ext>
            </a:extLst>
          </p:cNvPr>
          <p:cNvSpPr/>
          <p:nvPr/>
        </p:nvSpPr>
        <p:spPr>
          <a:xfrm>
            <a:off x="7767781" y="1470901"/>
            <a:ext cx="1958109"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Recruitment and selection</a:t>
            </a:r>
          </a:p>
        </p:txBody>
      </p:sp>
      <p:sp>
        <p:nvSpPr>
          <p:cNvPr id="14" name="Rectangle 13">
            <a:extLst>
              <a:ext uri="{FF2B5EF4-FFF2-40B4-BE49-F238E27FC236}">
                <a16:creationId xmlns="" xmlns:a16="http://schemas.microsoft.com/office/drawing/2014/main" id="{29F077B2-5D69-4247-9F12-8A690CC70AE0}"/>
              </a:ext>
            </a:extLst>
          </p:cNvPr>
          <p:cNvSpPr/>
          <p:nvPr/>
        </p:nvSpPr>
        <p:spPr>
          <a:xfrm>
            <a:off x="7767782" y="681182"/>
            <a:ext cx="1958109"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HRP</a:t>
            </a:r>
          </a:p>
        </p:txBody>
      </p:sp>
      <p:cxnSp>
        <p:nvCxnSpPr>
          <p:cNvPr id="16" name="Straight Connector 15">
            <a:extLst>
              <a:ext uri="{FF2B5EF4-FFF2-40B4-BE49-F238E27FC236}">
                <a16:creationId xmlns="" xmlns:a16="http://schemas.microsoft.com/office/drawing/2014/main" id="{B04F1843-06E9-4CE0-B382-D875E9C30D73}"/>
              </a:ext>
            </a:extLst>
          </p:cNvPr>
          <p:cNvCxnSpPr/>
          <p:nvPr/>
        </p:nvCxnSpPr>
        <p:spPr>
          <a:xfrm flipV="1">
            <a:off x="4414638" y="2055101"/>
            <a:ext cx="480635" cy="983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A26F0331-F13C-4E6D-A7A9-4CE765541E5E}"/>
              </a:ext>
            </a:extLst>
          </p:cNvPr>
          <p:cNvCxnSpPr>
            <a:stCxn id="4" idx="3"/>
          </p:cNvCxnSpPr>
          <p:nvPr/>
        </p:nvCxnSpPr>
        <p:spPr>
          <a:xfrm>
            <a:off x="4451928" y="3181928"/>
            <a:ext cx="443345" cy="815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D8D4DA9-52A8-483B-8947-12F919812A40}"/>
              </a:ext>
            </a:extLst>
          </p:cNvPr>
          <p:cNvCxnSpPr/>
          <p:nvPr/>
        </p:nvCxnSpPr>
        <p:spPr>
          <a:xfrm>
            <a:off x="6853382" y="2092038"/>
            <a:ext cx="2403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F3D05162-96E9-4D4A-B7E3-33F189942FDD}"/>
              </a:ext>
            </a:extLst>
          </p:cNvPr>
          <p:cNvCxnSpPr>
            <a:cxnSpLocks/>
            <a:stCxn id="6" idx="3"/>
          </p:cNvCxnSpPr>
          <p:nvPr/>
        </p:nvCxnSpPr>
        <p:spPr>
          <a:xfrm>
            <a:off x="6853382" y="4170219"/>
            <a:ext cx="2403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A0F1521D-012B-4851-91E9-5432023713C6}"/>
              </a:ext>
            </a:extLst>
          </p:cNvPr>
          <p:cNvCxnSpPr/>
          <p:nvPr/>
        </p:nvCxnSpPr>
        <p:spPr>
          <a:xfrm>
            <a:off x="7093700" y="2092038"/>
            <a:ext cx="0" cy="2110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7ECEADFA-16A8-4842-A9E2-C67D923B76D9}"/>
              </a:ext>
            </a:extLst>
          </p:cNvPr>
          <p:cNvCxnSpPr/>
          <p:nvPr/>
        </p:nvCxnSpPr>
        <p:spPr>
          <a:xfrm flipV="1">
            <a:off x="7093700" y="1020035"/>
            <a:ext cx="669554" cy="2018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AC6CA157-A42F-4CA2-87D3-820F5D5D2ADB}"/>
              </a:ext>
            </a:extLst>
          </p:cNvPr>
          <p:cNvCxnSpPr>
            <a:endCxn id="13" idx="1"/>
          </p:cNvCxnSpPr>
          <p:nvPr/>
        </p:nvCxnSpPr>
        <p:spPr>
          <a:xfrm flipV="1">
            <a:off x="7091173" y="1763001"/>
            <a:ext cx="676608" cy="127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8D162CFF-45A4-4640-BDC2-98EB0965472C}"/>
              </a:ext>
            </a:extLst>
          </p:cNvPr>
          <p:cNvCxnSpPr>
            <a:endCxn id="12" idx="1"/>
          </p:cNvCxnSpPr>
          <p:nvPr/>
        </p:nvCxnSpPr>
        <p:spPr>
          <a:xfrm flipV="1">
            <a:off x="7102419" y="2483430"/>
            <a:ext cx="665362" cy="608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51B51C71-704D-49A4-BA40-9CA5C1ED215E}"/>
              </a:ext>
            </a:extLst>
          </p:cNvPr>
          <p:cNvCxnSpPr>
            <a:endCxn id="11" idx="1"/>
          </p:cNvCxnSpPr>
          <p:nvPr/>
        </p:nvCxnSpPr>
        <p:spPr>
          <a:xfrm>
            <a:off x="7081591" y="3134589"/>
            <a:ext cx="695772" cy="55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F4F87557-D1DF-487B-85D9-E1E9A31295E7}"/>
              </a:ext>
            </a:extLst>
          </p:cNvPr>
          <p:cNvCxnSpPr>
            <a:endCxn id="9" idx="1"/>
          </p:cNvCxnSpPr>
          <p:nvPr/>
        </p:nvCxnSpPr>
        <p:spPr>
          <a:xfrm>
            <a:off x="7102419" y="3120768"/>
            <a:ext cx="674944" cy="748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EA704A99-1D40-4214-A413-69315C3C2E6F}"/>
              </a:ext>
            </a:extLst>
          </p:cNvPr>
          <p:cNvCxnSpPr/>
          <p:nvPr/>
        </p:nvCxnSpPr>
        <p:spPr>
          <a:xfrm>
            <a:off x="7139709" y="3113279"/>
            <a:ext cx="623545" cy="1294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71038E81-FFEA-4E83-AEFA-23D6A99A7F74}"/>
              </a:ext>
            </a:extLst>
          </p:cNvPr>
          <p:cNvCxnSpPr/>
          <p:nvPr/>
        </p:nvCxnSpPr>
        <p:spPr>
          <a:xfrm>
            <a:off x="7123758" y="3120768"/>
            <a:ext cx="644021" cy="1949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D4A7F741-2D6D-41B5-B7B3-F5A964A743E8}"/>
              </a:ext>
            </a:extLst>
          </p:cNvPr>
          <p:cNvCxnSpPr>
            <a:cxnSpLocks/>
          </p:cNvCxnSpPr>
          <p:nvPr/>
        </p:nvCxnSpPr>
        <p:spPr>
          <a:xfrm>
            <a:off x="7113520" y="3113279"/>
            <a:ext cx="658452" cy="2640976"/>
          </a:xfrm>
          <a:prstGeom prst="line">
            <a:avLst/>
          </a:prstGeom>
        </p:spPr>
        <p:style>
          <a:lnRef idx="1">
            <a:schemeClr val="accent1"/>
          </a:lnRef>
          <a:fillRef idx="0">
            <a:schemeClr val="accent1"/>
          </a:fillRef>
          <a:effectRef idx="0">
            <a:schemeClr val="accent1"/>
          </a:effectRef>
          <a:fontRef idx="minor">
            <a:schemeClr val="tx1"/>
          </a:fontRef>
        </p:style>
      </p:cxnSp>
      <p:sp>
        <p:nvSpPr>
          <p:cNvPr id="43" name="Explosion: 8 Points 42">
            <a:extLst>
              <a:ext uri="{FF2B5EF4-FFF2-40B4-BE49-F238E27FC236}">
                <a16:creationId xmlns="" xmlns:a16="http://schemas.microsoft.com/office/drawing/2014/main" id="{37BFD054-FF1B-4A3B-91A8-B25FBCFA1E7E}"/>
              </a:ext>
            </a:extLst>
          </p:cNvPr>
          <p:cNvSpPr/>
          <p:nvPr/>
        </p:nvSpPr>
        <p:spPr>
          <a:xfrm>
            <a:off x="1801091" y="4064000"/>
            <a:ext cx="2410520" cy="2133593"/>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purposes</a:t>
            </a:r>
          </a:p>
        </p:txBody>
      </p:sp>
    </p:spTree>
    <p:extLst>
      <p:ext uri="{BB962C8B-B14F-4D97-AF65-F5344CB8AC3E}">
        <p14:creationId xmlns="" xmlns:p14="http://schemas.microsoft.com/office/powerpoint/2010/main" val="169189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712D57-8DEC-4E87-89B7-EDCBCB536ADB}"/>
              </a:ext>
            </a:extLst>
          </p:cNvPr>
          <p:cNvSpPr>
            <a:spLocks noGrp="1"/>
          </p:cNvSpPr>
          <p:nvPr>
            <p:ph type="title"/>
          </p:nvPr>
        </p:nvSpPr>
        <p:spPr>
          <a:xfrm>
            <a:off x="646111" y="452718"/>
            <a:ext cx="9404723" cy="1071282"/>
          </a:xfrm>
        </p:spPr>
        <p:txBody>
          <a:bodyPr/>
          <a:lstStyle/>
          <a:p>
            <a:r>
              <a:rPr lang="en-US" b="1" dirty="0">
                <a:latin typeface="Calibri" panose="020F0502020204030204" pitchFamily="34" charset="0"/>
                <a:cs typeface="Calibri" panose="020F0502020204030204" pitchFamily="34" charset="0"/>
              </a:rPr>
              <a:t>4. Methods of collecting data</a:t>
            </a:r>
          </a:p>
        </p:txBody>
      </p:sp>
      <p:graphicFrame>
        <p:nvGraphicFramePr>
          <p:cNvPr id="5" name="Content Placeholder 4">
            <a:extLst>
              <a:ext uri="{FF2B5EF4-FFF2-40B4-BE49-F238E27FC236}">
                <a16:creationId xmlns="" xmlns:a16="http://schemas.microsoft.com/office/drawing/2014/main" id="{BF393F95-F7F7-4298-A434-FE4AA4C0301E}"/>
              </a:ext>
            </a:extLst>
          </p:cNvPr>
          <p:cNvGraphicFramePr>
            <a:graphicFrameLocks noGrp="1"/>
          </p:cNvGraphicFramePr>
          <p:nvPr>
            <p:ph idx="1"/>
            <p:extLst>
              <p:ext uri="{D42A27DB-BD31-4B8C-83A1-F6EECF244321}">
                <p14:modId xmlns="" xmlns:p14="http://schemas.microsoft.com/office/powerpoint/2010/main" val="3201297600"/>
              </p:ext>
            </p:extLst>
          </p:nvPr>
        </p:nvGraphicFramePr>
        <p:xfrm>
          <a:off x="1103312" y="1431925"/>
          <a:ext cx="9404723" cy="5273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6291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96A5DC60-DEC2-47DC-BDA3-A1D791907261}"/>
              </a:ext>
            </a:extLst>
          </p:cNvPr>
          <p:cNvSpPr txBox="1">
            <a:spLocks/>
          </p:cNvSpPr>
          <p:nvPr/>
        </p:nvSpPr>
        <p:spPr>
          <a:xfrm>
            <a:off x="842818" y="836713"/>
            <a:ext cx="7772400" cy="1224135"/>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JOB ANALYSIS AND TOTAL QUALITY MANAGEMENT</a:t>
            </a:r>
            <a:endParaRPr lang="en-IN" b="1" dirty="0"/>
          </a:p>
        </p:txBody>
      </p:sp>
      <p:sp>
        <p:nvSpPr>
          <p:cNvPr id="5" name="Subtitle 2">
            <a:extLst>
              <a:ext uri="{FF2B5EF4-FFF2-40B4-BE49-F238E27FC236}">
                <a16:creationId xmlns="" xmlns:a16="http://schemas.microsoft.com/office/drawing/2014/main" id="{08F95790-29F5-4410-85BA-F4DB3F8434CD}"/>
              </a:ext>
            </a:extLst>
          </p:cNvPr>
          <p:cNvSpPr txBox="1">
            <a:spLocks/>
          </p:cNvSpPr>
          <p:nvPr/>
        </p:nvSpPr>
        <p:spPr>
          <a:xfrm>
            <a:off x="685800" y="2060848"/>
            <a:ext cx="9036496" cy="42484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b="1" dirty="0"/>
              <a:t>ESSENTIAL FEATURES OF TQM ARE:</a:t>
            </a:r>
          </a:p>
          <a:p>
            <a:r>
              <a:rPr lang="en-US" b="1" dirty="0"/>
              <a:t>1. CREATION OF A COMMON COMPANY THEME</a:t>
            </a:r>
          </a:p>
          <a:p>
            <a:r>
              <a:rPr lang="en-US" b="1" dirty="0"/>
              <a:t>2. CREATION OF CUSTOMER CENTRIC MENTALITY</a:t>
            </a:r>
          </a:p>
          <a:p>
            <a:r>
              <a:rPr lang="en-US" b="1" dirty="0"/>
              <a:t>3. IMPROVEMENT BECOMING PART OF JOB</a:t>
            </a:r>
          </a:p>
          <a:p>
            <a:r>
              <a:rPr lang="en-US" b="1" dirty="0"/>
              <a:t>4.EACH FUNCTION TO REASSESS ITS PURPOSE</a:t>
            </a:r>
          </a:p>
          <a:p>
            <a:r>
              <a:rPr lang="en-US" b="1" dirty="0"/>
              <a:t>5. IMPROVEMENT BECOMING A CONTINUOUS PROCESS</a:t>
            </a:r>
          </a:p>
          <a:p>
            <a:r>
              <a:rPr lang="en-US" b="1" dirty="0"/>
              <a:t>6.COMMUNICATION TO IMPROVE</a:t>
            </a:r>
          </a:p>
          <a:p>
            <a:r>
              <a:rPr lang="en-US" b="1" dirty="0"/>
              <a:t>7.BUREAUCRACY TO BE REDUCED</a:t>
            </a:r>
          </a:p>
          <a:p>
            <a:endParaRPr lang="en-IN" b="1" dirty="0"/>
          </a:p>
        </p:txBody>
      </p:sp>
    </p:spTree>
    <p:extLst>
      <p:ext uri="{BB962C8B-B14F-4D97-AF65-F5344CB8AC3E}">
        <p14:creationId xmlns="" xmlns:p14="http://schemas.microsoft.com/office/powerpoint/2010/main" val="3697799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4. POTENTIAL PROBLEMS OF JOB ANALYSIS</a:t>
            </a:r>
            <a:endParaRPr lang="en-IN" b="1" dirty="0"/>
          </a:p>
        </p:txBody>
      </p:sp>
      <p:sp>
        <p:nvSpPr>
          <p:cNvPr id="3" name="Content Placeholder 2"/>
          <p:cNvSpPr>
            <a:spLocks noGrp="1"/>
          </p:cNvSpPr>
          <p:nvPr>
            <p:ph idx="1"/>
          </p:nvPr>
        </p:nvSpPr>
        <p:spPr/>
        <p:txBody>
          <a:bodyPr>
            <a:normAutofit lnSpcReduction="10000"/>
          </a:bodyPr>
          <a:lstStyle/>
          <a:p>
            <a:pPr marL="0" indent="0">
              <a:buNone/>
            </a:pPr>
            <a:r>
              <a:rPr lang="en-US" b="1" dirty="0"/>
              <a:t>CERTAIN PROBLEMS CROP UP WHILE CONDUCTING JOB ANALYSIS. THE MAJOR ONES ARE,</a:t>
            </a:r>
          </a:p>
          <a:p>
            <a:pPr marL="0" indent="0">
              <a:buNone/>
            </a:pPr>
            <a:r>
              <a:rPr lang="en-US" b="1" dirty="0"/>
              <a:t>1. SUPPORT FROM TOP MANAGEMENT:-</a:t>
            </a:r>
          </a:p>
          <a:p>
            <a:pPr marL="0" indent="0">
              <a:buNone/>
            </a:pPr>
            <a:r>
              <a:rPr lang="en-US" b="1" dirty="0"/>
              <a:t>IN MOST OF CASES, TOP MANAGEMENT IS MISSING. THE TOP MANAGEMENT SHOULD MAKE IT CLEAR TO ALL EMPLOYEES THAT THEIR FULL AND HONEST PARTICIPATION IS EXTREMELLY IMPORTANT FOR THE PROCESS.</a:t>
            </a:r>
          </a:p>
          <a:p>
            <a:pPr marL="0" indent="0">
              <a:buNone/>
            </a:pPr>
            <a:r>
              <a:rPr lang="en-US" b="1" dirty="0"/>
              <a:t>2. SINGLE MEANS AND SOURCE:-</a:t>
            </a:r>
          </a:p>
          <a:p>
            <a:pPr marL="0" indent="0">
              <a:buNone/>
            </a:pPr>
            <a:r>
              <a:rPr lang="en-US" b="1" dirty="0"/>
              <a:t>THIS RELATED TO DETECT IN THE PROCESS OF JOB ANALYSIS. THERE ARE MANY PROVEN METHOD AND SOURCE OF COLLECTIONG DATA. ALL TOO OFTEN, ANALYSIS RELY ON ONLY ONE OF THE METHODS WHEN A COMBINATION OF TWO METHODS MIGHT PROVIDE A BETTER DATA.</a:t>
            </a:r>
            <a:endParaRPr lang="en-IN" b="1" dirty="0"/>
          </a:p>
        </p:txBody>
      </p:sp>
    </p:spTree>
    <p:extLst>
      <p:ext uri="{BB962C8B-B14F-4D97-AF65-F5344CB8AC3E}">
        <p14:creationId xmlns="" xmlns:p14="http://schemas.microsoft.com/office/powerpoint/2010/main" val="272960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96752"/>
            <a:ext cx="8229600" cy="5256584"/>
          </a:xfrm>
        </p:spPr>
        <p:txBody>
          <a:bodyPr>
            <a:normAutofit/>
          </a:bodyPr>
          <a:lstStyle/>
          <a:p>
            <a:pPr marL="0" indent="0">
              <a:buNone/>
            </a:pPr>
            <a:r>
              <a:rPr lang="en-US" b="1" dirty="0"/>
              <a:t>3. NO TRAINING AND MOTIVATION:-</a:t>
            </a:r>
          </a:p>
          <a:p>
            <a:pPr marL="0" indent="0">
              <a:buNone/>
            </a:pPr>
            <a:r>
              <a:rPr lang="en-US" b="1" dirty="0"/>
              <a:t>THIS ALSO REALTES TO THE DEFECT IN THE JOB ANALYSIS PROCESS. JOB HOLDERS ARE A GREAT SOURCE OF INFORMATION ABOUT THE JOB. BUT THEY ARE NOT TRAINED OR MOTIVATED TO GENERATE QUALITY DATA FOR JOB ANALYSIS. FURTHER, JOB HOLDERS ARE RERELY MADE AWARE OF THE IMPORTANCE OF THE DATA, AND NEVER REWARDED FOR IMPROVING ACCURATE DATA.</a:t>
            </a:r>
          </a:p>
          <a:p>
            <a:pPr marL="0" indent="0">
              <a:buNone/>
            </a:pPr>
            <a:r>
              <a:rPr lang="en-US" b="1" dirty="0"/>
              <a:t>4. ACTIVITIES MAY BE DISTORTED:-</a:t>
            </a:r>
          </a:p>
          <a:p>
            <a:pPr marL="0" indent="0">
              <a:buNone/>
            </a:pPr>
            <a:r>
              <a:rPr lang="en-US" b="1" dirty="0"/>
              <a:t>WHERE TRAINING ARE PREPAREDNESS DO NOT EXIST, JOB HOLDERS TEND TO SUBMIT DISTORTED DATA, EITHER INTENTIONALLY OR INADVERTENTLY. </a:t>
            </a:r>
          </a:p>
          <a:p>
            <a:pPr marL="0" indent="0">
              <a:buNone/>
            </a:pPr>
            <a:r>
              <a:rPr lang="en-US" b="1" dirty="0"/>
              <a:t>FOR EXAMPLE, EMPLOYEES ARE LIKELY TO SPEED UP, IF THEY KNOW THEY ARE BEING WATCHED. </a:t>
            </a:r>
          </a:p>
          <a:p>
            <a:endParaRPr lang="en-IN" b="1" dirty="0"/>
          </a:p>
        </p:txBody>
      </p:sp>
    </p:spTree>
    <p:extLst>
      <p:ext uri="{BB962C8B-B14F-4D97-AF65-F5344CB8AC3E}">
        <p14:creationId xmlns="" xmlns:p14="http://schemas.microsoft.com/office/powerpoint/2010/main" val="203613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DE6A40-716D-4D37-AFE7-C5623459ED74}"/>
              </a:ext>
            </a:extLst>
          </p:cNvPr>
          <p:cNvSpPr>
            <a:spLocks noGrp="1"/>
          </p:cNvSpPr>
          <p:nvPr>
            <p:ph type="title"/>
          </p:nvPr>
        </p:nvSpPr>
        <p:spPr>
          <a:xfrm>
            <a:off x="1103312" y="378827"/>
            <a:ext cx="8947522" cy="692591"/>
          </a:xfrm>
        </p:spPr>
        <p:txBody>
          <a:bodyPr/>
          <a:lstStyle/>
          <a:p>
            <a:r>
              <a:rPr lang="en-US" b="1" dirty="0">
                <a:latin typeface="Calibri" panose="020F0502020204030204" pitchFamily="34" charset="0"/>
                <a:cs typeface="Calibri" panose="020F0502020204030204" pitchFamily="34" charset="0"/>
              </a:rPr>
              <a:t>INDEX</a:t>
            </a:r>
          </a:p>
        </p:txBody>
      </p:sp>
      <p:sp>
        <p:nvSpPr>
          <p:cNvPr id="3" name="Content Placeholder 2">
            <a:extLst>
              <a:ext uri="{FF2B5EF4-FFF2-40B4-BE49-F238E27FC236}">
                <a16:creationId xmlns="" xmlns:a16="http://schemas.microsoft.com/office/drawing/2014/main" id="{00F471B8-FDC9-467D-BB91-5402B08A7799}"/>
              </a:ext>
            </a:extLst>
          </p:cNvPr>
          <p:cNvSpPr>
            <a:spLocks noGrp="1"/>
          </p:cNvSpPr>
          <p:nvPr>
            <p:ph idx="1"/>
          </p:nvPr>
        </p:nvSpPr>
        <p:spPr>
          <a:xfrm>
            <a:off x="1204912" y="1071418"/>
            <a:ext cx="8946541" cy="4941455"/>
          </a:xfrm>
        </p:spPr>
        <p:txBody>
          <a:bodyPr/>
          <a:lstStyle/>
          <a:p>
            <a:pPr marL="0" indent="0">
              <a:buNone/>
            </a:pPr>
            <a:r>
              <a:rPr lang="en-US" b="1" dirty="0">
                <a:latin typeface="Calibri" panose="020F0502020204030204" pitchFamily="34" charset="0"/>
                <a:cs typeface="Calibri" panose="020F0502020204030204" pitchFamily="34" charset="0"/>
              </a:rPr>
              <a:t>1. NATURE OF JOB ANALYSIS.</a:t>
            </a:r>
          </a:p>
          <a:p>
            <a:pPr marL="0" indent="0">
              <a:buNone/>
            </a:pPr>
            <a:r>
              <a:rPr lang="en-US" b="1" dirty="0">
                <a:latin typeface="Calibri" panose="020F0502020204030204" pitchFamily="34" charset="0"/>
                <a:cs typeface="Calibri" panose="020F0502020204030204" pitchFamily="34" charset="0"/>
              </a:rPr>
              <a:t>2. BENEFITS OF ORGANIZATION AND COMPETATIVE ADVANTAGE.</a:t>
            </a:r>
          </a:p>
          <a:p>
            <a:pPr marL="0" indent="0">
              <a:buNone/>
            </a:pPr>
            <a:r>
              <a:rPr lang="en-US" b="1" dirty="0">
                <a:latin typeface="Calibri" panose="020F0502020204030204" pitchFamily="34" charset="0"/>
                <a:cs typeface="Calibri" panose="020F0502020204030204" pitchFamily="34" charset="0"/>
              </a:rPr>
              <a:t>2. THE PROCESS OF JOB ANALYSIS.</a:t>
            </a:r>
          </a:p>
          <a:p>
            <a:pPr marL="0" indent="0">
              <a:buNone/>
            </a:pPr>
            <a:r>
              <a:rPr lang="en-US" b="1" dirty="0">
                <a:latin typeface="Calibri" panose="020F0502020204030204" pitchFamily="34" charset="0"/>
                <a:cs typeface="Calibri" panose="020F0502020204030204" pitchFamily="34" charset="0"/>
              </a:rPr>
              <a:t>3. METHODS OF COLLECTING DATA.</a:t>
            </a:r>
          </a:p>
          <a:p>
            <a:pPr marL="0" indent="0">
              <a:buNone/>
            </a:pPr>
            <a:r>
              <a:rPr lang="en-US" b="1" dirty="0">
                <a:latin typeface="Calibri" panose="020F0502020204030204" pitchFamily="34" charset="0"/>
                <a:cs typeface="Calibri" panose="020F0502020204030204" pitchFamily="34" charset="0"/>
              </a:rPr>
              <a:t>4. POTENTIAL PROBLEM WITH JOB ANALYSIS.</a:t>
            </a:r>
          </a:p>
          <a:p>
            <a:pPr marL="0" indent="0">
              <a:buNone/>
            </a:pPr>
            <a:r>
              <a:rPr lang="en-US" b="1" dirty="0">
                <a:latin typeface="Calibri" panose="020F0502020204030204" pitchFamily="34" charset="0"/>
                <a:cs typeface="Calibri" panose="020F0502020204030204" pitchFamily="34" charset="0"/>
              </a:rPr>
              <a:t>5. JOB DESIGN.</a:t>
            </a:r>
          </a:p>
          <a:p>
            <a:pPr marL="0" indent="0">
              <a:buNone/>
            </a:pPr>
            <a:r>
              <a:rPr lang="en-US" b="1" dirty="0">
                <a:latin typeface="Calibri" panose="020F0502020204030204" pitchFamily="34" charset="0"/>
                <a:cs typeface="Calibri" panose="020F0502020204030204" pitchFamily="34" charset="0"/>
              </a:rPr>
              <a:t>6. FACTORS AFFECTING JOB DESCRIPTION.</a:t>
            </a:r>
          </a:p>
          <a:p>
            <a:pPr marL="0" indent="0">
              <a:buNone/>
            </a:pPr>
            <a:r>
              <a:rPr lang="en-US" b="1" dirty="0">
                <a:latin typeface="Calibri" panose="020F0502020204030204" pitchFamily="34" charset="0"/>
                <a:cs typeface="Calibri" panose="020F0502020204030204" pitchFamily="34" charset="0"/>
              </a:rPr>
              <a:t>7. JOB DESIGN APPROACHES.</a:t>
            </a:r>
          </a:p>
          <a:p>
            <a:pPr marL="0" indent="0">
              <a:buNone/>
            </a:pPr>
            <a:r>
              <a:rPr lang="en-US" b="1" dirty="0">
                <a:latin typeface="Calibri" panose="020F0502020204030204" pitchFamily="34" charset="0"/>
                <a:cs typeface="Calibri" panose="020F0502020204030204" pitchFamily="34" charset="0"/>
              </a:rPr>
              <a:t>8. CONTENPORARY ISSUES IN JOB DESIGN.</a:t>
            </a:r>
          </a:p>
          <a:p>
            <a:pPr marL="0" indent="0">
              <a:buNone/>
            </a:pPr>
            <a:r>
              <a:rPr lang="en-US" b="1" dirty="0">
                <a:latin typeface="Calibri" panose="020F0502020204030204" pitchFamily="34" charset="0"/>
                <a:cs typeface="Calibri" panose="020F0502020204030204" pitchFamily="34" charset="0"/>
              </a:rPr>
              <a:t>                  </a:t>
            </a:r>
          </a:p>
        </p:txBody>
      </p:sp>
    </p:spTree>
    <p:extLst>
      <p:ext uri="{BB962C8B-B14F-4D97-AF65-F5344CB8AC3E}">
        <p14:creationId xmlns="" xmlns:p14="http://schemas.microsoft.com/office/powerpoint/2010/main" val="1945357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REQUISITES FOR JOB ANALYSIS</a:t>
            </a:r>
            <a:endParaRPr lang="en-IN" b="1" dirty="0"/>
          </a:p>
        </p:txBody>
      </p:sp>
      <p:sp>
        <p:nvSpPr>
          <p:cNvPr id="3" name="Content Placeholder 2"/>
          <p:cNvSpPr>
            <a:spLocks noGrp="1"/>
          </p:cNvSpPr>
          <p:nvPr>
            <p:ph idx="1"/>
          </p:nvPr>
        </p:nvSpPr>
        <p:spPr>
          <a:xfrm>
            <a:off x="1775520" y="1196752"/>
            <a:ext cx="8712968" cy="5400600"/>
          </a:xfrm>
        </p:spPr>
        <p:txBody>
          <a:bodyPr>
            <a:normAutofit/>
          </a:bodyPr>
          <a:lstStyle/>
          <a:p>
            <a:r>
              <a:rPr lang="en-US" b="1" dirty="0"/>
              <a:t> JOB ANALYSIS SHOULD BE SO DESIGNED THAT DERIVATION OF JOB DESCRIPTIONS AND JOB SPECIFICATIONS BECOMES EASY.</a:t>
            </a:r>
          </a:p>
          <a:p>
            <a:r>
              <a:rPr lang="en-US" b="1" dirty="0"/>
              <a:t>MANAGER SHOULD BE COMMUNICATE ALL RELEVANT INFORMATION TO EMPLOYEES CONCERNING THE JOB ANALYSIS TO PREVENT UNNECCESSARY UNCERTAINLY AND ANXIETY.</a:t>
            </a:r>
          </a:p>
          <a:p>
            <a:r>
              <a:rPr lang="en-US" b="1" dirty="0"/>
              <a:t>WHEN MAJOR ORGANIZATIONAL CHANGES TAKE PLACE, JOB ANALYSIS SHOULD BE UNDERTAKEN.</a:t>
            </a:r>
          </a:p>
          <a:p>
            <a:r>
              <a:rPr lang="en-US" b="1" dirty="0"/>
              <a:t>THE PURPOSE OF JOB ANALYSIS, THE EXTENT OF EMPLOYEES INVOLVEMENT, THE TYPE OF INFORMATION REQUIRED AND THE LEVELS OF DETAILS REQUIRED SHOULD BE SPECIFIED.</a:t>
            </a:r>
          </a:p>
          <a:p>
            <a:endParaRPr lang="en-IN" b="1" dirty="0"/>
          </a:p>
        </p:txBody>
      </p:sp>
    </p:spTree>
    <p:extLst>
      <p:ext uri="{BB962C8B-B14F-4D97-AF65-F5344CB8AC3E}">
        <p14:creationId xmlns="" xmlns:p14="http://schemas.microsoft.com/office/powerpoint/2010/main" val="316610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COMPETENCY BASED JOB ANALYSIS</a:t>
            </a:r>
            <a:endParaRPr lang="en-IN" b="1" dirty="0"/>
          </a:p>
        </p:txBody>
      </p:sp>
      <p:sp>
        <p:nvSpPr>
          <p:cNvPr id="3" name="Content Placeholder 2"/>
          <p:cNvSpPr>
            <a:spLocks noGrp="1"/>
          </p:cNvSpPr>
          <p:nvPr>
            <p:ph idx="1"/>
          </p:nvPr>
        </p:nvSpPr>
        <p:spPr/>
        <p:txBody>
          <a:bodyPr>
            <a:normAutofit/>
          </a:bodyPr>
          <a:lstStyle/>
          <a:p>
            <a:r>
              <a:rPr lang="en-US" b="1" dirty="0"/>
              <a:t>WHERE THE FOCUS IS ON THE INDIVIDUAL, BUT NOT ON THE JOB, THE PROCESS BECOMES COMPETENCY BASED JOB ANALYSIS. </a:t>
            </a:r>
          </a:p>
          <a:p>
            <a:r>
              <a:rPr lang="en-US" b="1" dirty="0"/>
              <a:t>JOB ANALYSIS HERE SEEKS TO COLLECT COMPETENCIES OF EMPLOYEES RATHER THAN JOB DUTIES. COMPETENCIES INCLUDE MEASURABLE AND OBSERVABLE BEHAVIOUR COMPETENCIES THAT AN EMPLOYEE MUST EXHIBIT TO DO THE JOB WELL. </a:t>
            </a:r>
          </a:p>
          <a:p>
            <a:r>
              <a:rPr lang="en-US" b="1" dirty="0"/>
              <a:t>JOB DESCRIPTIONS  PREPARED ON CBJA WILL CENTRE AROUND COMPETENCIES OF INDIVIDUALS, NO MATTER  JOBS THEY OCCUPY.</a:t>
            </a:r>
            <a:endParaRPr lang="en-IN" b="1" dirty="0"/>
          </a:p>
        </p:txBody>
      </p:sp>
    </p:spTree>
    <p:extLst>
      <p:ext uri="{BB962C8B-B14F-4D97-AF65-F5344CB8AC3E}">
        <p14:creationId xmlns="" xmlns:p14="http://schemas.microsoft.com/office/powerpoint/2010/main" val="109703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772816"/>
          </a:xfrm>
        </p:spPr>
        <p:txBody>
          <a:bodyPr>
            <a:normAutofit/>
          </a:bodyPr>
          <a:lstStyle/>
          <a:p>
            <a:r>
              <a:rPr lang="en-US" sz="3200" b="1" dirty="0"/>
              <a:t>TYPICAL COMPETENCIES INCLUDED IN THE COMPETENCY BASED JOB ANALYSIS INCLUDED THE FOLLOWING:</a:t>
            </a:r>
            <a:endParaRPr lang="en-IN" sz="3200" b="1" dirty="0"/>
          </a:p>
        </p:txBody>
      </p:sp>
      <p:sp>
        <p:nvSpPr>
          <p:cNvPr id="3" name="Content Placeholder 2"/>
          <p:cNvSpPr>
            <a:spLocks noGrp="1"/>
          </p:cNvSpPr>
          <p:nvPr>
            <p:ph sz="half" idx="1"/>
          </p:nvPr>
        </p:nvSpPr>
        <p:spPr>
          <a:xfrm>
            <a:off x="1981200" y="1600200"/>
            <a:ext cx="4038600" cy="4925144"/>
          </a:xfrm>
        </p:spPr>
        <p:txBody>
          <a:bodyPr>
            <a:normAutofit/>
          </a:bodyPr>
          <a:lstStyle/>
          <a:p>
            <a:r>
              <a:rPr lang="en-US" b="1" dirty="0"/>
              <a:t>SELF CONTROL</a:t>
            </a:r>
          </a:p>
          <a:p>
            <a:r>
              <a:rPr lang="en-US" b="1" dirty="0"/>
              <a:t>SELF DEVELOPMENT</a:t>
            </a:r>
          </a:p>
          <a:p>
            <a:r>
              <a:rPr lang="en-US" b="1" dirty="0"/>
              <a:t>PERSONAL ORGANIZATION</a:t>
            </a:r>
          </a:p>
          <a:p>
            <a:r>
              <a:rPr lang="en-US" b="1" dirty="0"/>
              <a:t>POSITIVE APPROACH</a:t>
            </a:r>
          </a:p>
          <a:p>
            <a:r>
              <a:rPr lang="en-US" b="1" dirty="0"/>
              <a:t>DELIVERING RESULTS</a:t>
            </a:r>
          </a:p>
          <a:p>
            <a:r>
              <a:rPr lang="en-US" b="1" dirty="0"/>
              <a:t>PROVIDING SOLUTIONS</a:t>
            </a:r>
          </a:p>
          <a:p>
            <a:r>
              <a:rPr lang="en-US" b="1" dirty="0"/>
              <a:t>SYSTEMIC THINKING</a:t>
            </a:r>
          </a:p>
          <a:p>
            <a:r>
              <a:rPr lang="en-US" b="1" dirty="0"/>
              <a:t>ATTENTION TO DETAIL</a:t>
            </a:r>
          </a:p>
          <a:p>
            <a:r>
              <a:rPr lang="en-US" b="1" dirty="0"/>
              <a:t>CREATING CUSTOMER SERVICE</a:t>
            </a:r>
          </a:p>
          <a:p>
            <a:endParaRPr lang="en-IN" b="1" dirty="0"/>
          </a:p>
        </p:txBody>
      </p:sp>
      <p:sp>
        <p:nvSpPr>
          <p:cNvPr id="4" name="Content Placeholder 3"/>
          <p:cNvSpPr>
            <a:spLocks noGrp="1"/>
          </p:cNvSpPr>
          <p:nvPr>
            <p:ph sz="half" idx="2"/>
          </p:nvPr>
        </p:nvSpPr>
        <p:spPr>
          <a:xfrm>
            <a:off x="6172200" y="1600200"/>
            <a:ext cx="4038600" cy="4925144"/>
          </a:xfrm>
        </p:spPr>
        <p:txBody>
          <a:bodyPr>
            <a:normAutofit/>
          </a:bodyPr>
          <a:lstStyle/>
          <a:p>
            <a:r>
              <a:rPr lang="en-US" b="1" dirty="0"/>
              <a:t>DELIVERING CUSTOMER SERVICE</a:t>
            </a:r>
          </a:p>
          <a:p>
            <a:r>
              <a:rPr lang="en-US" b="1" dirty="0"/>
              <a:t>CONTINUOUS IMPROVEMENT</a:t>
            </a:r>
          </a:p>
          <a:p>
            <a:r>
              <a:rPr lang="en-US" b="1" dirty="0"/>
              <a:t>DEVELOPING PEOPLE</a:t>
            </a:r>
          </a:p>
          <a:p>
            <a:r>
              <a:rPr lang="en-US" b="1" dirty="0"/>
              <a:t>WORKING WITH OTHERS</a:t>
            </a:r>
          </a:p>
          <a:p>
            <a:r>
              <a:rPr lang="en-US" b="1" dirty="0"/>
              <a:t>INFLUENCING</a:t>
            </a:r>
          </a:p>
          <a:p>
            <a:r>
              <a:rPr lang="en-US" b="1" dirty="0"/>
              <a:t>LEADING</a:t>
            </a:r>
          </a:p>
          <a:p>
            <a:r>
              <a:rPr lang="en-US" b="1" dirty="0"/>
              <a:t>DELIVERING THE VISION</a:t>
            </a:r>
          </a:p>
          <a:p>
            <a:r>
              <a:rPr lang="en-US" b="1" dirty="0"/>
              <a:t>CHANGE AND CREATIVITY</a:t>
            </a:r>
            <a:endParaRPr lang="en-IN" b="1" dirty="0"/>
          </a:p>
          <a:p>
            <a:endParaRPr lang="en-IN" b="1" dirty="0"/>
          </a:p>
        </p:txBody>
      </p:sp>
    </p:spTree>
    <p:extLst>
      <p:ext uri="{BB962C8B-B14F-4D97-AF65-F5344CB8AC3E}">
        <p14:creationId xmlns="" xmlns:p14="http://schemas.microsoft.com/office/powerpoint/2010/main" val="77049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8787"/>
            <a:ext cx="7772400" cy="720079"/>
          </a:xfrm>
        </p:spPr>
        <p:txBody>
          <a:bodyPr>
            <a:normAutofit fontScale="90000"/>
          </a:bodyPr>
          <a:lstStyle/>
          <a:p>
            <a:r>
              <a:rPr lang="en-US" b="1" dirty="0"/>
              <a:t>JOB CHARACTERISTICS MODEL</a:t>
            </a:r>
            <a:endParaRPr lang="en-IN" b="1" dirty="0"/>
          </a:p>
        </p:txBody>
      </p:sp>
      <p:sp>
        <p:nvSpPr>
          <p:cNvPr id="3" name="Subtitle 2"/>
          <p:cNvSpPr>
            <a:spLocks noGrp="1"/>
          </p:cNvSpPr>
          <p:nvPr>
            <p:ph type="subTitle" idx="1"/>
          </p:nvPr>
        </p:nvSpPr>
        <p:spPr>
          <a:xfrm>
            <a:off x="1989312" y="1745432"/>
            <a:ext cx="7992888" cy="5112568"/>
          </a:xfrm>
        </p:spPr>
        <p:txBody>
          <a:bodyPr/>
          <a:lstStyle/>
          <a:p>
            <a:endParaRPr lang="en-IN" dirty="0"/>
          </a:p>
        </p:txBody>
      </p:sp>
      <p:pic>
        <p:nvPicPr>
          <p:cNvPr id="5" name="Picture 4">
            <a:extLst>
              <a:ext uri="{FF2B5EF4-FFF2-40B4-BE49-F238E27FC236}">
                <a16:creationId xmlns="" xmlns:a16="http://schemas.microsoft.com/office/drawing/2014/main" id="{D0FBC133-22B4-4C97-B38E-4FCC6BDDBC52}"/>
              </a:ext>
            </a:extLst>
          </p:cNvPr>
          <p:cNvPicPr>
            <a:picLocks noChangeAspect="1"/>
          </p:cNvPicPr>
          <p:nvPr/>
        </p:nvPicPr>
        <p:blipFill rotWithShape="1">
          <a:blip r:embed="rId2"/>
          <a:srcRect t="37172" b="26060"/>
          <a:stretch/>
        </p:blipFill>
        <p:spPr>
          <a:xfrm>
            <a:off x="1989312" y="1330060"/>
            <a:ext cx="7992888" cy="4950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7080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 FACTORS AFFECTING JOB DESIGN</a:t>
            </a:r>
            <a:endParaRPr lang="en-IN" b="1" dirty="0"/>
          </a:p>
        </p:txBody>
      </p:sp>
      <p:pic>
        <p:nvPicPr>
          <p:cNvPr id="7" name="Content Placeholder 6">
            <a:extLst>
              <a:ext uri="{FF2B5EF4-FFF2-40B4-BE49-F238E27FC236}">
                <a16:creationId xmlns="" xmlns:a16="http://schemas.microsoft.com/office/drawing/2014/main" id="{4ADCEF1F-9CE1-4F55-9B2A-7328389F3F2C}"/>
              </a:ext>
            </a:extLst>
          </p:cNvPr>
          <p:cNvPicPr>
            <a:picLocks noGrp="1" noChangeAspect="1"/>
          </p:cNvPicPr>
          <p:nvPr>
            <p:ph idx="1"/>
          </p:nvPr>
        </p:nvPicPr>
        <p:blipFill rotWithShape="1">
          <a:blip r:embed="rId2"/>
          <a:srcRect t="35610" b="24545"/>
          <a:stretch/>
        </p:blipFill>
        <p:spPr>
          <a:xfrm>
            <a:off x="2401454" y="1699491"/>
            <a:ext cx="6991927" cy="441498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 xmlns:p14="http://schemas.microsoft.com/office/powerpoint/2010/main" val="764016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882" y="708891"/>
            <a:ext cx="8825658" cy="2126673"/>
          </a:xfrm>
        </p:spPr>
        <p:txBody>
          <a:bodyPr/>
          <a:lstStyle/>
          <a:p>
            <a:r>
              <a:rPr lang="en-US" b="1" dirty="0"/>
              <a:t>ORGANISATIONAL FACTORS</a:t>
            </a:r>
            <a:endParaRPr lang="en-IN" b="1" dirty="0"/>
          </a:p>
        </p:txBody>
      </p:sp>
      <p:sp>
        <p:nvSpPr>
          <p:cNvPr id="3" name="Subtitle 2"/>
          <p:cNvSpPr>
            <a:spLocks noGrp="1"/>
          </p:cNvSpPr>
          <p:nvPr>
            <p:ph type="subTitle" idx="1"/>
          </p:nvPr>
        </p:nvSpPr>
        <p:spPr>
          <a:xfrm>
            <a:off x="1154955" y="3639127"/>
            <a:ext cx="8825658" cy="1999673"/>
          </a:xfrm>
        </p:spPr>
        <p:txBody>
          <a:bodyPr>
            <a:normAutofit/>
          </a:bodyPr>
          <a:lstStyle/>
          <a:p>
            <a:r>
              <a:rPr lang="en-US" b="1" dirty="0">
                <a:solidFill>
                  <a:schemeClr val="tx1"/>
                </a:solidFill>
              </a:rPr>
              <a:t>CHARACTERISTICS OF TASK</a:t>
            </a:r>
          </a:p>
          <a:p>
            <a:r>
              <a:rPr lang="en-US" b="1" dirty="0">
                <a:solidFill>
                  <a:schemeClr val="tx1"/>
                </a:solidFill>
              </a:rPr>
              <a:t>WORK FLOW</a:t>
            </a:r>
          </a:p>
          <a:p>
            <a:r>
              <a:rPr lang="en-US" b="1" dirty="0">
                <a:solidFill>
                  <a:schemeClr val="tx1"/>
                </a:solidFill>
              </a:rPr>
              <a:t>ERGONOMICS</a:t>
            </a:r>
          </a:p>
          <a:p>
            <a:r>
              <a:rPr lang="en-US" b="1" dirty="0">
                <a:solidFill>
                  <a:schemeClr val="tx1"/>
                </a:solidFill>
              </a:rPr>
              <a:t>WORK PRACTICE</a:t>
            </a:r>
            <a:endParaRPr lang="en-IN" b="1" dirty="0">
              <a:solidFill>
                <a:schemeClr val="tx1"/>
              </a:solidFill>
            </a:endParaRPr>
          </a:p>
        </p:txBody>
      </p:sp>
    </p:spTree>
    <p:extLst>
      <p:ext uri="{BB962C8B-B14F-4D97-AF65-F5344CB8AC3E}">
        <p14:creationId xmlns="" xmlns:p14="http://schemas.microsoft.com/office/powerpoint/2010/main" val="93654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2219036"/>
          </a:xfrm>
        </p:spPr>
        <p:txBody>
          <a:bodyPr/>
          <a:lstStyle/>
          <a:p>
            <a:r>
              <a:rPr lang="en-US" b="1" dirty="0"/>
              <a:t>ENVIRONMENTAL FACTORS</a:t>
            </a:r>
            <a:endParaRPr lang="en-IN" b="1" dirty="0"/>
          </a:p>
        </p:txBody>
      </p:sp>
      <p:sp>
        <p:nvSpPr>
          <p:cNvPr id="3" name="Subtitle 2"/>
          <p:cNvSpPr>
            <a:spLocks noGrp="1"/>
          </p:cNvSpPr>
          <p:nvPr>
            <p:ph type="subTitle" idx="1"/>
          </p:nvPr>
        </p:nvSpPr>
        <p:spPr/>
        <p:txBody>
          <a:bodyPr>
            <a:normAutofit/>
          </a:bodyPr>
          <a:lstStyle/>
          <a:p>
            <a:r>
              <a:rPr lang="en-US" b="1">
                <a:solidFill>
                  <a:schemeClr val="tx1"/>
                </a:solidFill>
              </a:rPr>
              <a:t>EMPLOYEE  ABILITIES  </a:t>
            </a:r>
            <a:r>
              <a:rPr lang="en-US" b="1" dirty="0">
                <a:solidFill>
                  <a:schemeClr val="tx1"/>
                </a:solidFill>
              </a:rPr>
              <a:t>AND AVAILABILITY</a:t>
            </a:r>
          </a:p>
          <a:p>
            <a:r>
              <a:rPr lang="en-US" b="1" dirty="0">
                <a:solidFill>
                  <a:schemeClr val="tx1"/>
                </a:solidFill>
              </a:rPr>
              <a:t>SOCIAL AND CULTURAL EXPECTATIONS</a:t>
            </a:r>
          </a:p>
          <a:p>
            <a:endParaRPr lang="en-IN" b="1" dirty="0">
              <a:solidFill>
                <a:schemeClr val="tx1"/>
              </a:solidFill>
            </a:endParaRPr>
          </a:p>
        </p:txBody>
      </p:sp>
    </p:spTree>
    <p:extLst>
      <p:ext uri="{BB962C8B-B14F-4D97-AF65-F5344CB8AC3E}">
        <p14:creationId xmlns="" xmlns:p14="http://schemas.microsoft.com/office/powerpoint/2010/main" val="159127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882" y="755074"/>
            <a:ext cx="8825658" cy="2062018"/>
          </a:xfrm>
        </p:spPr>
        <p:txBody>
          <a:bodyPr/>
          <a:lstStyle/>
          <a:p>
            <a:r>
              <a:rPr lang="en-US" b="1" dirty="0"/>
              <a:t>BEHAVIOURAL FACTORS</a:t>
            </a:r>
            <a:endParaRPr lang="en-IN" b="1" dirty="0"/>
          </a:p>
        </p:txBody>
      </p:sp>
      <p:sp>
        <p:nvSpPr>
          <p:cNvPr id="3" name="Subtitle 2"/>
          <p:cNvSpPr>
            <a:spLocks noGrp="1"/>
          </p:cNvSpPr>
          <p:nvPr>
            <p:ph type="subTitle" idx="1"/>
          </p:nvPr>
        </p:nvSpPr>
        <p:spPr>
          <a:xfrm>
            <a:off x="1154955" y="3429000"/>
            <a:ext cx="8825658" cy="2209800"/>
          </a:xfrm>
        </p:spPr>
        <p:txBody>
          <a:bodyPr>
            <a:normAutofit/>
          </a:bodyPr>
          <a:lstStyle/>
          <a:p>
            <a:r>
              <a:rPr lang="en-US" b="1" dirty="0">
                <a:ln>
                  <a:solidFill>
                    <a:schemeClr val="tx1"/>
                  </a:solidFill>
                </a:ln>
                <a:solidFill>
                  <a:schemeClr val="tx1"/>
                </a:solidFill>
              </a:rPr>
              <a:t>FEEDBACK</a:t>
            </a:r>
          </a:p>
          <a:p>
            <a:r>
              <a:rPr lang="en-US" b="1" dirty="0">
                <a:ln>
                  <a:solidFill>
                    <a:schemeClr val="tx1"/>
                  </a:solidFill>
                </a:ln>
                <a:solidFill>
                  <a:schemeClr val="tx1"/>
                </a:solidFill>
              </a:rPr>
              <a:t>AUTONOMY</a:t>
            </a:r>
          </a:p>
          <a:p>
            <a:r>
              <a:rPr lang="en-US" b="1" dirty="0">
                <a:ln>
                  <a:solidFill>
                    <a:schemeClr val="tx1"/>
                  </a:solidFill>
                </a:ln>
                <a:solidFill>
                  <a:schemeClr val="tx1"/>
                </a:solidFill>
              </a:rPr>
              <a:t>USE OF ABILITY</a:t>
            </a:r>
          </a:p>
          <a:p>
            <a:r>
              <a:rPr lang="en-US" b="1" dirty="0">
                <a:ln>
                  <a:solidFill>
                    <a:schemeClr val="tx1"/>
                  </a:solidFill>
                </a:ln>
                <a:solidFill>
                  <a:schemeClr val="tx1"/>
                </a:solidFill>
              </a:rPr>
              <a:t>VARIETY</a:t>
            </a:r>
            <a:endParaRPr lang="en-IN" b="1" dirty="0">
              <a:ln>
                <a:solidFill>
                  <a:schemeClr val="tx1"/>
                </a:solidFill>
              </a:ln>
              <a:solidFill>
                <a:schemeClr val="tx1"/>
              </a:solidFill>
            </a:endParaRPr>
          </a:p>
        </p:txBody>
      </p:sp>
    </p:spTree>
    <p:extLst>
      <p:ext uri="{BB962C8B-B14F-4D97-AF65-F5344CB8AC3E}">
        <p14:creationId xmlns="" xmlns:p14="http://schemas.microsoft.com/office/powerpoint/2010/main" val="1507368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 JOB DESIGN APPROACHES</a:t>
            </a:r>
            <a:endParaRPr lang="en-IN" b="1" dirty="0"/>
          </a:p>
        </p:txBody>
      </p:sp>
      <p:pic>
        <p:nvPicPr>
          <p:cNvPr id="7" name="Content Placeholder 4">
            <a:extLst>
              <a:ext uri="{FF2B5EF4-FFF2-40B4-BE49-F238E27FC236}">
                <a16:creationId xmlns="" xmlns:a16="http://schemas.microsoft.com/office/drawing/2014/main" id="{CBE8FDDF-62AF-4076-BF1A-A4F9F1220785}"/>
              </a:ext>
            </a:extLst>
          </p:cNvPr>
          <p:cNvPicPr>
            <a:picLocks noGrp="1" noChangeAspect="1"/>
          </p:cNvPicPr>
          <p:nvPr>
            <p:ph idx="1"/>
          </p:nvPr>
        </p:nvPicPr>
        <p:blipFill rotWithShape="1">
          <a:blip r:embed="rId2"/>
          <a:srcRect t="36217" b="25029"/>
          <a:stretch/>
        </p:blipFill>
        <p:spPr>
          <a:xfrm>
            <a:off x="2943377" y="2052638"/>
            <a:ext cx="5267021" cy="419576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 xmlns:p14="http://schemas.microsoft.com/office/powerpoint/2010/main" val="182620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CHARACTERISTICS OF AN ENRICHED JOB</a:t>
            </a:r>
            <a:endParaRPr lang="en-IN" b="1" dirty="0"/>
          </a:p>
        </p:txBody>
      </p:sp>
      <p:pic>
        <p:nvPicPr>
          <p:cNvPr id="5" name="Content Placeholder 4">
            <a:extLst>
              <a:ext uri="{FF2B5EF4-FFF2-40B4-BE49-F238E27FC236}">
                <a16:creationId xmlns="" xmlns:a16="http://schemas.microsoft.com/office/drawing/2014/main" id="{70EB272F-31E3-467C-AF12-BCFEB304F2D7}"/>
              </a:ext>
            </a:extLst>
          </p:cNvPr>
          <p:cNvPicPr>
            <a:picLocks noGrp="1" noChangeAspect="1"/>
          </p:cNvPicPr>
          <p:nvPr>
            <p:ph idx="1"/>
          </p:nvPr>
        </p:nvPicPr>
        <p:blipFill rotWithShape="1">
          <a:blip r:embed="rId2"/>
          <a:srcRect t="37151" b="37754"/>
          <a:stretch/>
        </p:blipFill>
        <p:spPr>
          <a:xfrm>
            <a:off x="2128432" y="2225964"/>
            <a:ext cx="7681282"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47310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1C1165-F34F-434D-8D93-0A2347DE5EC3}"/>
              </a:ext>
            </a:extLst>
          </p:cNvPr>
          <p:cNvSpPr>
            <a:spLocks noGrp="1"/>
          </p:cNvSpPr>
          <p:nvPr>
            <p:ph type="title"/>
          </p:nvPr>
        </p:nvSpPr>
        <p:spPr>
          <a:xfrm>
            <a:off x="1103312" y="452718"/>
            <a:ext cx="8947522" cy="794191"/>
          </a:xfrm>
        </p:spPr>
        <p:txBody>
          <a:bodyPr/>
          <a:lstStyle/>
          <a:p>
            <a:r>
              <a:rPr lang="en-US" b="1" dirty="0">
                <a:latin typeface="Calibri" panose="020F0502020204030204" pitchFamily="34" charset="0"/>
                <a:cs typeface="Calibri" panose="020F0502020204030204" pitchFamily="34" charset="0"/>
              </a:rPr>
              <a:t>1. NATURE OF JOB ANALYSIS</a:t>
            </a:r>
          </a:p>
        </p:txBody>
      </p:sp>
      <p:sp>
        <p:nvSpPr>
          <p:cNvPr id="3" name="Content Placeholder 2">
            <a:extLst>
              <a:ext uri="{FF2B5EF4-FFF2-40B4-BE49-F238E27FC236}">
                <a16:creationId xmlns="" xmlns:a16="http://schemas.microsoft.com/office/drawing/2014/main" id="{64FA31F4-B172-4349-AC5A-A6B90FAD5740}"/>
              </a:ext>
            </a:extLst>
          </p:cNvPr>
          <p:cNvSpPr>
            <a:spLocks noGrp="1"/>
          </p:cNvSpPr>
          <p:nvPr>
            <p:ph idx="1"/>
          </p:nvPr>
        </p:nvSpPr>
        <p:spPr>
          <a:xfrm>
            <a:off x="1103312" y="1246910"/>
            <a:ext cx="8946541" cy="5001490"/>
          </a:xfrm>
        </p:spPr>
        <p:txBody>
          <a:bodyPr/>
          <a:lstStyle/>
          <a:p>
            <a:pPr>
              <a:buFont typeface="Wingdings" panose="05000000000000000000" pitchFamily="2" charset="2"/>
              <a:buChar char="v"/>
            </a:pPr>
            <a:r>
              <a:rPr lang="en-US" b="1" dirty="0">
                <a:latin typeface="Calibri" panose="020F0502020204030204" pitchFamily="34" charset="0"/>
                <a:cs typeface="Calibri" panose="020F0502020204030204" pitchFamily="34" charset="0"/>
              </a:rPr>
              <a:t>Job is bundle of related task. </a:t>
            </a:r>
          </a:p>
          <a:p>
            <a:pPr>
              <a:buFont typeface="Wingdings" panose="05000000000000000000" pitchFamily="2" charset="2"/>
              <a:buChar char="v"/>
            </a:pPr>
            <a:r>
              <a:rPr lang="en-US" b="1" dirty="0">
                <a:latin typeface="Calibri" panose="020F0502020204030204" pitchFamily="34" charset="0"/>
                <a:cs typeface="Calibri" panose="020F0502020204030204" pitchFamily="34" charset="0"/>
              </a:rPr>
              <a:t>Job analysis is the process of collect information about job. The process of job analysis results in two set of data:</a:t>
            </a:r>
          </a:p>
          <a:p>
            <a:pPr marL="457200" indent="-457200">
              <a:buAutoNum type="arabicParenR"/>
            </a:pPr>
            <a:r>
              <a:rPr lang="en-US" b="1" dirty="0">
                <a:latin typeface="Calibri" panose="020F0502020204030204" pitchFamily="34" charset="0"/>
                <a:cs typeface="Calibri" panose="020F0502020204030204" pitchFamily="34" charset="0"/>
              </a:rPr>
              <a:t>Job description</a:t>
            </a:r>
          </a:p>
          <a:p>
            <a:pPr marL="457200" indent="-457200">
              <a:buAutoNum type="arabicParenR"/>
            </a:pPr>
            <a:r>
              <a:rPr lang="en-US" b="1" dirty="0">
                <a:latin typeface="Calibri" panose="020F0502020204030204" pitchFamily="34" charset="0"/>
                <a:cs typeface="Calibri" panose="020F0502020204030204" pitchFamily="34" charset="0"/>
              </a:rPr>
              <a:t>Job specification</a:t>
            </a:r>
          </a:p>
          <a:p>
            <a:pPr marL="0" indent="0">
              <a:buNone/>
            </a:pPr>
            <a:endParaRPr lang="en-US" b="1"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4105713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8. CONTEMPORARY ISSUES IN JOB DESIGN</a:t>
            </a:r>
            <a:endParaRPr lang="en-IN" b="1"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 </a:t>
            </a:r>
            <a:r>
              <a:rPr lang="en-US" b="1" u="sng" dirty="0"/>
              <a:t>TELECOMMUTING</a:t>
            </a:r>
            <a:r>
              <a:rPr lang="en-US" b="1" dirty="0"/>
              <a:t> :-</a:t>
            </a:r>
          </a:p>
          <a:p>
            <a:pPr marL="0" indent="0">
              <a:buNone/>
            </a:pPr>
            <a:r>
              <a:rPr lang="en-US" b="1" dirty="0"/>
              <a:t> REFERS TO THE USE OF MICROCOMPUTERS, NETWORKS AND OTHER COMMUNICATION TECHNOLOGY SUCH AS FAX MACHINE TO DO WORK FROM HOME, WHICH WAS TRADITIONALLY DONE IN THE WORK PLACE.</a:t>
            </a:r>
          </a:p>
          <a:p>
            <a:pPr marL="0" indent="0">
              <a:buNone/>
            </a:pPr>
            <a:r>
              <a:rPr lang="en-US" b="1" dirty="0"/>
              <a:t>-: </a:t>
            </a:r>
            <a:r>
              <a:rPr lang="en-US" b="1" u="sng" dirty="0"/>
              <a:t>ALTERNATIVE WORK PATTERN</a:t>
            </a:r>
            <a:r>
              <a:rPr lang="en-US" b="1" dirty="0"/>
              <a:t>:-</a:t>
            </a:r>
          </a:p>
          <a:p>
            <a:pPr marL="0" indent="0">
              <a:buNone/>
            </a:pPr>
            <a:r>
              <a:rPr lang="en-US" b="1" dirty="0"/>
              <a:t>JOB SHARING IS AN EXAMPLE OF ALTERNATIVE WORK PATTERN. IT INVOLVES TWO PEOPLE SHARING A FULL TIME JOB. IT CAN BE IMPLEMENTED IN SEVERAL WAYS:</a:t>
            </a:r>
          </a:p>
          <a:p>
            <a:pPr>
              <a:buFontTx/>
              <a:buChar char="-"/>
            </a:pPr>
            <a:r>
              <a:rPr lang="en-US" b="1" dirty="0"/>
              <a:t>EACH WORKING A HALF DAY, FIVE DAYS A WEEK.</a:t>
            </a:r>
          </a:p>
          <a:p>
            <a:pPr>
              <a:buFontTx/>
              <a:buChar char="-"/>
            </a:pPr>
            <a:r>
              <a:rPr lang="en-US" b="1" dirty="0"/>
              <a:t>EACH WORKING TWO OR THREE FULL DAYS A WEEK</a:t>
            </a:r>
          </a:p>
          <a:p>
            <a:pPr>
              <a:buFontTx/>
              <a:buChar char="-"/>
            </a:pPr>
            <a:r>
              <a:rPr lang="en-US" b="1" dirty="0"/>
              <a:t>EACH WORKING EVERY OTHER WEEK</a:t>
            </a:r>
          </a:p>
          <a:p>
            <a:pPr>
              <a:buFontTx/>
              <a:buChar char="-"/>
            </a:pPr>
            <a:r>
              <a:rPr lang="en-US" b="1" dirty="0"/>
              <a:t>EACH WORKING ATTERNATE MONTHES OR SEASONS</a:t>
            </a:r>
          </a:p>
          <a:p>
            <a:endParaRPr lang="en-IN" b="1" dirty="0"/>
          </a:p>
        </p:txBody>
      </p:sp>
    </p:spTree>
    <p:extLst>
      <p:ext uri="{BB962C8B-B14F-4D97-AF65-F5344CB8AC3E}">
        <p14:creationId xmlns="" xmlns:p14="http://schemas.microsoft.com/office/powerpoint/2010/main" val="2969572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08721"/>
            <a:ext cx="8229600" cy="5217443"/>
          </a:xfrm>
        </p:spPr>
        <p:txBody>
          <a:bodyPr>
            <a:normAutofit/>
          </a:bodyPr>
          <a:lstStyle/>
          <a:p>
            <a:pPr marL="0" indent="0">
              <a:buNone/>
            </a:pPr>
            <a:r>
              <a:rPr lang="en-US" b="1" dirty="0"/>
              <a:t>-: </a:t>
            </a:r>
            <a:r>
              <a:rPr lang="en-US" b="1" u="sng" dirty="0"/>
              <a:t>TECHNOSTRESS</a:t>
            </a:r>
            <a:r>
              <a:rPr lang="en-US" b="1" dirty="0"/>
              <a:t> :-</a:t>
            </a:r>
          </a:p>
          <a:p>
            <a:r>
              <a:rPr lang="en-US" b="1" dirty="0"/>
              <a:t>IT IS A STRESS CAUSED BY NEW AND ADVANCING TECHNOLOGIES IN THE WORK PLACE,MOSTLY BY INFORMATION TECHNOLOGY.</a:t>
            </a:r>
          </a:p>
          <a:p>
            <a:r>
              <a:rPr lang="en-US" b="1" dirty="0"/>
              <a:t>ADVANCED INFORMATION TECHNOLOGIES ENABLE ORGANISATIONS TO MONITOR EMPLOYEE PERFORMANCE, EVEN WHEN THE WORKER IS NOT AWARE OF SUCH ARRENGEMENT. </a:t>
            </a:r>
          </a:p>
          <a:p>
            <a:r>
              <a:rPr lang="en-US" b="1" dirty="0"/>
              <a:t>THESE NEW TECHNOLOGIES ALSO ALLOW ORGANISATIONS TO TIE PAY TO PERFORMANCE BECAUSE PERFORMANCE IS ELECTRINICALLY MONITORED.</a:t>
            </a:r>
            <a:endParaRPr lang="en-IN" b="1" dirty="0"/>
          </a:p>
        </p:txBody>
      </p:sp>
    </p:spTree>
    <p:extLst>
      <p:ext uri="{BB962C8B-B14F-4D97-AF65-F5344CB8AC3E}">
        <p14:creationId xmlns="" xmlns:p14="http://schemas.microsoft.com/office/powerpoint/2010/main" val="514423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4705"/>
            <a:ext cx="8229600" cy="5361459"/>
          </a:xfrm>
        </p:spPr>
        <p:txBody>
          <a:bodyPr>
            <a:normAutofit/>
          </a:bodyPr>
          <a:lstStyle/>
          <a:p>
            <a:pPr marL="0" indent="0">
              <a:buNone/>
            </a:pPr>
            <a:r>
              <a:rPr lang="en-US" b="1" dirty="0"/>
              <a:t>-: </a:t>
            </a:r>
            <a:r>
              <a:rPr lang="en-US" b="1" u="sng" dirty="0"/>
              <a:t>TASK REVISION </a:t>
            </a:r>
            <a:r>
              <a:rPr lang="en-US" b="1" dirty="0"/>
              <a:t>:-</a:t>
            </a:r>
          </a:p>
          <a:p>
            <a:r>
              <a:rPr lang="en-US" b="1" dirty="0"/>
              <a:t>A NEW CONCEPT IN THE DESIGN OF WORK IS TASK REVISION. IT IS AN INNOVATIVE WAY TO MODIFY AN INCORRECTLY SPECIFIED ROLE OR JOB. IT IS ASSUMES THAT ORGANISATIONAL ROLES AND JOB EXPECTATIONS MAY HAVE BEEN CORRECTLY OR INCORRECTLY DEFINED. WHERE THE ROLE IS CORRECTLY DEFINED,BEHAVIOUR OF THE EMPLOYEE FITS THE ROLE AND PERFORMANCE TENDS TO HIGH. PERFORMANCE SUFFERS BECAUSE OF DEVIANT BEHAVIOURS WHICH RESULT FROM INCORRECTLY DEFINED JOBS. TASK REVISION HELPS CORRECT SUCH INCORRECTLY DEFINED JOBS.</a:t>
            </a:r>
            <a:endParaRPr lang="en-IN" b="1" dirty="0"/>
          </a:p>
        </p:txBody>
      </p:sp>
    </p:spTree>
    <p:extLst>
      <p:ext uri="{BB962C8B-B14F-4D97-AF65-F5344CB8AC3E}">
        <p14:creationId xmlns="" xmlns:p14="http://schemas.microsoft.com/office/powerpoint/2010/main" val="1932353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731" y="1489500"/>
            <a:ext cx="8946541" cy="4195481"/>
          </a:xfrm>
        </p:spPr>
        <p:txBody>
          <a:bodyPr>
            <a:normAutofit/>
          </a:bodyPr>
          <a:lstStyle/>
          <a:p>
            <a:pPr marL="0" indent="0">
              <a:buNone/>
            </a:pPr>
            <a:r>
              <a:rPr lang="en-US" b="1" dirty="0"/>
              <a:t>-:</a:t>
            </a:r>
            <a:r>
              <a:rPr lang="en-US" b="1" u="sng" dirty="0"/>
              <a:t>KNOWLEDGE WORK</a:t>
            </a:r>
            <a:r>
              <a:rPr lang="en-US" b="1" dirty="0"/>
              <a:t>:-</a:t>
            </a:r>
          </a:p>
          <a:p>
            <a:pPr marL="0" indent="0">
              <a:buNone/>
            </a:pPr>
            <a:r>
              <a:rPr lang="en-US" b="1" dirty="0"/>
              <a:t>THE EMERGENCE OF KNOWLEDGE WORK HAS TRANSFORMED THE WAYS OF DESIGNING WORKS. </a:t>
            </a:r>
          </a:p>
          <a:p>
            <a:pPr marL="0" indent="0">
              <a:buNone/>
            </a:pPr>
            <a:r>
              <a:rPr lang="en-US" b="1" dirty="0"/>
              <a:t>AS OF NOW, WORK IS NO LONGER ABOUT THE MASS PRODUCTION OF TANGIBLE COMMODITIES  BUT IS CONCERNED  WITH THE FIRM’S INTANGIBLE ASSETS – HUMAN BRAINS.</a:t>
            </a:r>
          </a:p>
          <a:p>
            <a:pPr marL="0" indent="0">
              <a:buNone/>
            </a:pPr>
            <a:r>
              <a:rPr lang="en-US" b="1" dirty="0"/>
              <a:t>THE NATURE OF KNOWLEDGE WORK IS FUNDAMENTALLY DIFFERENT FROM WHAT WE HAVE TRADITIONALLY ASSOCIATE WITH THE ‘MACHINE AGE’ AND MASS PRODUCTION AND MARKETING.</a:t>
            </a:r>
          </a:p>
          <a:p>
            <a:pPr marL="0" indent="0">
              <a:buNone/>
            </a:pPr>
            <a:r>
              <a:rPr lang="en-US" b="1" dirty="0"/>
              <a:t> </a:t>
            </a:r>
            <a:endParaRPr lang="en-IN" b="1" dirty="0"/>
          </a:p>
        </p:txBody>
      </p:sp>
    </p:spTree>
    <p:extLst>
      <p:ext uri="{BB962C8B-B14F-4D97-AF65-F5344CB8AC3E}">
        <p14:creationId xmlns="" xmlns:p14="http://schemas.microsoft.com/office/powerpoint/2010/main" val="2292604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09600"/>
            <a:ext cx="8946541" cy="5638800"/>
          </a:xfrm>
        </p:spPr>
        <p:txBody>
          <a:bodyPr/>
          <a:lstStyle/>
          <a:p>
            <a:r>
              <a:rPr lang="en-US" b="1" dirty="0"/>
              <a:t>THE  SHIFT FROM TRADITIONAL WORK TO KNOWLEDGE WORK HAS LED MANAGERS TO CHANGE STRATEGIES, PATTERNS OF INTERACTION, ROLE OF INDIVIDUAL, HR AND ORGANISATIONAL STRUCTURES.</a:t>
            </a:r>
            <a:endParaRPr lang="en-IN" b="1" dirty="0"/>
          </a:p>
        </p:txBody>
      </p:sp>
      <p:pic>
        <p:nvPicPr>
          <p:cNvPr id="5" name="Picture 4">
            <a:extLst>
              <a:ext uri="{FF2B5EF4-FFF2-40B4-BE49-F238E27FC236}">
                <a16:creationId xmlns="" xmlns:a16="http://schemas.microsoft.com/office/drawing/2014/main" id="{2F0B0932-9C42-46DF-B3C7-3A6F83DE2A0D}"/>
              </a:ext>
            </a:extLst>
          </p:cNvPr>
          <p:cNvPicPr>
            <a:picLocks noChangeAspect="1"/>
          </p:cNvPicPr>
          <p:nvPr/>
        </p:nvPicPr>
        <p:blipFill rotWithShape="1">
          <a:blip r:embed="rId2"/>
          <a:srcRect t="46196" b="35352"/>
          <a:stretch/>
        </p:blipFill>
        <p:spPr>
          <a:xfrm>
            <a:off x="1814945" y="2272145"/>
            <a:ext cx="8562109" cy="337127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 xmlns:p14="http://schemas.microsoft.com/office/powerpoint/2010/main" val="1376891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72291C-946D-4D0A-BB51-ACD9BD74D907}"/>
              </a:ext>
            </a:extLst>
          </p:cNvPr>
          <p:cNvSpPr>
            <a:spLocks noGrp="1"/>
          </p:cNvSpPr>
          <p:nvPr>
            <p:ph type="title"/>
          </p:nvPr>
        </p:nvSpPr>
        <p:spPr>
          <a:xfrm>
            <a:off x="646111" y="452718"/>
            <a:ext cx="9404723" cy="5791064"/>
          </a:xfrm>
        </p:spPr>
        <p:txBody>
          <a:bodyPr/>
          <a:lstStyle/>
          <a:p>
            <a:pPr algn="ct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THANK YOU</a:t>
            </a:r>
          </a:p>
        </p:txBody>
      </p:sp>
    </p:spTree>
    <p:extLst>
      <p:ext uri="{BB962C8B-B14F-4D97-AF65-F5344CB8AC3E}">
        <p14:creationId xmlns="" xmlns:p14="http://schemas.microsoft.com/office/powerpoint/2010/main" val="332828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289EC899-D084-4018-ADFA-52D036D0B891}"/>
              </a:ext>
            </a:extLst>
          </p:cNvPr>
          <p:cNvGraphicFramePr>
            <a:graphicFrameLocks noGrp="1"/>
          </p:cNvGraphicFramePr>
          <p:nvPr>
            <p:ph idx="1"/>
            <p:extLst>
              <p:ext uri="{D42A27DB-BD31-4B8C-83A1-F6EECF244321}">
                <p14:modId xmlns="" xmlns:p14="http://schemas.microsoft.com/office/powerpoint/2010/main" val="3233660054"/>
              </p:ext>
            </p:extLst>
          </p:nvPr>
        </p:nvGraphicFramePr>
        <p:xfrm>
          <a:off x="1103313" y="591127"/>
          <a:ext cx="8947150" cy="5375564"/>
        </p:xfrm>
        <a:graphic>
          <a:graphicData uri="http://schemas.openxmlformats.org/drawingml/2006/table">
            <a:tbl>
              <a:tblPr firstRow="1" bandRow="1">
                <a:tableStyleId>{BC89EF96-8CEA-46FF-86C4-4CE0E7609802}</a:tableStyleId>
              </a:tblPr>
              <a:tblGrid>
                <a:gridCol w="4473575">
                  <a:extLst>
                    <a:ext uri="{9D8B030D-6E8A-4147-A177-3AD203B41FA5}">
                      <a16:colId xmlns="" xmlns:a16="http://schemas.microsoft.com/office/drawing/2014/main" val="3755601574"/>
                    </a:ext>
                  </a:extLst>
                </a:gridCol>
                <a:gridCol w="4473575">
                  <a:extLst>
                    <a:ext uri="{9D8B030D-6E8A-4147-A177-3AD203B41FA5}">
                      <a16:colId xmlns="" xmlns:a16="http://schemas.microsoft.com/office/drawing/2014/main" val="1498866044"/>
                    </a:ext>
                  </a:extLst>
                </a:gridCol>
              </a:tblGrid>
              <a:tr h="809057">
                <a:tc gridSpan="2">
                  <a:txBody>
                    <a:bodyPr/>
                    <a:lstStyle/>
                    <a:p>
                      <a:pPr algn="ctr"/>
                      <a:r>
                        <a:rPr lang="en-US" dirty="0"/>
                        <a:t>Job analysis </a:t>
                      </a:r>
                    </a:p>
                    <a:p>
                      <a:pPr algn="ctr"/>
                      <a:r>
                        <a:rPr lang="en-US" dirty="0"/>
                        <a:t>A process of obtaining all pertinent job facts</a:t>
                      </a:r>
                    </a:p>
                  </a:txBody>
                  <a:tcPr/>
                </a:tc>
                <a:tc hMerge="1">
                  <a:txBody>
                    <a:bodyPr/>
                    <a:lstStyle/>
                    <a:p>
                      <a:endParaRPr lang="en-US" dirty="0"/>
                    </a:p>
                  </a:txBody>
                  <a:tcPr/>
                </a:tc>
                <a:extLst>
                  <a:ext uri="{0D108BD9-81ED-4DB2-BD59-A6C34878D82A}">
                    <a16:rowId xmlns="" xmlns:a16="http://schemas.microsoft.com/office/drawing/2014/main" val="3808053661"/>
                  </a:ext>
                </a:extLst>
              </a:tr>
              <a:tr h="4566507">
                <a:tc>
                  <a:txBody>
                    <a:bodyPr/>
                    <a:lstStyle/>
                    <a:p>
                      <a:r>
                        <a:rPr lang="en-US" b="1" u="sng" dirty="0">
                          <a:latin typeface="Calibri" panose="020F0502020204030204" pitchFamily="34" charset="0"/>
                          <a:cs typeface="Calibri" panose="020F0502020204030204" pitchFamily="34" charset="0"/>
                        </a:rPr>
                        <a:t>Job description</a:t>
                      </a:r>
                    </a:p>
                    <a:p>
                      <a:pPr marL="285750" indent="-285750">
                        <a:buFont typeface="Wingdings" panose="05000000000000000000" pitchFamily="2" charset="2"/>
                        <a:buChar char="q"/>
                      </a:pPr>
                      <a:r>
                        <a:rPr lang="en-US" b="1" dirty="0">
                          <a:latin typeface="Calibri" panose="020F0502020204030204" pitchFamily="34" charset="0"/>
                          <a:cs typeface="Calibri" panose="020F0502020204030204" pitchFamily="34" charset="0"/>
                        </a:rPr>
                        <a:t>Job title.</a:t>
                      </a:r>
                    </a:p>
                    <a:p>
                      <a:pPr marL="285750" indent="-285750">
                        <a:buFont typeface="Wingdings" panose="05000000000000000000" pitchFamily="2" charset="2"/>
                        <a:buChar char="q"/>
                      </a:pPr>
                      <a:r>
                        <a:rPr lang="en-US" b="1" dirty="0">
                          <a:latin typeface="Calibri" panose="020F0502020204030204" pitchFamily="34" charset="0"/>
                          <a:cs typeface="Calibri" panose="020F0502020204030204" pitchFamily="34" charset="0"/>
                        </a:rPr>
                        <a:t>Location.</a:t>
                      </a:r>
                    </a:p>
                    <a:p>
                      <a:pPr marL="285750" indent="-285750">
                        <a:buFont typeface="Wingdings" panose="05000000000000000000" pitchFamily="2" charset="2"/>
                        <a:buChar char="q"/>
                      </a:pPr>
                      <a:r>
                        <a:rPr lang="en-US" b="1" dirty="0">
                          <a:latin typeface="Calibri" panose="020F0502020204030204" pitchFamily="34" charset="0"/>
                          <a:cs typeface="Calibri" panose="020F0502020204030204" pitchFamily="34" charset="0"/>
                        </a:rPr>
                        <a:t>Job summary.</a:t>
                      </a:r>
                    </a:p>
                    <a:p>
                      <a:pPr marL="285750" indent="-285750">
                        <a:buFont typeface="Wingdings" panose="05000000000000000000" pitchFamily="2" charset="2"/>
                        <a:buChar char="q"/>
                      </a:pPr>
                      <a:r>
                        <a:rPr lang="en-US" b="1" dirty="0">
                          <a:latin typeface="Calibri" panose="020F0502020204030204" pitchFamily="34" charset="0"/>
                          <a:cs typeface="Calibri" panose="020F0502020204030204" pitchFamily="34" charset="0"/>
                        </a:rPr>
                        <a:t>Duties.</a:t>
                      </a:r>
                    </a:p>
                    <a:p>
                      <a:pPr marL="285750" indent="-285750">
                        <a:buFont typeface="Wingdings" panose="05000000000000000000" pitchFamily="2" charset="2"/>
                        <a:buChar char="q"/>
                      </a:pPr>
                      <a:r>
                        <a:rPr lang="en-US" b="1" dirty="0">
                          <a:latin typeface="Calibri" panose="020F0502020204030204" pitchFamily="34" charset="0"/>
                          <a:cs typeface="Calibri" panose="020F0502020204030204" pitchFamily="34" charset="0"/>
                        </a:rPr>
                        <a:t>Machine, tools and </a:t>
                      </a:r>
                      <a:r>
                        <a:rPr lang="en-US" b="1" dirty="0" err="1">
                          <a:latin typeface="Calibri" panose="020F0502020204030204" pitchFamily="34" charset="0"/>
                          <a:cs typeface="Calibri" panose="020F0502020204030204" pitchFamily="34" charset="0"/>
                        </a:rPr>
                        <a:t>equipments</a:t>
                      </a:r>
                      <a:r>
                        <a:rPr lang="en-US" b="1" dirty="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q"/>
                      </a:pPr>
                      <a:r>
                        <a:rPr lang="en-US" b="1" dirty="0">
                          <a:latin typeface="Calibri" panose="020F0502020204030204" pitchFamily="34" charset="0"/>
                          <a:cs typeface="Calibri" panose="020F0502020204030204" pitchFamily="34" charset="0"/>
                        </a:rPr>
                        <a:t>Material and from use.</a:t>
                      </a:r>
                    </a:p>
                    <a:p>
                      <a:pPr marL="285750" indent="-285750">
                        <a:buFont typeface="Wingdings" panose="05000000000000000000" pitchFamily="2" charset="2"/>
                        <a:buChar char="q"/>
                      </a:pPr>
                      <a:r>
                        <a:rPr lang="en-US" b="1" dirty="0">
                          <a:latin typeface="Calibri" panose="020F0502020204030204" pitchFamily="34" charset="0"/>
                          <a:cs typeface="Calibri" panose="020F0502020204030204" pitchFamily="34" charset="0"/>
                        </a:rPr>
                        <a:t>Supervision given or received.</a:t>
                      </a:r>
                    </a:p>
                    <a:p>
                      <a:pPr marL="285750" indent="-285750">
                        <a:buFont typeface="Wingdings" panose="05000000000000000000" pitchFamily="2" charset="2"/>
                        <a:buChar char="q"/>
                      </a:pPr>
                      <a:r>
                        <a:rPr lang="en-US" b="1" dirty="0">
                          <a:latin typeface="Calibri" panose="020F0502020204030204" pitchFamily="34" charset="0"/>
                          <a:cs typeface="Calibri" panose="020F0502020204030204" pitchFamily="34" charset="0"/>
                        </a:rPr>
                        <a:t>Hazards.</a:t>
                      </a:r>
                    </a:p>
                  </a:txBody>
                  <a:tcPr/>
                </a:tc>
                <a:tc>
                  <a:txBody>
                    <a:bodyPr/>
                    <a:lstStyle/>
                    <a:p>
                      <a:r>
                        <a:rPr lang="en-US" b="1" u="sng" dirty="0">
                          <a:latin typeface="Calibri" panose="020F0502020204030204" pitchFamily="34" charset="0"/>
                          <a:cs typeface="Calibri" panose="020F0502020204030204" pitchFamily="34" charset="0"/>
                        </a:rPr>
                        <a:t>Job specification</a:t>
                      </a:r>
                    </a:p>
                    <a:p>
                      <a:pPr marL="285750" indent="-285750">
                        <a:buFont typeface="Wingdings" panose="05000000000000000000" pitchFamily="2" charset="2"/>
                        <a:buChar char="q"/>
                      </a:pPr>
                      <a:r>
                        <a:rPr lang="en-US" b="1" u="none" dirty="0">
                          <a:latin typeface="Calibri" panose="020F0502020204030204" pitchFamily="34" charset="0"/>
                          <a:cs typeface="Calibri" panose="020F0502020204030204" pitchFamily="34" charset="0"/>
                        </a:rPr>
                        <a:t>Education.</a:t>
                      </a:r>
                    </a:p>
                    <a:p>
                      <a:pPr marL="285750" indent="-285750">
                        <a:buFont typeface="Wingdings" panose="05000000000000000000" pitchFamily="2" charset="2"/>
                        <a:buChar char="q"/>
                      </a:pPr>
                      <a:r>
                        <a:rPr lang="en-US" b="1" u="none" dirty="0">
                          <a:latin typeface="Calibri" panose="020F0502020204030204" pitchFamily="34" charset="0"/>
                          <a:cs typeface="Calibri" panose="020F0502020204030204" pitchFamily="34" charset="0"/>
                        </a:rPr>
                        <a:t>Experience.</a:t>
                      </a:r>
                    </a:p>
                    <a:p>
                      <a:pPr marL="285750" indent="-285750">
                        <a:buFont typeface="Wingdings" panose="05000000000000000000" pitchFamily="2" charset="2"/>
                        <a:buChar char="q"/>
                      </a:pPr>
                      <a:r>
                        <a:rPr lang="en-US" b="1" u="none" dirty="0">
                          <a:latin typeface="Calibri" panose="020F0502020204030204" pitchFamily="34" charset="0"/>
                          <a:cs typeface="Calibri" panose="020F0502020204030204" pitchFamily="34" charset="0"/>
                        </a:rPr>
                        <a:t>Training.</a:t>
                      </a:r>
                    </a:p>
                    <a:p>
                      <a:pPr marL="285750" indent="-285750">
                        <a:buFont typeface="Wingdings" panose="05000000000000000000" pitchFamily="2" charset="2"/>
                        <a:buChar char="q"/>
                      </a:pPr>
                      <a:r>
                        <a:rPr lang="en-US" b="1" u="none" dirty="0">
                          <a:latin typeface="Calibri" panose="020F0502020204030204" pitchFamily="34" charset="0"/>
                          <a:cs typeface="Calibri" panose="020F0502020204030204" pitchFamily="34" charset="0"/>
                        </a:rPr>
                        <a:t>Judgement.</a:t>
                      </a:r>
                    </a:p>
                    <a:p>
                      <a:pPr marL="285750" indent="-285750">
                        <a:buFont typeface="Wingdings" panose="05000000000000000000" pitchFamily="2" charset="2"/>
                        <a:buChar char="q"/>
                      </a:pPr>
                      <a:r>
                        <a:rPr lang="en-US" b="1" u="none" dirty="0">
                          <a:latin typeface="Calibri" panose="020F0502020204030204" pitchFamily="34" charset="0"/>
                          <a:cs typeface="Calibri" panose="020F0502020204030204" pitchFamily="34" charset="0"/>
                        </a:rPr>
                        <a:t>Initiative.</a:t>
                      </a:r>
                    </a:p>
                    <a:p>
                      <a:pPr marL="285750" indent="-285750">
                        <a:buFont typeface="Wingdings" panose="05000000000000000000" pitchFamily="2" charset="2"/>
                        <a:buChar char="q"/>
                      </a:pPr>
                      <a:r>
                        <a:rPr lang="en-US" b="1" u="none" dirty="0">
                          <a:latin typeface="Calibri" panose="020F0502020204030204" pitchFamily="34" charset="0"/>
                          <a:cs typeface="Calibri" panose="020F0502020204030204" pitchFamily="34" charset="0"/>
                        </a:rPr>
                        <a:t>Physical effort.</a:t>
                      </a:r>
                    </a:p>
                    <a:p>
                      <a:pPr marL="285750" indent="-285750">
                        <a:buFont typeface="Wingdings" panose="05000000000000000000" pitchFamily="2" charset="2"/>
                        <a:buChar char="q"/>
                      </a:pPr>
                      <a:r>
                        <a:rPr lang="en-US" b="1" u="none" dirty="0">
                          <a:latin typeface="Calibri" panose="020F0502020204030204" pitchFamily="34" charset="0"/>
                          <a:cs typeface="Calibri" panose="020F0502020204030204" pitchFamily="34" charset="0"/>
                        </a:rPr>
                        <a:t>Physical skills.</a:t>
                      </a:r>
                    </a:p>
                    <a:p>
                      <a:pPr marL="285750" indent="-285750">
                        <a:buFont typeface="Wingdings" panose="05000000000000000000" pitchFamily="2" charset="2"/>
                        <a:buChar char="q"/>
                      </a:pPr>
                      <a:r>
                        <a:rPr lang="en-US" b="1" u="none" dirty="0">
                          <a:latin typeface="Calibri" panose="020F0502020204030204" pitchFamily="34" charset="0"/>
                          <a:cs typeface="Calibri" panose="020F0502020204030204" pitchFamily="34" charset="0"/>
                        </a:rPr>
                        <a:t>Responsibilities.</a:t>
                      </a:r>
                    </a:p>
                    <a:p>
                      <a:pPr marL="285750" indent="-285750">
                        <a:buFont typeface="Wingdings" panose="05000000000000000000" pitchFamily="2" charset="2"/>
                        <a:buChar char="q"/>
                      </a:pPr>
                      <a:r>
                        <a:rPr lang="en-US" b="1" u="none" dirty="0">
                          <a:latin typeface="Calibri" panose="020F0502020204030204" pitchFamily="34" charset="0"/>
                          <a:cs typeface="Calibri" panose="020F0502020204030204" pitchFamily="34" charset="0"/>
                        </a:rPr>
                        <a:t>Communication skills.</a:t>
                      </a:r>
                    </a:p>
                    <a:p>
                      <a:pPr marL="285750" indent="-285750">
                        <a:buFont typeface="Wingdings" panose="05000000000000000000" pitchFamily="2" charset="2"/>
                        <a:buChar char="q"/>
                      </a:pPr>
                      <a:r>
                        <a:rPr lang="en-US" b="1" u="none" dirty="0">
                          <a:latin typeface="Calibri" panose="020F0502020204030204" pitchFamily="34" charset="0"/>
                          <a:cs typeface="Calibri" panose="020F0502020204030204" pitchFamily="34" charset="0"/>
                        </a:rPr>
                        <a:t>Emotional skills.</a:t>
                      </a:r>
                    </a:p>
                    <a:p>
                      <a:pPr marL="285750" indent="-285750">
                        <a:buFont typeface="Wingdings" panose="05000000000000000000" pitchFamily="2" charset="2"/>
                        <a:buChar char="q"/>
                      </a:pPr>
                      <a:r>
                        <a:rPr lang="en-US" b="1" u="none" dirty="0" err="1">
                          <a:latin typeface="Calibri" panose="020F0502020204030204" pitchFamily="34" charset="0"/>
                          <a:cs typeface="Calibri" panose="020F0502020204030204" pitchFamily="34" charset="0"/>
                        </a:rPr>
                        <a:t>Unusal</a:t>
                      </a:r>
                      <a:r>
                        <a:rPr lang="en-US" b="1" u="none" dirty="0">
                          <a:latin typeface="Calibri" panose="020F0502020204030204" pitchFamily="34" charset="0"/>
                          <a:cs typeface="Calibri" panose="020F0502020204030204" pitchFamily="34" charset="0"/>
                        </a:rPr>
                        <a:t> sensory demands such as sight, smell, hearing.</a:t>
                      </a:r>
                    </a:p>
                    <a:p>
                      <a:pPr marL="285750" indent="-285750">
                        <a:buFont typeface="Wingdings" panose="05000000000000000000" pitchFamily="2" charset="2"/>
                        <a:buChar char="q"/>
                      </a:pPr>
                      <a:endParaRPr lang="en-US" b="1" u="none"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endParaRPr lang="en-US" b="1" u="sng"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3760942445"/>
                  </a:ext>
                </a:extLst>
              </a:tr>
            </a:tbl>
          </a:graphicData>
        </a:graphic>
      </p:graphicFrame>
    </p:spTree>
    <p:extLst>
      <p:ext uri="{BB962C8B-B14F-4D97-AF65-F5344CB8AC3E}">
        <p14:creationId xmlns="" xmlns:p14="http://schemas.microsoft.com/office/powerpoint/2010/main" val="280790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BBAAAF-C11D-455E-9A4A-0A4DFA1AE234}"/>
              </a:ext>
            </a:extLst>
          </p:cNvPr>
          <p:cNvSpPr>
            <a:spLocks noGrp="1"/>
          </p:cNvSpPr>
          <p:nvPr>
            <p:ph type="title"/>
          </p:nvPr>
        </p:nvSpPr>
        <p:spPr>
          <a:xfrm>
            <a:off x="1103312" y="452718"/>
            <a:ext cx="8947522" cy="1400530"/>
          </a:xfrm>
        </p:spPr>
        <p:txBody>
          <a:bodyPr/>
          <a:lstStyle/>
          <a:p>
            <a:r>
              <a:rPr lang="en-US" b="1" dirty="0">
                <a:latin typeface="Calibri" panose="020F0502020204030204" pitchFamily="34" charset="0"/>
                <a:cs typeface="Calibri" panose="020F0502020204030204" pitchFamily="34" charset="0"/>
              </a:rPr>
              <a:t>2. Benefits of organization &amp; Competitive advantage</a:t>
            </a:r>
          </a:p>
        </p:txBody>
      </p:sp>
      <p:sp>
        <p:nvSpPr>
          <p:cNvPr id="3" name="Content Placeholder 2">
            <a:extLst>
              <a:ext uri="{FF2B5EF4-FFF2-40B4-BE49-F238E27FC236}">
                <a16:creationId xmlns="" xmlns:a16="http://schemas.microsoft.com/office/drawing/2014/main" id="{C3B3765B-37AB-44C8-86EA-A621D2FC75E6}"/>
              </a:ext>
            </a:extLst>
          </p:cNvPr>
          <p:cNvSpPr>
            <a:spLocks noGrp="1"/>
          </p:cNvSpPr>
          <p:nvPr>
            <p:ph idx="1"/>
          </p:nvPr>
        </p:nvSpPr>
        <p:spPr>
          <a:xfrm>
            <a:off x="1103312" y="2059710"/>
            <a:ext cx="8946541" cy="4798290"/>
          </a:xfrm>
        </p:spPr>
        <p:txBody>
          <a:bodyPr/>
          <a:lstStyle/>
          <a:p>
            <a:r>
              <a:rPr lang="en-US" b="1" dirty="0">
                <a:latin typeface="Calibri" panose="020F0502020204030204" pitchFamily="34" charset="0"/>
                <a:cs typeface="Calibri" panose="020F0502020204030204" pitchFamily="34" charset="0"/>
              </a:rPr>
              <a:t>Laying the foundation for human resource planning.</a:t>
            </a:r>
          </a:p>
          <a:p>
            <a:r>
              <a:rPr lang="en-US" b="1" dirty="0">
                <a:latin typeface="Calibri" panose="020F0502020204030204" pitchFamily="34" charset="0"/>
                <a:cs typeface="Calibri" panose="020F0502020204030204" pitchFamily="34" charset="0"/>
              </a:rPr>
              <a:t>Laying the foundation for employee hiring.</a:t>
            </a:r>
          </a:p>
          <a:p>
            <a:r>
              <a:rPr lang="en-US" b="1" dirty="0">
                <a:latin typeface="Calibri" panose="020F0502020204030204" pitchFamily="34" charset="0"/>
                <a:cs typeface="Calibri" panose="020F0502020204030204" pitchFamily="34" charset="0"/>
              </a:rPr>
              <a:t>Laying the foundation for training and developing.</a:t>
            </a:r>
          </a:p>
          <a:p>
            <a:r>
              <a:rPr lang="en-US" b="1" dirty="0">
                <a:latin typeface="Calibri" panose="020F0502020204030204" pitchFamily="34" charset="0"/>
                <a:cs typeface="Calibri" panose="020F0502020204030204" pitchFamily="34" charset="0"/>
              </a:rPr>
              <a:t>Laying the foundation for performance appraisal.</a:t>
            </a:r>
          </a:p>
          <a:p>
            <a:r>
              <a:rPr lang="en-US" b="1" dirty="0">
                <a:latin typeface="Calibri" panose="020F0502020204030204" pitchFamily="34" charset="0"/>
                <a:cs typeface="Calibri" panose="020F0502020204030204" pitchFamily="34" charset="0"/>
              </a:rPr>
              <a:t>Laying the foundation for salary and wage fixation.</a:t>
            </a:r>
          </a:p>
          <a:p>
            <a:r>
              <a:rPr lang="en-US" b="1" dirty="0">
                <a:latin typeface="Calibri" panose="020F0502020204030204" pitchFamily="34" charset="0"/>
                <a:cs typeface="Calibri" panose="020F0502020204030204" pitchFamily="34" charset="0"/>
              </a:rPr>
              <a:t>Laying the foundation for safety and health.</a:t>
            </a:r>
          </a:p>
        </p:txBody>
      </p:sp>
    </p:spTree>
    <p:extLst>
      <p:ext uri="{BB962C8B-B14F-4D97-AF65-F5344CB8AC3E}">
        <p14:creationId xmlns="" xmlns:p14="http://schemas.microsoft.com/office/powerpoint/2010/main" val="297813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E1C8FB-DBE5-4475-A355-2A8EECF0D874}"/>
              </a:ext>
            </a:extLst>
          </p:cNvPr>
          <p:cNvSpPr>
            <a:spLocks noGrp="1"/>
          </p:cNvSpPr>
          <p:nvPr>
            <p:ph type="title"/>
          </p:nvPr>
        </p:nvSpPr>
        <p:spPr>
          <a:xfrm>
            <a:off x="1103312" y="452718"/>
            <a:ext cx="8947522" cy="609464"/>
          </a:xfrm>
        </p:spPr>
        <p:txBody>
          <a:bodyPr/>
          <a:lstStyle/>
          <a:p>
            <a:r>
              <a:rPr lang="en-US" b="1" dirty="0">
                <a:latin typeface="Calibri" panose="020F0502020204030204" pitchFamily="34" charset="0"/>
                <a:cs typeface="Calibri" panose="020F0502020204030204" pitchFamily="34" charset="0"/>
              </a:rPr>
              <a:t>3. THE PROCESS OF JOB ANALYSIS</a:t>
            </a:r>
            <a:br>
              <a:rPr lang="en-US" b="1"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 xmlns:a16="http://schemas.microsoft.com/office/drawing/2014/main" id="{802E91F1-8783-4122-A3E2-C2E7A3F54A1F}"/>
              </a:ext>
            </a:extLst>
          </p:cNvPr>
          <p:cNvSpPr>
            <a:spLocks noGrp="1"/>
          </p:cNvSpPr>
          <p:nvPr>
            <p:ph idx="1"/>
          </p:nvPr>
        </p:nvSpPr>
        <p:spPr>
          <a:xfrm>
            <a:off x="1103312" y="1163782"/>
            <a:ext cx="8946541" cy="5084617"/>
          </a:xfrm>
        </p:spPr>
        <p:txBody>
          <a:bodyPr/>
          <a:lstStyle/>
          <a:p>
            <a:r>
              <a:rPr lang="en-US" b="1" dirty="0">
                <a:latin typeface="Calibri" panose="020F0502020204030204" pitchFamily="34" charset="0"/>
                <a:cs typeface="Calibri" panose="020F0502020204030204" pitchFamily="34" charset="0"/>
              </a:rPr>
              <a:t>Job Analysis Is Useful For Several Purposes, Such as Personnel Planning, Performance Appraisal And The Like.</a:t>
            </a:r>
          </a:p>
          <a:p>
            <a:r>
              <a:rPr lang="en-US" b="1" dirty="0">
                <a:latin typeface="Calibri" panose="020F0502020204030204" pitchFamily="34" charset="0"/>
                <a:cs typeface="Calibri" panose="020F0502020204030204" pitchFamily="34" charset="0"/>
              </a:rPr>
              <a:t>The process of job analysis is here.</a:t>
            </a:r>
          </a:p>
        </p:txBody>
      </p:sp>
    </p:spTree>
    <p:extLst>
      <p:ext uri="{BB962C8B-B14F-4D97-AF65-F5344CB8AC3E}">
        <p14:creationId xmlns="" xmlns:p14="http://schemas.microsoft.com/office/powerpoint/2010/main" val="429352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13AC5062-3A56-40E3-9D9F-28D0EAE115C6}"/>
              </a:ext>
            </a:extLst>
          </p:cNvPr>
          <p:cNvGraphicFramePr>
            <a:graphicFrameLocks noGrp="1"/>
          </p:cNvGraphicFramePr>
          <p:nvPr>
            <p:ph idx="1"/>
            <p:extLst>
              <p:ext uri="{D42A27DB-BD31-4B8C-83A1-F6EECF244321}">
                <p14:modId xmlns="" xmlns:p14="http://schemas.microsoft.com/office/powerpoint/2010/main" val="2115781533"/>
              </p:ext>
            </p:extLst>
          </p:nvPr>
        </p:nvGraphicFramePr>
        <p:xfrm>
          <a:off x="1103314" y="471055"/>
          <a:ext cx="2942214" cy="5777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ctor: Elbow 5">
            <a:extLst>
              <a:ext uri="{FF2B5EF4-FFF2-40B4-BE49-F238E27FC236}">
                <a16:creationId xmlns="" xmlns:a16="http://schemas.microsoft.com/office/drawing/2014/main" id="{3381466B-E4DF-4844-AB57-3D63C2BA774A}"/>
              </a:ext>
            </a:extLst>
          </p:cNvPr>
          <p:cNvCxnSpPr/>
          <p:nvPr/>
        </p:nvCxnSpPr>
        <p:spPr>
          <a:xfrm>
            <a:off x="2752436" y="4322618"/>
            <a:ext cx="4091709" cy="304800"/>
          </a:xfrm>
          <a:prstGeom prst="bentConnector3">
            <a:avLst>
              <a:gd name="adj1" fmla="val 583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 xmlns:a16="http://schemas.microsoft.com/office/drawing/2014/main" id="{3E1FC035-1A1A-4AB6-A472-1F7564AC7A02}"/>
              </a:ext>
            </a:extLst>
          </p:cNvPr>
          <p:cNvCxnSpPr>
            <a:cxnSpLocks/>
          </p:cNvCxnSpPr>
          <p:nvPr/>
        </p:nvCxnSpPr>
        <p:spPr>
          <a:xfrm flipV="1">
            <a:off x="3482109" y="5043055"/>
            <a:ext cx="3362036" cy="332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Scroll: Vertical 15">
            <a:extLst>
              <a:ext uri="{FF2B5EF4-FFF2-40B4-BE49-F238E27FC236}">
                <a16:creationId xmlns="" xmlns:a16="http://schemas.microsoft.com/office/drawing/2014/main" id="{3FAA4D90-5206-4F1C-9A55-F7EE6A489D47}"/>
              </a:ext>
            </a:extLst>
          </p:cNvPr>
          <p:cNvSpPr/>
          <p:nvPr/>
        </p:nvSpPr>
        <p:spPr>
          <a:xfrm>
            <a:off x="6299200" y="1251527"/>
            <a:ext cx="4599709" cy="4996873"/>
          </a:xfrm>
          <a:prstGeom prst="verticalScroll">
            <a:avLst/>
          </a:prstGeom>
          <a:scene3d>
            <a:camera prst="perspectiveFront"/>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n-US" b="1" dirty="0">
                <a:latin typeface="Calibri" panose="020F0502020204030204" pitchFamily="34" charset="0"/>
                <a:cs typeface="Calibri" panose="020F0502020204030204" pitchFamily="34" charset="0"/>
              </a:rPr>
              <a:t>Uses of job description and job specification:</a:t>
            </a:r>
          </a:p>
          <a:p>
            <a:pPr marL="342900" indent="-342900">
              <a:buAutoNum type="arabicPeriod"/>
            </a:pPr>
            <a:r>
              <a:rPr lang="en-US" b="1" dirty="0">
                <a:latin typeface="Calibri" panose="020F0502020204030204" pitchFamily="34" charset="0"/>
                <a:cs typeface="Calibri" panose="020F0502020204030204" pitchFamily="34" charset="0"/>
              </a:rPr>
              <a:t>Personnel planning</a:t>
            </a:r>
          </a:p>
          <a:p>
            <a:pPr marL="342900" indent="-342900">
              <a:buAutoNum type="arabicPeriod"/>
            </a:pPr>
            <a:r>
              <a:rPr lang="en-US" b="1" dirty="0">
                <a:latin typeface="Calibri" panose="020F0502020204030204" pitchFamily="34" charset="0"/>
                <a:cs typeface="Calibri" panose="020F0502020204030204" pitchFamily="34" charset="0"/>
              </a:rPr>
              <a:t>Performance appraisal</a:t>
            </a:r>
          </a:p>
          <a:p>
            <a:pPr marL="342900" indent="-342900">
              <a:buAutoNum type="arabicPeriod"/>
            </a:pPr>
            <a:r>
              <a:rPr lang="en-US" b="1" dirty="0">
                <a:latin typeface="Calibri" panose="020F0502020204030204" pitchFamily="34" charset="0"/>
                <a:cs typeface="Calibri" panose="020F0502020204030204" pitchFamily="34" charset="0"/>
              </a:rPr>
              <a:t>Hiring</a:t>
            </a:r>
          </a:p>
          <a:p>
            <a:pPr marL="342900" indent="-342900">
              <a:buAutoNum type="arabicPeriod"/>
            </a:pPr>
            <a:r>
              <a:rPr lang="en-US" b="1" dirty="0">
                <a:latin typeface="Calibri" panose="020F0502020204030204" pitchFamily="34" charset="0"/>
                <a:cs typeface="Calibri" panose="020F0502020204030204" pitchFamily="34" charset="0"/>
              </a:rPr>
              <a:t>Training and development</a:t>
            </a:r>
          </a:p>
          <a:p>
            <a:pPr marL="342900" indent="-342900">
              <a:buAutoNum type="arabicPeriod"/>
            </a:pPr>
            <a:r>
              <a:rPr lang="en-US" b="1" dirty="0">
                <a:latin typeface="Calibri" panose="020F0502020204030204" pitchFamily="34" charset="0"/>
                <a:cs typeface="Calibri" panose="020F0502020204030204" pitchFamily="34" charset="0"/>
              </a:rPr>
              <a:t>Job evaluation and compensation</a:t>
            </a:r>
          </a:p>
          <a:p>
            <a:pPr marL="342900" indent="-342900">
              <a:buAutoNum type="arabicPeriod"/>
            </a:pPr>
            <a:r>
              <a:rPr lang="en-US" b="1" dirty="0">
                <a:latin typeface="Calibri" panose="020F0502020204030204" pitchFamily="34" charset="0"/>
                <a:cs typeface="Calibri" panose="020F0502020204030204" pitchFamily="34" charset="0"/>
              </a:rPr>
              <a:t>Health and safety</a:t>
            </a:r>
          </a:p>
          <a:p>
            <a:pPr marL="342900" indent="-342900">
              <a:buAutoNum type="arabicPeriod"/>
            </a:pPr>
            <a:r>
              <a:rPr lang="en-US" b="1" dirty="0">
                <a:latin typeface="Calibri" panose="020F0502020204030204" pitchFamily="34" charset="0"/>
                <a:cs typeface="Calibri" panose="020F0502020204030204" pitchFamily="34" charset="0"/>
              </a:rPr>
              <a:t>Employees disciplines</a:t>
            </a:r>
          </a:p>
          <a:p>
            <a:pPr marL="342900" indent="-342900">
              <a:buAutoNum type="arabicPeriod"/>
            </a:pPr>
            <a:r>
              <a:rPr lang="en-US" b="1" dirty="0">
                <a:latin typeface="Calibri" panose="020F0502020204030204" pitchFamily="34" charset="0"/>
                <a:cs typeface="Calibri" panose="020F0502020204030204" pitchFamily="34" charset="0"/>
              </a:rPr>
              <a:t>Work scheduling</a:t>
            </a:r>
          </a:p>
          <a:p>
            <a:pPr marL="342900" indent="-342900">
              <a:buAutoNum type="arabicPeriod"/>
            </a:pPr>
            <a:r>
              <a:rPr lang="en-US" b="1" dirty="0">
                <a:latin typeface="Calibri" panose="020F0502020204030204" pitchFamily="34" charset="0"/>
                <a:cs typeface="Calibri" panose="020F0502020204030204" pitchFamily="34" charset="0"/>
              </a:rPr>
              <a:t>Career planning</a:t>
            </a:r>
          </a:p>
        </p:txBody>
      </p:sp>
    </p:spTree>
    <p:extLst>
      <p:ext uri="{BB962C8B-B14F-4D97-AF65-F5344CB8AC3E}">
        <p14:creationId xmlns="" xmlns:p14="http://schemas.microsoft.com/office/powerpoint/2010/main" val="331539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5EBD1B-6208-46EE-A885-FEDA915C8E4E}"/>
              </a:ext>
            </a:extLst>
          </p:cNvPr>
          <p:cNvSpPr>
            <a:spLocks noGrp="1"/>
          </p:cNvSpPr>
          <p:nvPr>
            <p:ph type="title"/>
          </p:nvPr>
        </p:nvSpPr>
        <p:spPr>
          <a:xfrm>
            <a:off x="1103312" y="452718"/>
            <a:ext cx="8947522" cy="692591"/>
          </a:xfrm>
        </p:spPr>
        <p:txBody>
          <a:bodyPr/>
          <a:lstStyle/>
          <a:p>
            <a:r>
              <a:rPr lang="en-US" b="1" dirty="0">
                <a:latin typeface="Calibri" panose="020F0502020204030204" pitchFamily="34" charset="0"/>
                <a:cs typeface="Calibri" panose="020F0502020204030204" pitchFamily="34" charset="0"/>
              </a:rPr>
              <a:t>A. STRATEGIC CHOICES.</a:t>
            </a:r>
          </a:p>
        </p:txBody>
      </p:sp>
      <p:sp>
        <p:nvSpPr>
          <p:cNvPr id="3" name="Content Placeholder 2">
            <a:extLst>
              <a:ext uri="{FF2B5EF4-FFF2-40B4-BE49-F238E27FC236}">
                <a16:creationId xmlns="" xmlns:a16="http://schemas.microsoft.com/office/drawing/2014/main" id="{DA5A7026-193D-4594-9412-0E46C11584CA}"/>
              </a:ext>
            </a:extLst>
          </p:cNvPr>
          <p:cNvSpPr>
            <a:spLocks noGrp="1"/>
          </p:cNvSpPr>
          <p:nvPr>
            <p:ph idx="1"/>
          </p:nvPr>
        </p:nvSpPr>
        <p:spPr>
          <a:xfrm>
            <a:off x="1103312" y="1145310"/>
            <a:ext cx="8946541" cy="5103090"/>
          </a:xfrm>
        </p:spPr>
        <p:txBody>
          <a:bodyPr/>
          <a:lstStyle/>
          <a:p>
            <a:r>
              <a:rPr lang="en-US" b="1" dirty="0">
                <a:latin typeface="Calibri" panose="020F0502020204030204" pitchFamily="34" charset="0"/>
                <a:cs typeface="Calibri" panose="020F0502020204030204" pitchFamily="34" charset="0"/>
              </a:rPr>
              <a:t>With the regard to job analysis, an organization is required to make at least five choices:</a:t>
            </a:r>
          </a:p>
          <a:p>
            <a:pPr marL="514350" indent="-514350">
              <a:buAutoNum type="romanUcPeriod"/>
            </a:pPr>
            <a:r>
              <a:rPr lang="en-US" b="1" dirty="0">
                <a:latin typeface="Calibri" panose="020F0502020204030204" pitchFamily="34" charset="0"/>
                <a:cs typeface="Calibri" panose="020F0502020204030204" pitchFamily="34" charset="0"/>
              </a:rPr>
              <a:t>The extent of employee involvement in job analysis.</a:t>
            </a:r>
          </a:p>
          <a:p>
            <a:pPr marL="514350" indent="-514350">
              <a:buAutoNum type="romanUcPeriod"/>
            </a:pPr>
            <a:r>
              <a:rPr lang="en-US" b="1" dirty="0">
                <a:latin typeface="Calibri" panose="020F0502020204030204" pitchFamily="34" charset="0"/>
                <a:cs typeface="Calibri" panose="020F0502020204030204" pitchFamily="34" charset="0"/>
              </a:rPr>
              <a:t>The level of detail of the analysis.</a:t>
            </a:r>
          </a:p>
          <a:p>
            <a:pPr marL="514350" indent="-514350">
              <a:buAutoNum type="romanUcPeriod"/>
            </a:pPr>
            <a:r>
              <a:rPr lang="en-US" b="1" dirty="0">
                <a:latin typeface="Calibri" panose="020F0502020204030204" pitchFamily="34" charset="0"/>
                <a:cs typeface="Calibri" panose="020F0502020204030204" pitchFamily="34" charset="0"/>
              </a:rPr>
              <a:t>Timing and frequency of analysis.</a:t>
            </a:r>
          </a:p>
          <a:p>
            <a:pPr marL="514350" indent="-514350">
              <a:buAutoNum type="romanUcPeriod"/>
            </a:pPr>
            <a:r>
              <a:rPr lang="en-US" b="1" dirty="0">
                <a:latin typeface="Calibri" panose="020F0502020204030204" pitchFamily="34" charset="0"/>
                <a:cs typeface="Calibri" panose="020F0502020204030204" pitchFamily="34" charset="0"/>
              </a:rPr>
              <a:t>Past-oriented versus future-oriented job analysis.</a:t>
            </a:r>
          </a:p>
          <a:p>
            <a:pPr marL="514350" indent="-514350">
              <a:buAutoNum type="romanUcPeriod"/>
            </a:pPr>
            <a:r>
              <a:rPr lang="en-US" b="1" dirty="0">
                <a:latin typeface="Calibri" panose="020F0502020204030204" pitchFamily="34" charset="0"/>
                <a:cs typeface="Calibri" panose="020F0502020204030204" pitchFamily="34" charset="0"/>
              </a:rPr>
              <a:t>Sources of job data.</a:t>
            </a:r>
          </a:p>
        </p:txBody>
      </p:sp>
    </p:spTree>
    <p:extLst>
      <p:ext uri="{BB962C8B-B14F-4D97-AF65-F5344CB8AC3E}">
        <p14:creationId xmlns="" xmlns:p14="http://schemas.microsoft.com/office/powerpoint/2010/main" val="6010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045628-56A0-460B-A9B2-ACF942C25177}"/>
              </a:ext>
            </a:extLst>
          </p:cNvPr>
          <p:cNvSpPr>
            <a:spLocks noGrp="1"/>
          </p:cNvSpPr>
          <p:nvPr>
            <p:ph type="title"/>
          </p:nvPr>
        </p:nvSpPr>
        <p:spPr>
          <a:xfrm>
            <a:off x="1103312" y="452718"/>
            <a:ext cx="8947522" cy="858846"/>
          </a:xfrm>
        </p:spPr>
        <p:txBody>
          <a:bodyPr/>
          <a:lstStyle/>
          <a:p>
            <a:r>
              <a:rPr lang="en-US" b="1" dirty="0">
                <a:latin typeface="Calibri" panose="020F0502020204030204" pitchFamily="34" charset="0"/>
                <a:cs typeface="Calibri" panose="020F0502020204030204" pitchFamily="34" charset="0"/>
              </a:rPr>
              <a:t>Employee involvement.</a:t>
            </a:r>
          </a:p>
        </p:txBody>
      </p:sp>
      <p:sp>
        <p:nvSpPr>
          <p:cNvPr id="3" name="Content Placeholder 2">
            <a:extLst>
              <a:ext uri="{FF2B5EF4-FFF2-40B4-BE49-F238E27FC236}">
                <a16:creationId xmlns="" xmlns:a16="http://schemas.microsoft.com/office/drawing/2014/main" id="{C3FD1F8A-548D-4A41-8159-4DAE88839F80}"/>
              </a:ext>
            </a:extLst>
          </p:cNvPr>
          <p:cNvSpPr>
            <a:spLocks noGrp="1"/>
          </p:cNvSpPr>
          <p:nvPr>
            <p:ph idx="1"/>
          </p:nvPr>
        </p:nvSpPr>
        <p:spPr>
          <a:xfrm>
            <a:off x="886692" y="1311565"/>
            <a:ext cx="9164144" cy="5093718"/>
          </a:xfrm>
        </p:spPr>
        <p:txBody>
          <a:bodyPr/>
          <a:lstStyle/>
          <a:p>
            <a:r>
              <a:rPr lang="en-US" b="1" dirty="0">
                <a:latin typeface="Calibri" panose="020F0502020204030204" pitchFamily="34" charset="0"/>
                <a:cs typeface="Calibri" panose="020F0502020204030204" pitchFamily="34" charset="0"/>
              </a:rPr>
              <a:t>To what extent employees need to be involve is a debatable point. Too much involvement may result in bias in favour of a job, as the employee is likely to inflate the duties and responsibilities of his jobs, just to make it appear more important than it actually is. On the other hand, if employees are not involve or only minimally involved, they tend to become suspicious about the motives behind the job analysis. Behind, lack of involvement from employees may lead to inaccurate and incomplete information. The extent to which employees are involved depends upon the need of both the organization and the employees.</a:t>
            </a:r>
          </a:p>
          <a:p>
            <a:r>
              <a:rPr lang="en-US" b="1" dirty="0">
                <a:latin typeface="Calibri" panose="020F0502020204030204" pitchFamily="34" charset="0"/>
                <a:cs typeface="Calibri" panose="020F0502020204030204" pitchFamily="34" charset="0"/>
              </a:rPr>
              <a:t>An organization expects accurate information about the jobs being analyzed. How-ever, the organization may also be concerned about the employees. Reactions to having their job analyzed. In order to prevent employee dissatisfaction, uncertainty and anxiety, firms should communicate the reasons for conducting the job analysis and keep the employees informed about the job-analysis process. </a:t>
            </a:r>
          </a:p>
          <a:p>
            <a:endParaRPr lang="en-US" b="1"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166004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316</TotalTime>
  <Words>1819</Words>
  <Application>Microsoft Office PowerPoint</Application>
  <PresentationFormat>Custom</PresentationFormat>
  <Paragraphs>216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Ion</vt:lpstr>
      <vt:lpstr>SUMANDEEP VIDYAPEETH  DEPARTMENT OF MANAGEMENT MBA IN HEALTHCARE MANAGEMENT  HUMAN RESOURCE MANAGEMENT ANALYSING WORK AND DESIGNING JOBS</vt:lpstr>
      <vt:lpstr>INDEX</vt:lpstr>
      <vt:lpstr>1. NATURE OF JOB ANALYSIS</vt:lpstr>
      <vt:lpstr>Slide 4</vt:lpstr>
      <vt:lpstr>2. Benefits of organization &amp; Competitive advantage</vt:lpstr>
      <vt:lpstr>3. THE PROCESS OF JOB ANALYSIS </vt:lpstr>
      <vt:lpstr>Slide 7</vt:lpstr>
      <vt:lpstr>A. STRATEGIC CHOICES.</vt:lpstr>
      <vt:lpstr>Employee involvement.</vt:lpstr>
      <vt:lpstr>THE LEVEL OF DETAILS</vt:lpstr>
      <vt:lpstr>Slide 11</vt:lpstr>
      <vt:lpstr>B. Information Gathering</vt:lpstr>
      <vt:lpstr>C. Information processing</vt:lpstr>
      <vt:lpstr>D. Job Description</vt:lpstr>
      <vt:lpstr>Slide 15</vt:lpstr>
      <vt:lpstr>4. Methods of collecting data</vt:lpstr>
      <vt:lpstr>Slide 17</vt:lpstr>
      <vt:lpstr>4. POTENTIAL PROBLEMS OF JOB ANALYSIS</vt:lpstr>
      <vt:lpstr>Slide 19</vt:lpstr>
      <vt:lpstr>5. REQUISITES FOR JOB ANALYSIS</vt:lpstr>
      <vt:lpstr>COMPETENCY BASED JOB ANALYSIS</vt:lpstr>
      <vt:lpstr>TYPICAL COMPETENCIES INCLUDED IN THE COMPETENCY BASED JOB ANALYSIS INCLUDED THE FOLLOWING:</vt:lpstr>
      <vt:lpstr>JOB CHARACTERISTICS MODEL</vt:lpstr>
      <vt:lpstr>6. FACTORS AFFECTING JOB DESIGN</vt:lpstr>
      <vt:lpstr>ORGANISATIONAL FACTORS</vt:lpstr>
      <vt:lpstr>ENVIRONMENTAL FACTORS</vt:lpstr>
      <vt:lpstr>BEHAVIOURAL FACTORS</vt:lpstr>
      <vt:lpstr>7. JOB DESIGN APPROACHES</vt:lpstr>
      <vt:lpstr>CHARACTERISTICS OF AN ENRICHED JOB</vt:lpstr>
      <vt:lpstr>8. CONTEMPORARY ISSUES IN JOB DESIGN</vt:lpstr>
      <vt:lpstr>Slide 31</vt:lpstr>
      <vt:lpstr>Slide 32</vt:lpstr>
      <vt:lpstr>Slide 33</vt:lpstr>
      <vt:lpstr>Slide 34</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MAITRI PATEL</dc:creator>
  <cp:lastModifiedBy>User</cp:lastModifiedBy>
  <cp:revision>41</cp:revision>
  <dcterms:created xsi:type="dcterms:W3CDTF">2019-03-22T04:02:02Z</dcterms:created>
  <dcterms:modified xsi:type="dcterms:W3CDTF">2020-08-27T11:12:08Z</dcterms:modified>
</cp:coreProperties>
</file>