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2"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79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C0144E-2A78-4D78-9F7E-6CCD1E59AF8D}" type="datetimeFigureOut">
              <a:rPr lang="en-IN" smtClean="0"/>
              <a:pPr/>
              <a:t>17-08-2020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78D3F5-4A36-4884-B04E-7F06452DE6F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7/8/2015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7/8/2015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7/8/2015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7/8/2015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7/8/2015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7/8/2015</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7/8/2015</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7/8/2015</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7/8/2015</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7/8/2015</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7/8/2015</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7/8/2015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Stress – </a:t>
            </a:r>
            <a:r>
              <a:rPr lang="en-US" smtClean="0"/>
              <a:t>Strain Curve</a:t>
            </a:r>
            <a:endParaRPr lang="en-US" dirty="0"/>
          </a:p>
        </p:txBody>
      </p:sp>
      <p:sp>
        <p:nvSpPr>
          <p:cNvPr id="3" name="Subtitle 2"/>
          <p:cNvSpPr>
            <a:spLocks noGrp="1"/>
          </p:cNvSpPr>
          <p:nvPr>
            <p:ph type="subTitle" idx="1"/>
          </p:nvPr>
        </p:nvSpPr>
        <p:spPr/>
        <p:txBody>
          <a:bodyPr/>
          <a:lstStyle/>
          <a:p>
            <a:r>
              <a:rPr lang="en-IN" dirty="0" smtClean="0"/>
              <a:t>Dr. </a:t>
            </a:r>
            <a:r>
              <a:rPr lang="en-IN" dirty="0" err="1" smtClean="0"/>
              <a:t>Palak</a:t>
            </a:r>
            <a:r>
              <a:rPr lang="en-IN" dirty="0" smtClean="0"/>
              <a:t> </a:t>
            </a:r>
            <a:r>
              <a:rPr lang="en-IN" dirty="0" err="1" smtClean="0"/>
              <a:t>Mistry</a:t>
            </a:r>
            <a:r>
              <a:rPr lang="en-IN" dirty="0" smtClean="0"/>
              <a:t/>
            </a:r>
            <a:br>
              <a:rPr lang="en-IN" dirty="0" smtClean="0"/>
            </a:br>
            <a:r>
              <a:rPr lang="en-IN" dirty="0" smtClean="0"/>
              <a:t>Assistant Professor</a:t>
            </a:r>
            <a:br>
              <a:rPr lang="en-IN" dirty="0" smtClean="0"/>
            </a:br>
            <a:r>
              <a:rPr lang="en-IN" dirty="0" smtClean="0"/>
              <a:t>COP,SV</a:t>
            </a:r>
            <a:endParaRPr lang="en-US"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u="sng" dirty="0" smtClean="0"/>
              <a:t>Connective Tissue Responses to Loads</a:t>
            </a:r>
            <a:r>
              <a:rPr lang="en-IN" dirty="0" smtClean="0"/>
              <a:t/>
            </a:r>
            <a:br>
              <a:rPr lang="en-IN" dirty="0" smtClean="0"/>
            </a:br>
            <a:endParaRPr lang="en-IN" dirty="0"/>
          </a:p>
        </p:txBody>
      </p:sp>
      <p:sp>
        <p:nvSpPr>
          <p:cNvPr id="3" name="Content Placeholder 2"/>
          <p:cNvSpPr>
            <a:spLocks noGrp="1"/>
          </p:cNvSpPr>
          <p:nvPr>
            <p:ph idx="1"/>
          </p:nvPr>
        </p:nvSpPr>
        <p:spPr/>
        <p:txBody>
          <a:bodyPr/>
          <a:lstStyle/>
          <a:p>
            <a:pPr algn="just"/>
            <a:r>
              <a:rPr lang="en-IN" b="1" dirty="0" smtClean="0"/>
              <a:t>Creep:</a:t>
            </a:r>
            <a:r>
              <a:rPr lang="en-IN" dirty="0" smtClean="0"/>
              <a:t> When a load is applied for </a:t>
            </a:r>
            <a:r>
              <a:rPr lang="en-IN" dirty="0" smtClean="0">
                <a:solidFill>
                  <a:srgbClr val="FF0000"/>
                </a:solidFill>
              </a:rPr>
              <a:t>an extended period of time,</a:t>
            </a:r>
            <a:r>
              <a:rPr lang="en-IN" dirty="0" smtClean="0"/>
              <a:t> the tissue elongates, resulting in permanent deformation. </a:t>
            </a:r>
            <a:r>
              <a:rPr lang="en-IN" b="1" dirty="0" smtClean="0"/>
              <a:t>It is related to the viscosity of the tissue and is therefore time-dependent.</a:t>
            </a:r>
            <a:r>
              <a:rPr lang="en-IN" dirty="0" smtClean="0"/>
              <a:t> </a:t>
            </a:r>
          </a:p>
          <a:p>
            <a:pPr algn="just"/>
            <a:r>
              <a:rPr lang="en-IN" dirty="0" smtClean="0"/>
              <a:t>Increasing the temperature of the part increases the creep and therefore the </a:t>
            </a:r>
            <a:r>
              <a:rPr lang="en-IN" dirty="0" err="1" smtClean="0"/>
              <a:t>distensibility</a:t>
            </a:r>
            <a:r>
              <a:rPr lang="en-IN" dirty="0" smtClean="0"/>
              <a:t> of the tissue.</a:t>
            </a:r>
          </a:p>
          <a:p>
            <a:pPr algn="just"/>
            <a:endParaRPr lang="en-IN"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algn="just"/>
            <a:r>
              <a:rPr lang="en-IN" sz="2800" b="1" dirty="0" smtClean="0"/>
              <a:t>Stress-relaxation: </a:t>
            </a:r>
          </a:p>
          <a:p>
            <a:pPr algn="just">
              <a:buNone/>
            </a:pPr>
            <a:endParaRPr lang="en-IN" sz="2500" b="1" dirty="0" smtClean="0"/>
          </a:p>
          <a:p>
            <a:pPr algn="just"/>
            <a:r>
              <a:rPr lang="en-IN" sz="2500" dirty="0" smtClean="0"/>
              <a:t>When a force (load) is applied to stretch a tissue and the length of the tissue is kept constant, after the initial creep there is a decrease in the force required to maintain that length, and the tension in the tissue decreases.</a:t>
            </a:r>
          </a:p>
          <a:p>
            <a:pPr algn="just"/>
            <a:r>
              <a:rPr lang="en-IN" sz="2500" dirty="0" smtClean="0"/>
              <a:t> </a:t>
            </a:r>
            <a:r>
              <a:rPr lang="en-IN" sz="2500" b="1" dirty="0" smtClean="0"/>
              <a:t>This is related to the </a:t>
            </a:r>
            <a:r>
              <a:rPr lang="en-IN" sz="2500" b="1" dirty="0" err="1" smtClean="0"/>
              <a:t>viscoelastic</a:t>
            </a:r>
            <a:r>
              <a:rPr lang="en-IN" sz="2500" b="1" dirty="0" smtClean="0"/>
              <a:t> qualities of the connective tissue and redistribution of the water content.</a:t>
            </a:r>
            <a:r>
              <a:rPr lang="en-IN" sz="2500" dirty="0" smtClean="0"/>
              <a:t> </a:t>
            </a:r>
          </a:p>
          <a:p>
            <a:pPr algn="just"/>
            <a:r>
              <a:rPr lang="en-IN" sz="2500" dirty="0" smtClean="0"/>
              <a:t>Stress-relaxation is </a:t>
            </a:r>
            <a:r>
              <a:rPr lang="en-IN" sz="2500" b="1" dirty="0" smtClean="0"/>
              <a:t>the underlying principle used in prolonged stretching procedures</a:t>
            </a:r>
            <a:r>
              <a:rPr lang="en-IN" sz="2500" dirty="0" smtClean="0"/>
              <a:t> where the stretch position is maintained for several hours or days. </a:t>
            </a:r>
          </a:p>
          <a:p>
            <a:pPr algn="just"/>
            <a:r>
              <a:rPr lang="en-IN" sz="2500" dirty="0" smtClean="0"/>
              <a:t>Recovery (i.e., no change) versus permanent changes in length is dependent on the amount of deformation and the length of time the deformation is maintained.</a:t>
            </a:r>
          </a:p>
          <a:p>
            <a:pPr algn="just"/>
            <a:endParaRPr lang="en-IN" sz="2500"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algn="just"/>
            <a:r>
              <a:rPr lang="en-IN" sz="2500" b="1" dirty="0" smtClean="0"/>
              <a:t>Cyclic loading and connective tissue fatigue:</a:t>
            </a:r>
          </a:p>
          <a:p>
            <a:pPr algn="just"/>
            <a:r>
              <a:rPr lang="en-IN" sz="2500" b="1" dirty="0" smtClean="0"/>
              <a:t> </a:t>
            </a:r>
            <a:r>
              <a:rPr lang="en-IN" sz="2500" dirty="0" smtClean="0"/>
              <a:t>Repetitive loading of tissue increases heat production and may cause failure below the yield point. </a:t>
            </a:r>
          </a:p>
          <a:p>
            <a:pPr algn="just"/>
            <a:r>
              <a:rPr lang="en-IN" sz="2500" dirty="0" smtClean="0"/>
              <a:t>The greater the applied load, the fewer number of cycles needed for failure. </a:t>
            </a:r>
          </a:p>
          <a:p>
            <a:pPr algn="just"/>
            <a:r>
              <a:rPr lang="en-IN" sz="2500" dirty="0" smtClean="0"/>
              <a:t>This principle can be used for stretching by applying repetitive (cyclic) loads at a </a:t>
            </a:r>
            <a:r>
              <a:rPr lang="en-IN" sz="2500" dirty="0" err="1" smtClean="0"/>
              <a:t>submaximal</a:t>
            </a:r>
            <a:r>
              <a:rPr lang="en-IN" sz="2500" dirty="0" smtClean="0"/>
              <a:t> level on successive days. </a:t>
            </a:r>
          </a:p>
          <a:p>
            <a:pPr algn="just"/>
            <a:r>
              <a:rPr lang="en-IN" sz="2500" dirty="0" smtClean="0"/>
              <a:t>The intensity of the load is determined by the patient’s tolerance. </a:t>
            </a:r>
          </a:p>
          <a:p>
            <a:pPr algn="just"/>
            <a:r>
              <a:rPr lang="en-IN" sz="2500" dirty="0" smtClean="0"/>
              <a:t>Examples of connective tissue fatigue from cyclic loading are stress fractures and overuse syndromes, neither of which is desired as a result of stretching. Therefore, periodically, time is allowed between bouts of cyclic stretching to allow for adaptation of the new range.</a:t>
            </a:r>
          </a:p>
          <a:p>
            <a:pPr algn="just"/>
            <a:endParaRPr lang="en-IN" sz="2500"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350838"/>
          </a:xfrm>
        </p:spPr>
        <p:txBody>
          <a:bodyPr>
            <a:normAutofit fontScale="90000"/>
          </a:bodyPr>
          <a:lstStyle/>
          <a:p>
            <a:r>
              <a:rPr lang="en-IN" b="1" u="sng" dirty="0" smtClean="0"/>
              <a:t>Changes in Collagen Affecting </a:t>
            </a:r>
            <a:br>
              <a:rPr lang="en-IN" b="1" u="sng" dirty="0" smtClean="0"/>
            </a:br>
            <a:r>
              <a:rPr lang="en-IN" b="1" u="sng" dirty="0" smtClean="0"/>
              <a:t>Stress–Strain Response</a:t>
            </a:r>
            <a:r>
              <a:rPr lang="en-IN" dirty="0" smtClean="0"/>
              <a:t/>
            </a:r>
            <a:br>
              <a:rPr lang="en-IN" dirty="0" smtClean="0"/>
            </a:br>
            <a:r>
              <a:rPr lang="en-IN" dirty="0" smtClean="0"/>
              <a:t> </a:t>
            </a:r>
            <a:br>
              <a:rPr lang="en-IN" dirty="0" smtClean="0"/>
            </a:br>
            <a:endParaRPr lang="en-IN" dirty="0"/>
          </a:p>
        </p:txBody>
      </p:sp>
      <p:sp>
        <p:nvSpPr>
          <p:cNvPr id="3" name="Content Placeholder 2"/>
          <p:cNvSpPr>
            <a:spLocks noGrp="1"/>
          </p:cNvSpPr>
          <p:nvPr>
            <p:ph idx="1"/>
          </p:nvPr>
        </p:nvSpPr>
        <p:spPr/>
        <p:txBody>
          <a:bodyPr>
            <a:normAutofit fontScale="92500"/>
          </a:bodyPr>
          <a:lstStyle/>
          <a:p>
            <a:pPr algn="just"/>
            <a:r>
              <a:rPr lang="en-IN" b="1" dirty="0" smtClean="0"/>
              <a:t>Effects of Immobilization: </a:t>
            </a:r>
            <a:r>
              <a:rPr lang="en-IN" dirty="0" smtClean="0"/>
              <a:t>There is increase in collagen turnover. This leads to adhesion formation and weakness of tissue.</a:t>
            </a:r>
          </a:p>
          <a:p>
            <a:pPr algn="just">
              <a:buNone/>
            </a:pPr>
            <a:endParaRPr lang="en-IN" dirty="0" smtClean="0"/>
          </a:p>
          <a:p>
            <a:pPr algn="just"/>
            <a:r>
              <a:rPr lang="en-IN" b="1" dirty="0" smtClean="0"/>
              <a:t>Effects of Inactivity (Decrease of Normal Activity): </a:t>
            </a:r>
            <a:r>
              <a:rPr lang="en-IN" dirty="0" smtClean="0"/>
              <a:t>There is a decrease in the size and amount of collagen </a:t>
            </a:r>
            <a:r>
              <a:rPr lang="en-IN" dirty="0" err="1" smtClean="0"/>
              <a:t>fibers</a:t>
            </a:r>
            <a:r>
              <a:rPr lang="en-IN" dirty="0" smtClean="0"/>
              <a:t> resulting in weakness of tissue. Also there is increase in the </a:t>
            </a:r>
            <a:r>
              <a:rPr lang="en-IN" dirty="0" err="1" smtClean="0"/>
              <a:t>elastin</a:t>
            </a:r>
            <a:r>
              <a:rPr lang="en-IN" dirty="0" smtClean="0"/>
              <a:t> fibres, resulting in increased compliance.</a:t>
            </a:r>
          </a:p>
          <a:p>
            <a:pPr algn="just"/>
            <a:endParaRPr lang="en-IN"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r>
              <a:rPr lang="en-IN" b="1" dirty="0" smtClean="0"/>
              <a:t>Effects of Age: </a:t>
            </a:r>
            <a:r>
              <a:rPr lang="en-IN" dirty="0" smtClean="0"/>
              <a:t>There is decrease in strength and flexibility. The rate of adaptation to stress is slower. There is an increased tendency for overuse syndromes, fatigue failures, and tears with stretching.</a:t>
            </a:r>
          </a:p>
          <a:p>
            <a:pPr algn="just">
              <a:buNone/>
            </a:pPr>
            <a:endParaRPr lang="en-IN" dirty="0" smtClean="0"/>
          </a:p>
          <a:p>
            <a:pPr algn="just"/>
            <a:r>
              <a:rPr lang="en-IN" b="1" dirty="0" smtClean="0"/>
              <a:t>Effects of Corticosteroids: </a:t>
            </a:r>
            <a:r>
              <a:rPr lang="en-IN" dirty="0" smtClean="0"/>
              <a:t>There is a</a:t>
            </a:r>
            <a:r>
              <a:rPr lang="en-IN" b="1" dirty="0" smtClean="0"/>
              <a:t> </a:t>
            </a:r>
            <a:r>
              <a:rPr lang="en-IN" dirty="0" smtClean="0"/>
              <a:t>long lasting harmful effect on the mechanical properties of collagen leading to decrease in tensile strength.</a:t>
            </a:r>
          </a:p>
          <a:p>
            <a:pPr algn="just"/>
            <a:endParaRPr lang="en-IN"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b="1" dirty="0" smtClean="0"/>
              <a:t>Effects of Injury: </a:t>
            </a:r>
            <a:r>
              <a:rPr lang="en-IN" dirty="0" smtClean="0"/>
              <a:t>Newly formed healed tissue is weaker. So the tensile loading can lead to rupture of ligaments and tendons at </a:t>
            </a:r>
            <a:r>
              <a:rPr lang="en-IN" dirty="0" err="1" smtClean="0"/>
              <a:t>musculotendinous</a:t>
            </a:r>
            <a:r>
              <a:rPr lang="en-IN" dirty="0" smtClean="0"/>
              <a:t> junctions. </a:t>
            </a:r>
          </a:p>
          <a:p>
            <a:pPr algn="just"/>
            <a:endParaRPr lang="en-IN"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STRESS-STRAIN CURVE</a:t>
            </a:r>
            <a:endParaRPr lang="en-IN" dirty="0"/>
          </a:p>
        </p:txBody>
      </p:sp>
      <p:sp>
        <p:nvSpPr>
          <p:cNvPr id="3" name="Content Placeholder 2"/>
          <p:cNvSpPr>
            <a:spLocks noGrp="1"/>
          </p:cNvSpPr>
          <p:nvPr>
            <p:ph idx="1"/>
          </p:nvPr>
        </p:nvSpPr>
        <p:spPr/>
        <p:txBody>
          <a:bodyPr/>
          <a:lstStyle/>
          <a:p>
            <a:pPr algn="just"/>
            <a:r>
              <a:rPr lang="en-IN" u="sng" dirty="0" smtClean="0"/>
              <a:t>Stress</a:t>
            </a:r>
            <a:r>
              <a:rPr lang="en-IN" dirty="0" smtClean="0"/>
              <a:t>: Stress</a:t>
            </a:r>
            <a:r>
              <a:rPr lang="en-IN" i="1" dirty="0" smtClean="0"/>
              <a:t> </a:t>
            </a:r>
            <a:r>
              <a:rPr lang="en-IN" dirty="0" smtClean="0"/>
              <a:t>is force per unit area. </a:t>
            </a:r>
          </a:p>
          <a:p>
            <a:pPr lvl="0" algn="just"/>
            <a:r>
              <a:rPr lang="en-IN" dirty="0" smtClean="0"/>
              <a:t>Mechanical stress is the internal reaction or resistance to an external load. </a:t>
            </a:r>
          </a:p>
          <a:p>
            <a:pPr algn="just"/>
            <a:endParaRPr lang="en-IN" dirty="0" smtClean="0"/>
          </a:p>
          <a:p>
            <a:pPr algn="just"/>
            <a:endParaRPr lang="en-IN"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IN" dirty="0" smtClean="0"/>
              <a:t/>
            </a:r>
            <a:br>
              <a:rPr lang="en-IN" dirty="0" smtClean="0"/>
            </a:br>
            <a:r>
              <a:rPr lang="en-IN" dirty="0" smtClean="0"/>
              <a:t>TYPES OF STRESS</a:t>
            </a:r>
            <a:br>
              <a:rPr lang="en-IN" dirty="0" smtClean="0"/>
            </a:br>
            <a:endParaRPr lang="en-IN" dirty="0"/>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lvl="0" algn="just"/>
            <a:r>
              <a:rPr lang="en-IN" dirty="0" smtClean="0"/>
              <a:t>Tension: a force applied perpendicular to the cross sectional area of the tissue in a </a:t>
            </a:r>
            <a:r>
              <a:rPr lang="en-IN" b="1" dirty="0" smtClean="0"/>
              <a:t>direction away from the tissue</a:t>
            </a:r>
            <a:r>
              <a:rPr lang="en-IN" dirty="0" smtClean="0"/>
              <a:t>. A </a:t>
            </a:r>
            <a:r>
              <a:rPr lang="en-IN" b="1" dirty="0" smtClean="0"/>
              <a:t>stretching force</a:t>
            </a:r>
            <a:r>
              <a:rPr lang="en-IN" dirty="0" smtClean="0"/>
              <a:t> is a tension stress.</a:t>
            </a:r>
          </a:p>
          <a:p>
            <a:pPr lvl="0" algn="just"/>
            <a:r>
              <a:rPr lang="en-IN" dirty="0" smtClean="0"/>
              <a:t>Compression: a force applied perpendicular to the cross sectional area of the tissue in a </a:t>
            </a:r>
            <a:r>
              <a:rPr lang="en-IN" b="1" dirty="0" smtClean="0"/>
              <a:t>direction toward the tissue</a:t>
            </a:r>
            <a:r>
              <a:rPr lang="en-IN" dirty="0" smtClean="0"/>
              <a:t>. </a:t>
            </a:r>
            <a:r>
              <a:rPr lang="en-IN" b="1" dirty="0" smtClean="0"/>
              <a:t>Muscle contraction </a:t>
            </a:r>
            <a:r>
              <a:rPr lang="en-IN" dirty="0" smtClean="0"/>
              <a:t>and loading of a joint during </a:t>
            </a:r>
            <a:r>
              <a:rPr lang="en-IN" b="1" dirty="0" smtClean="0"/>
              <a:t>weight bearing</a:t>
            </a:r>
            <a:r>
              <a:rPr lang="en-IN" dirty="0" smtClean="0"/>
              <a:t> cause compression stresses in joints.</a:t>
            </a:r>
          </a:p>
          <a:p>
            <a:pPr lvl="0" algn="just"/>
            <a:r>
              <a:rPr lang="en-IN" dirty="0" smtClean="0"/>
              <a:t>Shear: a force applied parallel to the cross-sectional area of the tissue.</a:t>
            </a:r>
          </a:p>
          <a:p>
            <a:pPr algn="just"/>
            <a:endParaRPr lang="en-IN"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u="sng" dirty="0" smtClean="0"/>
              <a:t>Strain</a:t>
            </a:r>
            <a:r>
              <a:rPr lang="en-IN" dirty="0" smtClean="0"/>
              <a:t>: the amount of </a:t>
            </a:r>
            <a:r>
              <a:rPr lang="en-IN" b="1" dirty="0" smtClean="0"/>
              <a:t>deformation or lengthening</a:t>
            </a:r>
            <a:r>
              <a:rPr lang="en-IN" dirty="0" smtClean="0"/>
              <a:t> that occurs when a load (stress) or stretch force is applied.</a:t>
            </a:r>
          </a:p>
          <a:p>
            <a:pPr algn="just"/>
            <a:endParaRPr lang="en-IN" dirty="0" smtClean="0"/>
          </a:p>
          <a:p>
            <a:pPr algn="just"/>
            <a:endParaRPr lang="en-IN"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pic>
        <p:nvPicPr>
          <p:cNvPr id="1026" name="Picture 2"/>
          <p:cNvPicPr>
            <a:picLocks noChangeAspect="1" noChangeArrowheads="1"/>
          </p:cNvPicPr>
          <p:nvPr/>
        </p:nvPicPr>
        <p:blipFill>
          <a:blip r:embed="rId2" cstate="print">
            <a:lum bright="-8000" contrast="42000"/>
          </a:blip>
          <a:srcRect/>
          <a:stretch>
            <a:fillRect/>
          </a:stretch>
        </p:blipFill>
        <p:spPr bwMode="auto">
          <a:xfrm>
            <a:off x="685800" y="838200"/>
            <a:ext cx="7885632" cy="48768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normAutofit fontScale="90000"/>
          </a:bodyPr>
          <a:lstStyle/>
          <a:p>
            <a:r>
              <a:rPr lang="en-IN" b="1" dirty="0" smtClean="0"/>
              <a:t/>
            </a:r>
            <a:br>
              <a:rPr lang="en-IN" b="1" dirty="0" smtClean="0"/>
            </a:br>
            <a:r>
              <a:rPr lang="en-IN" b="1" dirty="0" smtClean="0"/>
              <a:t>REGIONS OF THE STRESS-STRAIN CURVE</a:t>
            </a:r>
            <a:r>
              <a:rPr lang="en-IN" dirty="0" smtClean="0"/>
              <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b="1" dirty="0" smtClean="0"/>
              <a:t>Toe region: </a:t>
            </a:r>
            <a:r>
              <a:rPr lang="en-IN" dirty="0" smtClean="0"/>
              <a:t>The area of the stress–strain curve where there is considerable deformation with the use of little force is called the toe region. This is the range where most functional activity normally occurs. </a:t>
            </a:r>
          </a:p>
          <a:p>
            <a:pPr algn="just"/>
            <a:endParaRPr lang="en-IN"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pic>
        <p:nvPicPr>
          <p:cNvPr id="6" name="Picture 2"/>
          <p:cNvPicPr>
            <a:picLocks noChangeAspect="1" noChangeArrowheads="1"/>
          </p:cNvPicPr>
          <p:nvPr/>
        </p:nvPicPr>
        <p:blipFill>
          <a:blip r:embed="rId2" cstate="print">
            <a:lum bright="-8000" contrast="42000"/>
          </a:blip>
          <a:srcRect/>
          <a:stretch>
            <a:fillRect/>
          </a:stretch>
        </p:blipFill>
        <p:spPr bwMode="auto">
          <a:xfrm>
            <a:off x="2438400" y="4191000"/>
            <a:ext cx="3923232" cy="242628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lnSpcReduction="10000"/>
          </a:bodyPr>
          <a:lstStyle/>
          <a:p>
            <a:pPr algn="just"/>
            <a:r>
              <a:rPr lang="en-IN" sz="2800" b="1" dirty="0" smtClean="0"/>
              <a:t>Elastic range/linear phase:</a:t>
            </a:r>
            <a:r>
              <a:rPr lang="en-IN" sz="2800" b="1" i="1" dirty="0" smtClean="0"/>
              <a:t> </a:t>
            </a:r>
          </a:p>
          <a:p>
            <a:pPr algn="just"/>
            <a:r>
              <a:rPr lang="en-IN" sz="2800" dirty="0" smtClean="0"/>
              <a:t>Strain is directly proportional to the ability of tissue to resist the force. </a:t>
            </a:r>
          </a:p>
          <a:p>
            <a:pPr algn="just"/>
            <a:r>
              <a:rPr lang="en-IN" sz="2800" dirty="0" smtClean="0"/>
              <a:t>This occurs when tissue is taken to the end of its ROM, and gentle stretch is applied. Here the collagen </a:t>
            </a:r>
            <a:r>
              <a:rPr lang="en-IN" sz="2800" dirty="0" err="1" smtClean="0"/>
              <a:t>fibers</a:t>
            </a:r>
            <a:r>
              <a:rPr lang="en-IN" sz="2800" dirty="0" smtClean="0"/>
              <a:t> line up with the applied force, the bonds between </a:t>
            </a:r>
            <a:r>
              <a:rPr lang="en-IN" sz="2800" dirty="0" err="1" smtClean="0"/>
              <a:t>fibers</a:t>
            </a:r>
            <a:r>
              <a:rPr lang="en-IN" sz="2800" dirty="0" smtClean="0"/>
              <a:t> and between the surrounding matrix are strained, some </a:t>
            </a:r>
            <a:r>
              <a:rPr lang="en-IN" sz="2800" dirty="0" err="1" smtClean="0"/>
              <a:t>microfailure</a:t>
            </a:r>
            <a:r>
              <a:rPr lang="en-IN" sz="2800" dirty="0" smtClean="0"/>
              <a:t> between the collagen bonds begins, and some water may be displaced from the ground substance. </a:t>
            </a:r>
          </a:p>
          <a:p>
            <a:pPr algn="just"/>
            <a:r>
              <a:rPr lang="en-IN" sz="2800" dirty="0" smtClean="0"/>
              <a:t>There is complete recovery from this deformation, and the tissue returns to its original size and shape when the load is released </a:t>
            </a:r>
            <a:r>
              <a:rPr lang="en-IN" sz="2800" dirty="0" smtClean="0">
                <a:solidFill>
                  <a:srgbClr val="FF0000"/>
                </a:solidFill>
              </a:rPr>
              <a:t>if the stress is not maintained for any length of time.</a:t>
            </a:r>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r>
              <a:rPr lang="en-IN" b="1" dirty="0" smtClean="0"/>
              <a:t>Elastic limit:</a:t>
            </a:r>
            <a:r>
              <a:rPr lang="en-IN" b="1" i="1" dirty="0" smtClean="0"/>
              <a:t> </a:t>
            </a:r>
            <a:r>
              <a:rPr lang="en-IN" dirty="0" smtClean="0"/>
              <a:t>The point beyond which the tissue does not return to its original shape and size is the elastic limit.</a:t>
            </a:r>
          </a:p>
          <a:p>
            <a:pPr algn="just">
              <a:buNone/>
            </a:pPr>
            <a:endParaRPr lang="en-IN" dirty="0" smtClean="0"/>
          </a:p>
          <a:p>
            <a:pPr algn="just"/>
            <a:r>
              <a:rPr lang="en-IN" b="1" dirty="0" smtClean="0"/>
              <a:t>Plastic range:</a:t>
            </a:r>
            <a:r>
              <a:rPr lang="en-IN" b="1" i="1" dirty="0" smtClean="0"/>
              <a:t> </a:t>
            </a:r>
            <a:r>
              <a:rPr lang="en-IN" dirty="0" smtClean="0"/>
              <a:t>The range beyond the elastic limit extending to the point of rupture is the plastic range. Tissue strained in this range has permanent deformation when the stress is released. In this range there is sequential failure of the bonds between collagen </a:t>
            </a:r>
            <a:r>
              <a:rPr lang="en-IN" dirty="0" err="1" smtClean="0"/>
              <a:t>fibers</a:t>
            </a:r>
            <a:r>
              <a:rPr lang="en-IN" dirty="0" smtClean="0"/>
              <a:t>. Heat is released and absorbed in the tissue. In the plastic range it is the rupturing of </a:t>
            </a:r>
            <a:r>
              <a:rPr lang="en-IN" dirty="0" err="1" smtClean="0"/>
              <a:t>fibers</a:t>
            </a:r>
            <a:r>
              <a:rPr lang="en-IN" dirty="0" smtClean="0"/>
              <a:t> that results in increased length.</a:t>
            </a:r>
          </a:p>
          <a:p>
            <a:pPr algn="just"/>
            <a:endParaRPr lang="en-IN"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85000" lnSpcReduction="20000"/>
          </a:bodyPr>
          <a:lstStyle/>
          <a:p>
            <a:pPr algn="just"/>
            <a:r>
              <a:rPr lang="en-IN" b="1" dirty="0" smtClean="0"/>
              <a:t>Ultimate strength</a:t>
            </a:r>
            <a:r>
              <a:rPr lang="en-IN" b="1" i="1" dirty="0" smtClean="0"/>
              <a:t>: </a:t>
            </a:r>
            <a:r>
              <a:rPr lang="en-IN" dirty="0" smtClean="0"/>
              <a:t>The greatest load the tissue can sustain is its ultimate strength. Once this load is reached, there is increased strain (deformation) without an increase in stress. </a:t>
            </a:r>
          </a:p>
          <a:p>
            <a:pPr algn="just"/>
            <a:endParaRPr lang="en-IN" dirty="0" smtClean="0"/>
          </a:p>
          <a:p>
            <a:pPr algn="just"/>
            <a:r>
              <a:rPr lang="en-IN" dirty="0" smtClean="0"/>
              <a:t>The </a:t>
            </a:r>
            <a:r>
              <a:rPr lang="en-IN" b="1" dirty="0" smtClean="0"/>
              <a:t>region of necking</a:t>
            </a:r>
            <a:r>
              <a:rPr lang="en-IN" i="1" dirty="0" smtClean="0"/>
              <a:t> </a:t>
            </a:r>
            <a:r>
              <a:rPr lang="en-IN" dirty="0" smtClean="0"/>
              <a:t>is reached in which there is considerable weakening of the tissue, and it rapidly fails.</a:t>
            </a:r>
          </a:p>
          <a:p>
            <a:pPr algn="just"/>
            <a:endParaRPr lang="en-IN" dirty="0" smtClean="0"/>
          </a:p>
          <a:p>
            <a:pPr algn="just"/>
            <a:r>
              <a:rPr lang="en-IN" dirty="0" smtClean="0"/>
              <a:t>The therapist must be aware of the tissue feel when stretching because as the tissue begins necking, if the stress is maintained, there could be complete tearing of the tissue. </a:t>
            </a:r>
          </a:p>
          <a:p>
            <a:pPr algn="just">
              <a:buNone/>
            </a:pPr>
            <a:endParaRPr lang="en-IN" dirty="0" smtClean="0"/>
          </a:p>
          <a:p>
            <a:pPr algn="just"/>
            <a:r>
              <a:rPr lang="en-IN" b="1" dirty="0" smtClean="0"/>
              <a:t>Failure:</a:t>
            </a:r>
            <a:r>
              <a:rPr lang="en-IN" b="1" i="1" dirty="0" smtClean="0"/>
              <a:t> </a:t>
            </a:r>
            <a:r>
              <a:rPr lang="en-IN" dirty="0" smtClean="0"/>
              <a:t>Rupture of the integrity of the tissue is called failure.</a:t>
            </a:r>
          </a:p>
          <a:p>
            <a:pPr algn="just"/>
            <a:endParaRPr lang="en-IN" dirty="0"/>
          </a:p>
        </p:txBody>
      </p:sp>
      <p:sp>
        <p:nvSpPr>
          <p:cNvPr id="4" name="Date Placeholder 3"/>
          <p:cNvSpPr>
            <a:spLocks noGrp="1"/>
          </p:cNvSpPr>
          <p:nvPr>
            <p:ph type="dt" sz="half" idx="10"/>
          </p:nvPr>
        </p:nvSpPr>
        <p:spPr/>
        <p:txBody>
          <a:bodyPr/>
          <a:lstStyle/>
          <a:p>
            <a:r>
              <a:rPr lang="en-US" smtClean="0"/>
              <a:t>7/8/2015</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966</Words>
  <Application>Microsoft Office PowerPoint</Application>
  <PresentationFormat>On-screen Show (4:3)</PresentationFormat>
  <Paragraphs>79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Stress – Strain Curve</vt:lpstr>
      <vt:lpstr>STRESS-STRAIN CURVE</vt:lpstr>
      <vt:lpstr> TYPES OF STRESS </vt:lpstr>
      <vt:lpstr>Slide 4</vt:lpstr>
      <vt:lpstr>Slide 5</vt:lpstr>
      <vt:lpstr> REGIONS OF THE STRESS-STRAIN CURVE </vt:lpstr>
      <vt:lpstr>Slide 7</vt:lpstr>
      <vt:lpstr>Slide 8</vt:lpstr>
      <vt:lpstr>Slide 9</vt:lpstr>
      <vt:lpstr>Connective Tissue Responses to Loads </vt:lpstr>
      <vt:lpstr>Slide 11</vt:lpstr>
      <vt:lpstr>Slide 12</vt:lpstr>
      <vt:lpstr>Changes in Collagen Affecting  Stress–Strain Response   </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STRESS-STRAIN CURVE &amp;  TYPES OF STRETCHING  Prepared by  Dr. Palak Mistry Assistant Professor COP,SV  Reference: kisner &amp; colby </dc:title>
  <dc:creator>Palak</dc:creator>
  <cp:lastModifiedBy>Dr. Krina Ved</cp:lastModifiedBy>
  <cp:revision>22</cp:revision>
  <dcterms:created xsi:type="dcterms:W3CDTF">2006-08-16T00:00:00Z</dcterms:created>
  <dcterms:modified xsi:type="dcterms:W3CDTF">2020-08-16T22:12:15Z</dcterms:modified>
</cp:coreProperties>
</file>