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diagrams/drawing2.xml" ContentType="application/vnd.ms-office.drawingml.diagramDrawing+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diagrams/quickStyle2.xml" ContentType="application/vnd.openxmlformats-officedocument.drawingml.diagramStyl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layout1.xml" ContentType="application/vnd.openxmlformats-officedocument.drawingml.diagramLayout+xml"/>
  <Override PartName="/ppt/diagrams/data2.xml" ContentType="application/vnd.openxmlformats-officedocument.drawingml.diagramData+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diagrams/colors2.xml" ContentType="application/vnd.openxmlformats-officedocument.drawingml.diagramColors+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diagrams/drawing1.xml" ContentType="application/vnd.ms-office.drawingml.diagramDrawing+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Default Extension="jpeg" ContentType="image/jpeg"/>
  <Override PartName="/ppt/slideLayouts/slideLayout3.xml" ContentType="application/vnd.openxmlformats-officedocument.presentationml.slideLayout+xml"/>
  <Override PartName="/ppt/diagrams/quickStyle1.xml" ContentType="application/vnd.openxmlformats-officedocument.drawingml.diagramStyl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60" r:id="rId5"/>
    <p:sldId id="261" r:id="rId6"/>
    <p:sldId id="262" r:id="rId7"/>
    <p:sldId id="263" r:id="rId8"/>
    <p:sldId id="264" r:id="rId9"/>
    <p:sldId id="265" r:id="rId10"/>
    <p:sldId id="266" r:id="rId11"/>
    <p:sldId id="267" r:id="rId12"/>
    <p:sldId id="268" r:id="rId13"/>
    <p:sldId id="269" r:id="rId14"/>
    <p:sldId id="270" r:id="rId15"/>
    <p:sldId id="271" r:id="rId16"/>
    <p:sldId id="289" r:id="rId17"/>
    <p:sldId id="273" r:id="rId18"/>
    <p:sldId id="274" r:id="rId19"/>
    <p:sldId id="277" r:id="rId20"/>
    <p:sldId id="278" r:id="rId21"/>
    <p:sldId id="279" r:id="rId22"/>
    <p:sldId id="280" r:id="rId23"/>
    <p:sldId id="281" r:id="rId24"/>
    <p:sldId id="282" r:id="rId25"/>
    <p:sldId id="283" r:id="rId26"/>
    <p:sldId id="284" r:id="rId27"/>
    <p:sldId id="285" r:id="rId28"/>
    <p:sldId id="286" r:id="rId29"/>
    <p:sldId id="287" r:id="rId30"/>
    <p:sldId id="288" r:id="rId31"/>
    <p:sldId id="272" r:id="rId3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73" d="100"/>
          <a:sy n="73" d="100"/>
        </p:scale>
        <p:origin x="-1116" y="-10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D904BA0-1802-4399-88E2-44FC2A22145F}" type="doc">
      <dgm:prSet loTypeId="urn:microsoft.com/office/officeart/2005/8/layout/chevron2" loCatId="list" qsTypeId="urn:microsoft.com/office/officeart/2005/8/quickstyle/simple1" qsCatId="simple" csTypeId="urn:microsoft.com/office/officeart/2005/8/colors/accent1_2" csCatId="accent1" phldr="1"/>
      <dgm:spPr/>
      <dgm:t>
        <a:bodyPr/>
        <a:lstStyle/>
        <a:p>
          <a:endParaRPr lang="en-US"/>
        </a:p>
      </dgm:t>
    </dgm:pt>
    <dgm:pt modelId="{23FA2EFD-B98B-4348-9538-B1C2B1E5F0C2}">
      <dgm:prSet phldrT="[Text]"/>
      <dgm:spPr/>
      <dgm:t>
        <a:bodyPr/>
        <a:lstStyle/>
        <a:p>
          <a:r>
            <a:rPr lang="en-US" dirty="0" smtClean="0"/>
            <a:t>LEGALLY DETENSIBLE APPRAISAL PROCEDURE</a:t>
          </a:r>
          <a:endParaRPr lang="en-US" dirty="0"/>
        </a:p>
      </dgm:t>
    </dgm:pt>
    <dgm:pt modelId="{0DFA924A-C01E-4756-94F6-8936E1E2ACF0}" type="parTrans" cxnId="{0836EAC4-62AE-4314-866C-91AA1FF137E9}">
      <dgm:prSet/>
      <dgm:spPr/>
      <dgm:t>
        <a:bodyPr/>
        <a:lstStyle/>
        <a:p>
          <a:endParaRPr lang="en-US"/>
        </a:p>
      </dgm:t>
    </dgm:pt>
    <dgm:pt modelId="{ABE1704F-D688-4549-BD4F-681B28E55D7E}" type="sibTrans" cxnId="{0836EAC4-62AE-4314-866C-91AA1FF137E9}">
      <dgm:prSet/>
      <dgm:spPr/>
      <dgm:t>
        <a:bodyPr/>
        <a:lstStyle/>
        <a:p>
          <a:endParaRPr lang="en-US"/>
        </a:p>
      </dgm:t>
    </dgm:pt>
    <dgm:pt modelId="{CFA6CB50-D42D-4538-96D2-46119511DB71}">
      <dgm:prSet phldrT="[Text]"/>
      <dgm:spPr/>
      <dgm:t>
        <a:bodyPr/>
        <a:lstStyle/>
        <a:p>
          <a:r>
            <a:rPr lang="en-US" dirty="0" smtClean="0"/>
            <a:t>All specific performance standards should be formally communicated to employee</a:t>
          </a:r>
          <a:endParaRPr lang="en-US" dirty="0"/>
        </a:p>
      </dgm:t>
    </dgm:pt>
    <dgm:pt modelId="{E6D45860-2B7D-4FF3-8737-F29143D4C572}" type="parTrans" cxnId="{F9346376-36A8-4F93-9E1F-A0FF0FD24E0F}">
      <dgm:prSet/>
      <dgm:spPr/>
      <dgm:t>
        <a:bodyPr/>
        <a:lstStyle/>
        <a:p>
          <a:endParaRPr lang="en-US"/>
        </a:p>
      </dgm:t>
    </dgm:pt>
    <dgm:pt modelId="{2781DC44-C992-48E0-A807-F6CF8E20BFFA}" type="sibTrans" cxnId="{F9346376-36A8-4F93-9E1F-A0FF0FD24E0F}">
      <dgm:prSet/>
      <dgm:spPr/>
      <dgm:t>
        <a:bodyPr/>
        <a:lstStyle/>
        <a:p>
          <a:endParaRPr lang="en-US"/>
        </a:p>
      </dgm:t>
    </dgm:pt>
    <dgm:pt modelId="{A7506E61-5863-467B-86EA-8BB1F73A6ADB}">
      <dgm:prSet phldrT="[Text]"/>
      <dgm:spPr/>
      <dgm:t>
        <a:bodyPr/>
        <a:lstStyle/>
        <a:p>
          <a:r>
            <a:rPr lang="en-US" dirty="0" smtClean="0"/>
            <a:t>All employees should be able to review their appraisal results.</a:t>
          </a:r>
          <a:endParaRPr lang="en-US" dirty="0"/>
        </a:p>
      </dgm:t>
    </dgm:pt>
    <dgm:pt modelId="{286554FA-9D19-4082-96A9-C0C9867944AB}" type="parTrans" cxnId="{54C801A6-FF56-4AD1-BA3D-7C6939D46A54}">
      <dgm:prSet/>
      <dgm:spPr/>
      <dgm:t>
        <a:bodyPr/>
        <a:lstStyle/>
        <a:p>
          <a:endParaRPr lang="en-US"/>
        </a:p>
      </dgm:t>
    </dgm:pt>
    <dgm:pt modelId="{CDB345A8-2E82-418B-ABD0-9C36543BC138}" type="sibTrans" cxnId="{54C801A6-FF56-4AD1-BA3D-7C6939D46A54}">
      <dgm:prSet/>
      <dgm:spPr/>
      <dgm:t>
        <a:bodyPr/>
        <a:lstStyle/>
        <a:p>
          <a:endParaRPr lang="en-US"/>
        </a:p>
      </dgm:t>
    </dgm:pt>
    <dgm:pt modelId="{337DC1F7-3231-4650-9ED1-70377816E35A}">
      <dgm:prSet phldrT="[Text]"/>
      <dgm:spPr/>
      <dgm:t>
        <a:bodyPr/>
        <a:lstStyle/>
        <a:p>
          <a:r>
            <a:rPr lang="en-US" dirty="0" smtClean="0"/>
            <a:t>LEGALLY DEFENSIABLE APPRAISAL CONTENT</a:t>
          </a:r>
          <a:endParaRPr lang="en-US" dirty="0"/>
        </a:p>
      </dgm:t>
    </dgm:pt>
    <dgm:pt modelId="{0372DF7D-0D00-4C80-A65C-71B10779326F}" type="parTrans" cxnId="{AF2114FB-C96B-413D-945D-4AF669011D00}">
      <dgm:prSet/>
      <dgm:spPr/>
      <dgm:t>
        <a:bodyPr/>
        <a:lstStyle/>
        <a:p>
          <a:endParaRPr lang="en-US"/>
        </a:p>
      </dgm:t>
    </dgm:pt>
    <dgm:pt modelId="{BF55DFE9-6B51-46C0-82D8-2EE6E716D09F}" type="sibTrans" cxnId="{AF2114FB-C96B-413D-945D-4AF669011D00}">
      <dgm:prSet/>
      <dgm:spPr/>
      <dgm:t>
        <a:bodyPr/>
        <a:lstStyle/>
        <a:p>
          <a:endParaRPr lang="en-US"/>
        </a:p>
      </dgm:t>
    </dgm:pt>
    <dgm:pt modelId="{7E5704FF-E93D-4A44-84DE-95C9D7DF9E08}">
      <dgm:prSet phldrT="[Text]"/>
      <dgm:spPr/>
      <dgm:t>
        <a:bodyPr/>
        <a:lstStyle/>
        <a:p>
          <a:r>
            <a:rPr lang="en-US" dirty="0" smtClean="0"/>
            <a:t>Any performance appraised content should be based on a job analysis</a:t>
          </a:r>
          <a:endParaRPr lang="en-US" dirty="0"/>
        </a:p>
      </dgm:t>
    </dgm:pt>
    <dgm:pt modelId="{BC24BD9F-FE4B-4F03-B68D-AEA5DA0227F3}" type="parTrans" cxnId="{59833723-65D2-4EDB-BD55-F4DF2204C74A}">
      <dgm:prSet/>
      <dgm:spPr/>
      <dgm:t>
        <a:bodyPr/>
        <a:lstStyle/>
        <a:p>
          <a:endParaRPr lang="en-US"/>
        </a:p>
      </dgm:t>
    </dgm:pt>
    <dgm:pt modelId="{06C13123-3C7A-4E8B-AE9F-9E777911F5B1}" type="sibTrans" cxnId="{59833723-65D2-4EDB-BD55-F4DF2204C74A}">
      <dgm:prSet/>
      <dgm:spPr/>
      <dgm:t>
        <a:bodyPr/>
        <a:lstStyle/>
        <a:p>
          <a:endParaRPr lang="en-US"/>
        </a:p>
      </dgm:t>
    </dgm:pt>
    <dgm:pt modelId="{51DFB85C-4B49-41DB-A519-1DDAD52B4C72}">
      <dgm:prSet phldrT="[Text]"/>
      <dgm:spPr/>
      <dgm:t>
        <a:bodyPr/>
        <a:lstStyle/>
        <a:p>
          <a:r>
            <a:rPr lang="en-US" dirty="0" smtClean="0"/>
            <a:t>All personnel decisions should be based on a formal </a:t>
          </a:r>
          <a:r>
            <a:rPr lang="en-US" dirty="0" err="1" smtClean="0"/>
            <a:t>standardised</a:t>
          </a:r>
          <a:r>
            <a:rPr lang="en-US" dirty="0" smtClean="0"/>
            <a:t> performance appraised system.</a:t>
          </a:r>
          <a:endParaRPr lang="en-US" dirty="0"/>
        </a:p>
      </dgm:t>
    </dgm:pt>
    <dgm:pt modelId="{75A90E6F-EA5E-4DC7-BEAA-CF06C77BBDD0}" type="parTrans" cxnId="{7328BE7B-0835-435C-ABD6-FEAFDA78706C}">
      <dgm:prSet/>
      <dgm:spPr/>
      <dgm:t>
        <a:bodyPr/>
        <a:lstStyle/>
        <a:p>
          <a:endParaRPr lang="en-US"/>
        </a:p>
      </dgm:t>
    </dgm:pt>
    <dgm:pt modelId="{DC0071D2-F9D4-4B7C-ACAB-95967C43BB79}" type="sibTrans" cxnId="{7328BE7B-0835-435C-ABD6-FEAFDA78706C}">
      <dgm:prSet/>
      <dgm:spPr/>
      <dgm:t>
        <a:bodyPr/>
        <a:lstStyle/>
        <a:p>
          <a:endParaRPr lang="en-US"/>
        </a:p>
      </dgm:t>
    </dgm:pt>
    <dgm:pt modelId="{27D3F12E-D042-4B93-A861-510368D088CF}">
      <dgm:prSet phldrT="[Text]"/>
      <dgm:spPr/>
      <dgm:t>
        <a:bodyPr/>
        <a:lstStyle/>
        <a:p>
          <a:r>
            <a:rPr lang="en-US" dirty="0" smtClean="0"/>
            <a:t>Appraisals based on traits should be avoided</a:t>
          </a:r>
          <a:endParaRPr lang="en-US" dirty="0"/>
        </a:p>
      </dgm:t>
    </dgm:pt>
    <dgm:pt modelId="{B2C64705-99D5-4335-AFD3-809068E5ED1C}" type="parTrans" cxnId="{8C84F61E-F172-4D8B-891F-6C77193730D2}">
      <dgm:prSet/>
      <dgm:spPr/>
      <dgm:t>
        <a:bodyPr/>
        <a:lstStyle/>
        <a:p>
          <a:endParaRPr lang="en-US"/>
        </a:p>
      </dgm:t>
    </dgm:pt>
    <dgm:pt modelId="{DCA18291-4C05-4F43-9B43-5A4D55F32E01}" type="sibTrans" cxnId="{8C84F61E-F172-4D8B-891F-6C77193730D2}">
      <dgm:prSet/>
      <dgm:spPr/>
      <dgm:t>
        <a:bodyPr/>
        <a:lstStyle/>
        <a:p>
          <a:endParaRPr lang="en-US"/>
        </a:p>
      </dgm:t>
    </dgm:pt>
    <dgm:pt modelId="{4B535F11-A454-4B05-934B-E26B70A5B420}">
      <dgm:prSet phldrT="[Text]"/>
      <dgm:spPr/>
      <dgm:t>
        <a:bodyPr/>
        <a:lstStyle/>
        <a:p>
          <a:r>
            <a:rPr lang="en-US" dirty="0" smtClean="0"/>
            <a:t>Specific job related performance dimensions should be used rather than global measures.</a:t>
          </a:r>
          <a:endParaRPr lang="en-US" dirty="0"/>
        </a:p>
      </dgm:t>
    </dgm:pt>
    <dgm:pt modelId="{76930EF3-DB28-4F78-B269-E767670B3FEB}" type="parTrans" cxnId="{058A6097-80BE-436A-B555-10333F511281}">
      <dgm:prSet/>
      <dgm:spPr/>
      <dgm:t>
        <a:bodyPr/>
        <a:lstStyle/>
        <a:p>
          <a:endParaRPr lang="en-US"/>
        </a:p>
      </dgm:t>
    </dgm:pt>
    <dgm:pt modelId="{14EF2894-8C83-4951-94AF-F18E58B364D6}" type="sibTrans" cxnId="{058A6097-80BE-436A-B555-10333F511281}">
      <dgm:prSet/>
      <dgm:spPr/>
      <dgm:t>
        <a:bodyPr/>
        <a:lstStyle/>
        <a:p>
          <a:endParaRPr lang="en-US"/>
        </a:p>
      </dgm:t>
    </dgm:pt>
    <dgm:pt modelId="{E13F08D3-0942-49C6-B1D3-5ACCF9E14AC1}" type="pres">
      <dgm:prSet presAssocID="{2D904BA0-1802-4399-88E2-44FC2A22145F}" presName="linearFlow" presStyleCnt="0">
        <dgm:presLayoutVars>
          <dgm:dir/>
          <dgm:animLvl val="lvl"/>
          <dgm:resizeHandles val="exact"/>
        </dgm:presLayoutVars>
      </dgm:prSet>
      <dgm:spPr/>
      <dgm:t>
        <a:bodyPr/>
        <a:lstStyle/>
        <a:p>
          <a:endParaRPr lang="en-IN"/>
        </a:p>
      </dgm:t>
    </dgm:pt>
    <dgm:pt modelId="{059D1904-0B52-4978-9220-1CAD6C19A0AA}" type="pres">
      <dgm:prSet presAssocID="{23FA2EFD-B98B-4348-9538-B1C2B1E5F0C2}" presName="composite" presStyleCnt="0"/>
      <dgm:spPr/>
    </dgm:pt>
    <dgm:pt modelId="{F62179B6-BBAA-4124-AA0F-ED07BBDEFB6F}" type="pres">
      <dgm:prSet presAssocID="{23FA2EFD-B98B-4348-9538-B1C2B1E5F0C2}" presName="parentText" presStyleLbl="alignNode1" presStyleIdx="0" presStyleCnt="2">
        <dgm:presLayoutVars>
          <dgm:chMax val="1"/>
          <dgm:bulletEnabled val="1"/>
        </dgm:presLayoutVars>
      </dgm:prSet>
      <dgm:spPr/>
      <dgm:t>
        <a:bodyPr/>
        <a:lstStyle/>
        <a:p>
          <a:endParaRPr lang="en-US"/>
        </a:p>
      </dgm:t>
    </dgm:pt>
    <dgm:pt modelId="{E2FBA37F-25EA-4AAB-A4D5-58C8179AE2DE}" type="pres">
      <dgm:prSet presAssocID="{23FA2EFD-B98B-4348-9538-B1C2B1E5F0C2}" presName="descendantText" presStyleLbl="alignAcc1" presStyleIdx="0" presStyleCnt="2">
        <dgm:presLayoutVars>
          <dgm:bulletEnabled val="1"/>
        </dgm:presLayoutVars>
      </dgm:prSet>
      <dgm:spPr/>
      <dgm:t>
        <a:bodyPr/>
        <a:lstStyle/>
        <a:p>
          <a:endParaRPr lang="en-US"/>
        </a:p>
      </dgm:t>
    </dgm:pt>
    <dgm:pt modelId="{74924CA5-F7CF-4B3E-9541-830CD9F6E105}" type="pres">
      <dgm:prSet presAssocID="{ABE1704F-D688-4549-BD4F-681B28E55D7E}" presName="sp" presStyleCnt="0"/>
      <dgm:spPr/>
    </dgm:pt>
    <dgm:pt modelId="{F25D300E-DAC8-4667-8A66-748F733D4B6B}" type="pres">
      <dgm:prSet presAssocID="{337DC1F7-3231-4650-9ED1-70377816E35A}" presName="composite" presStyleCnt="0"/>
      <dgm:spPr/>
    </dgm:pt>
    <dgm:pt modelId="{C4D1D0E6-E394-48A4-9661-D71A2C0E8BF9}" type="pres">
      <dgm:prSet presAssocID="{337DC1F7-3231-4650-9ED1-70377816E35A}" presName="parentText" presStyleLbl="alignNode1" presStyleIdx="1" presStyleCnt="2">
        <dgm:presLayoutVars>
          <dgm:chMax val="1"/>
          <dgm:bulletEnabled val="1"/>
        </dgm:presLayoutVars>
      </dgm:prSet>
      <dgm:spPr/>
      <dgm:t>
        <a:bodyPr/>
        <a:lstStyle/>
        <a:p>
          <a:endParaRPr lang="en-US"/>
        </a:p>
      </dgm:t>
    </dgm:pt>
    <dgm:pt modelId="{92443630-1F56-49D4-9A04-3F4EF2AB14FA}" type="pres">
      <dgm:prSet presAssocID="{337DC1F7-3231-4650-9ED1-70377816E35A}" presName="descendantText" presStyleLbl="alignAcc1" presStyleIdx="1" presStyleCnt="2">
        <dgm:presLayoutVars>
          <dgm:bulletEnabled val="1"/>
        </dgm:presLayoutVars>
      </dgm:prSet>
      <dgm:spPr/>
      <dgm:t>
        <a:bodyPr/>
        <a:lstStyle/>
        <a:p>
          <a:endParaRPr lang="en-US"/>
        </a:p>
      </dgm:t>
    </dgm:pt>
  </dgm:ptLst>
  <dgm:cxnLst>
    <dgm:cxn modelId="{06AE352E-9A9E-4642-AD4F-B887AE623E0A}" type="presOf" srcId="{7E5704FF-E93D-4A44-84DE-95C9D7DF9E08}" destId="{92443630-1F56-49D4-9A04-3F4EF2AB14FA}" srcOrd="0" destOrd="0" presId="urn:microsoft.com/office/officeart/2005/8/layout/chevron2"/>
    <dgm:cxn modelId="{99A87B3E-83B7-4027-9768-55E57B15162C}" type="presOf" srcId="{337DC1F7-3231-4650-9ED1-70377816E35A}" destId="{C4D1D0E6-E394-48A4-9661-D71A2C0E8BF9}" srcOrd="0" destOrd="0" presId="urn:microsoft.com/office/officeart/2005/8/layout/chevron2"/>
    <dgm:cxn modelId="{D4896B54-AD34-4DDE-BB19-3DDF738E25C6}" type="presOf" srcId="{A7506E61-5863-467B-86EA-8BB1F73A6ADB}" destId="{E2FBA37F-25EA-4AAB-A4D5-58C8179AE2DE}" srcOrd="0" destOrd="1" presId="urn:microsoft.com/office/officeart/2005/8/layout/chevron2"/>
    <dgm:cxn modelId="{1B708887-9D3B-4ABE-8432-C4F5CF1C46B5}" type="presOf" srcId="{4B535F11-A454-4B05-934B-E26B70A5B420}" destId="{92443630-1F56-49D4-9A04-3F4EF2AB14FA}" srcOrd="0" destOrd="2" presId="urn:microsoft.com/office/officeart/2005/8/layout/chevron2"/>
    <dgm:cxn modelId="{54C801A6-FF56-4AD1-BA3D-7C6939D46A54}" srcId="{23FA2EFD-B98B-4348-9538-B1C2B1E5F0C2}" destId="{A7506E61-5863-467B-86EA-8BB1F73A6ADB}" srcOrd="1" destOrd="0" parTransId="{286554FA-9D19-4082-96A9-C0C9867944AB}" sibTransId="{CDB345A8-2E82-418B-ABD0-9C36543BC138}"/>
    <dgm:cxn modelId="{1A98A70E-7022-4A8D-946D-552440811FF1}" type="presOf" srcId="{23FA2EFD-B98B-4348-9538-B1C2B1E5F0C2}" destId="{F62179B6-BBAA-4124-AA0F-ED07BBDEFB6F}" srcOrd="0" destOrd="0" presId="urn:microsoft.com/office/officeart/2005/8/layout/chevron2"/>
    <dgm:cxn modelId="{8C84F61E-F172-4D8B-891F-6C77193730D2}" srcId="{337DC1F7-3231-4650-9ED1-70377816E35A}" destId="{27D3F12E-D042-4B93-A861-510368D088CF}" srcOrd="1" destOrd="0" parTransId="{B2C64705-99D5-4335-AFD3-809068E5ED1C}" sibTransId="{DCA18291-4C05-4F43-9B43-5A4D55F32E01}"/>
    <dgm:cxn modelId="{59833723-65D2-4EDB-BD55-F4DF2204C74A}" srcId="{337DC1F7-3231-4650-9ED1-70377816E35A}" destId="{7E5704FF-E93D-4A44-84DE-95C9D7DF9E08}" srcOrd="0" destOrd="0" parTransId="{BC24BD9F-FE4B-4F03-B68D-AEA5DA0227F3}" sibTransId="{06C13123-3C7A-4E8B-AE9F-9E777911F5B1}"/>
    <dgm:cxn modelId="{0836EAC4-62AE-4314-866C-91AA1FF137E9}" srcId="{2D904BA0-1802-4399-88E2-44FC2A22145F}" destId="{23FA2EFD-B98B-4348-9538-B1C2B1E5F0C2}" srcOrd="0" destOrd="0" parTransId="{0DFA924A-C01E-4756-94F6-8936E1E2ACF0}" sibTransId="{ABE1704F-D688-4549-BD4F-681B28E55D7E}"/>
    <dgm:cxn modelId="{888EAD14-1DA1-4FAB-8DF6-E6B02DA2CB9A}" type="presOf" srcId="{51DFB85C-4B49-41DB-A519-1DDAD52B4C72}" destId="{E2FBA37F-25EA-4AAB-A4D5-58C8179AE2DE}" srcOrd="0" destOrd="2" presId="urn:microsoft.com/office/officeart/2005/8/layout/chevron2"/>
    <dgm:cxn modelId="{6E9A55D4-2F48-4973-8F26-DA518D278C53}" type="presOf" srcId="{27D3F12E-D042-4B93-A861-510368D088CF}" destId="{92443630-1F56-49D4-9A04-3F4EF2AB14FA}" srcOrd="0" destOrd="1" presId="urn:microsoft.com/office/officeart/2005/8/layout/chevron2"/>
    <dgm:cxn modelId="{F9346376-36A8-4F93-9E1F-A0FF0FD24E0F}" srcId="{23FA2EFD-B98B-4348-9538-B1C2B1E5F0C2}" destId="{CFA6CB50-D42D-4538-96D2-46119511DB71}" srcOrd="0" destOrd="0" parTransId="{E6D45860-2B7D-4FF3-8737-F29143D4C572}" sibTransId="{2781DC44-C992-48E0-A807-F6CF8E20BFFA}"/>
    <dgm:cxn modelId="{7328BE7B-0835-435C-ABD6-FEAFDA78706C}" srcId="{23FA2EFD-B98B-4348-9538-B1C2B1E5F0C2}" destId="{51DFB85C-4B49-41DB-A519-1DDAD52B4C72}" srcOrd="2" destOrd="0" parTransId="{75A90E6F-EA5E-4DC7-BEAA-CF06C77BBDD0}" sibTransId="{DC0071D2-F9D4-4B7C-ACAB-95967C43BB79}"/>
    <dgm:cxn modelId="{9F85F856-A206-4667-BD67-C8928B47CD30}" type="presOf" srcId="{2D904BA0-1802-4399-88E2-44FC2A22145F}" destId="{E13F08D3-0942-49C6-B1D3-5ACCF9E14AC1}" srcOrd="0" destOrd="0" presId="urn:microsoft.com/office/officeart/2005/8/layout/chevron2"/>
    <dgm:cxn modelId="{AF2114FB-C96B-413D-945D-4AF669011D00}" srcId="{2D904BA0-1802-4399-88E2-44FC2A22145F}" destId="{337DC1F7-3231-4650-9ED1-70377816E35A}" srcOrd="1" destOrd="0" parTransId="{0372DF7D-0D00-4C80-A65C-71B10779326F}" sibTransId="{BF55DFE9-6B51-46C0-82D8-2EE6E716D09F}"/>
    <dgm:cxn modelId="{56A0FA28-73E4-4F74-A20A-C12429D3DB69}" type="presOf" srcId="{CFA6CB50-D42D-4538-96D2-46119511DB71}" destId="{E2FBA37F-25EA-4AAB-A4D5-58C8179AE2DE}" srcOrd="0" destOrd="0" presId="urn:microsoft.com/office/officeart/2005/8/layout/chevron2"/>
    <dgm:cxn modelId="{058A6097-80BE-436A-B555-10333F511281}" srcId="{337DC1F7-3231-4650-9ED1-70377816E35A}" destId="{4B535F11-A454-4B05-934B-E26B70A5B420}" srcOrd="2" destOrd="0" parTransId="{76930EF3-DB28-4F78-B269-E767670B3FEB}" sibTransId="{14EF2894-8C83-4951-94AF-F18E58B364D6}"/>
    <dgm:cxn modelId="{0838BF44-8534-4CB7-A71E-2793BFAD0678}" type="presParOf" srcId="{E13F08D3-0942-49C6-B1D3-5ACCF9E14AC1}" destId="{059D1904-0B52-4978-9220-1CAD6C19A0AA}" srcOrd="0" destOrd="0" presId="urn:microsoft.com/office/officeart/2005/8/layout/chevron2"/>
    <dgm:cxn modelId="{C7F6AF2F-7327-4294-A0A2-3D782DD70B9A}" type="presParOf" srcId="{059D1904-0B52-4978-9220-1CAD6C19A0AA}" destId="{F62179B6-BBAA-4124-AA0F-ED07BBDEFB6F}" srcOrd="0" destOrd="0" presId="urn:microsoft.com/office/officeart/2005/8/layout/chevron2"/>
    <dgm:cxn modelId="{B01B4539-A85B-4EAA-8E39-64496C5D9138}" type="presParOf" srcId="{059D1904-0B52-4978-9220-1CAD6C19A0AA}" destId="{E2FBA37F-25EA-4AAB-A4D5-58C8179AE2DE}" srcOrd="1" destOrd="0" presId="urn:microsoft.com/office/officeart/2005/8/layout/chevron2"/>
    <dgm:cxn modelId="{65C66DD3-3B45-4F58-BFCD-0FC4317DE486}" type="presParOf" srcId="{E13F08D3-0942-49C6-B1D3-5ACCF9E14AC1}" destId="{74924CA5-F7CF-4B3E-9541-830CD9F6E105}" srcOrd="1" destOrd="0" presId="urn:microsoft.com/office/officeart/2005/8/layout/chevron2"/>
    <dgm:cxn modelId="{D74337A8-44F2-4076-AE71-FCF8AAB177D1}" type="presParOf" srcId="{E13F08D3-0942-49C6-B1D3-5ACCF9E14AC1}" destId="{F25D300E-DAC8-4667-8A66-748F733D4B6B}" srcOrd="2" destOrd="0" presId="urn:microsoft.com/office/officeart/2005/8/layout/chevron2"/>
    <dgm:cxn modelId="{6CF13F37-D98A-4AF5-B1F1-108315AC15E4}" type="presParOf" srcId="{F25D300E-DAC8-4667-8A66-748F733D4B6B}" destId="{C4D1D0E6-E394-48A4-9661-D71A2C0E8BF9}" srcOrd="0" destOrd="0" presId="urn:microsoft.com/office/officeart/2005/8/layout/chevron2"/>
    <dgm:cxn modelId="{21082781-410D-448D-95A4-E4F82243A9FC}" type="presParOf" srcId="{F25D300E-DAC8-4667-8A66-748F733D4B6B}" destId="{92443630-1F56-49D4-9A04-3F4EF2AB14FA}" srcOrd="1" destOrd="0" presId="urn:microsoft.com/office/officeart/2005/8/layout/chevron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33F4CDB2-B1A3-4A7A-830D-754732380419}" type="doc">
      <dgm:prSet loTypeId="urn:microsoft.com/office/officeart/2005/8/layout/chevron2" loCatId="process" qsTypeId="urn:microsoft.com/office/officeart/2005/8/quickstyle/simple1" qsCatId="simple" csTypeId="urn:microsoft.com/office/officeart/2005/8/colors/accent1_2" csCatId="accent1" phldr="1"/>
      <dgm:spPr/>
      <dgm:t>
        <a:bodyPr/>
        <a:lstStyle/>
        <a:p>
          <a:endParaRPr lang="en-US"/>
        </a:p>
      </dgm:t>
    </dgm:pt>
    <dgm:pt modelId="{2A3AC9F1-867F-4B02-914A-E0527CA6100E}">
      <dgm:prSet phldrT="[Text]"/>
      <dgm:spPr/>
      <dgm:t>
        <a:bodyPr/>
        <a:lstStyle/>
        <a:p>
          <a:r>
            <a:rPr lang="en-US" dirty="0" smtClean="0"/>
            <a:t>LEGALLY DEFENSIBLE DOCUMENTATION OF APPRAISAL RESULTS</a:t>
          </a:r>
          <a:endParaRPr lang="en-US" dirty="0"/>
        </a:p>
      </dgm:t>
    </dgm:pt>
    <dgm:pt modelId="{C9474BF4-40B1-40E0-A7D3-6C2BFB00AF78}" type="parTrans" cxnId="{AD02A9C6-F812-4E3B-8572-DA8C52DD65D5}">
      <dgm:prSet/>
      <dgm:spPr/>
      <dgm:t>
        <a:bodyPr/>
        <a:lstStyle/>
        <a:p>
          <a:endParaRPr lang="en-US"/>
        </a:p>
      </dgm:t>
    </dgm:pt>
    <dgm:pt modelId="{C3BC8C63-4FE3-4EE2-B14F-C7420F1EBE67}" type="sibTrans" cxnId="{AD02A9C6-F812-4E3B-8572-DA8C52DD65D5}">
      <dgm:prSet/>
      <dgm:spPr/>
      <dgm:t>
        <a:bodyPr/>
        <a:lstStyle/>
        <a:p>
          <a:endParaRPr lang="en-US"/>
        </a:p>
      </dgm:t>
    </dgm:pt>
    <dgm:pt modelId="{7D586AA1-6A9F-4185-83D0-E0B4766A8F15}">
      <dgm:prSet phldrT="[Text]"/>
      <dgm:spPr/>
      <dgm:t>
        <a:bodyPr/>
        <a:lstStyle/>
        <a:p>
          <a:r>
            <a:rPr lang="en-US" dirty="0" smtClean="0"/>
            <a:t>Written documentation for extreme ratings should be required and they must be consistent with the numerical ratings.</a:t>
          </a:r>
          <a:endParaRPr lang="en-US" dirty="0"/>
        </a:p>
      </dgm:t>
    </dgm:pt>
    <dgm:pt modelId="{BECDAE11-A0CE-4AD3-A9B3-C197CCD0D4C3}" type="parTrans" cxnId="{845BAA97-E801-41E9-A8F0-418FDFBD5DC0}">
      <dgm:prSet/>
      <dgm:spPr/>
      <dgm:t>
        <a:bodyPr/>
        <a:lstStyle/>
        <a:p>
          <a:endParaRPr lang="en-US"/>
        </a:p>
      </dgm:t>
    </dgm:pt>
    <dgm:pt modelId="{A56CE5BC-BC9D-4678-B441-6EA0162A2937}" type="sibTrans" cxnId="{845BAA97-E801-41E9-A8F0-418FDFBD5DC0}">
      <dgm:prSet/>
      <dgm:spPr/>
      <dgm:t>
        <a:bodyPr/>
        <a:lstStyle/>
        <a:p>
          <a:endParaRPr lang="en-US"/>
        </a:p>
      </dgm:t>
    </dgm:pt>
    <dgm:pt modelId="{95273771-E89A-4D1E-823D-71A402B7CE53}">
      <dgm:prSet phldrT="[Text]"/>
      <dgm:spPr/>
      <dgm:t>
        <a:bodyPr/>
        <a:lstStyle/>
        <a:p>
          <a:r>
            <a:rPr lang="en-US" dirty="0" smtClean="0"/>
            <a:t>LEGALLY DEFENSIBLE RATERS</a:t>
          </a:r>
          <a:endParaRPr lang="en-US" dirty="0"/>
        </a:p>
      </dgm:t>
    </dgm:pt>
    <dgm:pt modelId="{3F31E9A9-05BC-46B3-A5F4-8C81C27107D1}" type="parTrans" cxnId="{5F0A9193-F914-45A3-9674-B2C468D1EC71}">
      <dgm:prSet/>
      <dgm:spPr/>
      <dgm:t>
        <a:bodyPr/>
        <a:lstStyle/>
        <a:p>
          <a:endParaRPr lang="en-US"/>
        </a:p>
      </dgm:t>
    </dgm:pt>
    <dgm:pt modelId="{F6265F84-DC3F-43AC-8CFA-E8DA8CF2D312}" type="sibTrans" cxnId="{5F0A9193-F914-45A3-9674-B2C468D1EC71}">
      <dgm:prSet/>
      <dgm:spPr/>
      <dgm:t>
        <a:bodyPr/>
        <a:lstStyle/>
        <a:p>
          <a:endParaRPr lang="en-US"/>
        </a:p>
      </dgm:t>
    </dgm:pt>
    <dgm:pt modelId="{24476671-D20A-4DBC-9353-DBD31AC78C08}">
      <dgm:prSet phldrT="[Text]"/>
      <dgm:spPr/>
      <dgm:t>
        <a:bodyPr/>
        <a:lstStyle/>
        <a:p>
          <a:endParaRPr lang="en-US" dirty="0"/>
        </a:p>
      </dgm:t>
    </dgm:pt>
    <dgm:pt modelId="{0CB49C88-E049-4825-BFF5-5BC60F7387FF}" type="parTrans" cxnId="{932F097E-3401-4322-B68B-95C5D2155411}">
      <dgm:prSet/>
      <dgm:spPr/>
      <dgm:t>
        <a:bodyPr/>
        <a:lstStyle/>
        <a:p>
          <a:endParaRPr lang="en-US"/>
        </a:p>
      </dgm:t>
    </dgm:pt>
    <dgm:pt modelId="{5731E012-6781-4489-B809-D530EAF7A247}" type="sibTrans" cxnId="{932F097E-3401-4322-B68B-95C5D2155411}">
      <dgm:prSet/>
      <dgm:spPr/>
      <dgm:t>
        <a:bodyPr/>
        <a:lstStyle/>
        <a:p>
          <a:endParaRPr lang="en-US"/>
        </a:p>
      </dgm:t>
    </dgm:pt>
    <dgm:pt modelId="{B571B26C-9967-40FC-8AC1-4B83A27EC986}">
      <dgm:prSet phldrT="[Text]"/>
      <dgm:spPr/>
      <dgm:t>
        <a:bodyPr/>
        <a:lstStyle/>
        <a:p>
          <a:r>
            <a:rPr lang="en-US" dirty="0" smtClean="0"/>
            <a:t>The raters should be trained in ‘how to use an appraisal system’</a:t>
          </a:r>
          <a:endParaRPr lang="en-US" dirty="0"/>
        </a:p>
      </dgm:t>
    </dgm:pt>
    <dgm:pt modelId="{993CC4B5-5C7F-411A-AB5B-125FD661066C}" type="parTrans" cxnId="{94F9DED5-F427-4C35-9E77-09214343B089}">
      <dgm:prSet/>
      <dgm:spPr/>
      <dgm:t>
        <a:bodyPr/>
        <a:lstStyle/>
        <a:p>
          <a:endParaRPr lang="en-US"/>
        </a:p>
      </dgm:t>
    </dgm:pt>
    <dgm:pt modelId="{FCE4B5BB-82DE-4580-BD1A-44A18A20C1D3}" type="sibTrans" cxnId="{94F9DED5-F427-4C35-9E77-09214343B089}">
      <dgm:prSet/>
      <dgm:spPr/>
      <dgm:t>
        <a:bodyPr/>
        <a:lstStyle/>
        <a:p>
          <a:endParaRPr lang="en-US"/>
        </a:p>
      </dgm:t>
    </dgm:pt>
    <dgm:pt modelId="{FBC7A755-CD71-4632-9EAA-ACF43767B9B1}">
      <dgm:prSet phldrT="[Text]"/>
      <dgm:spPr/>
      <dgm:t>
        <a:bodyPr/>
        <a:lstStyle/>
        <a:p>
          <a:r>
            <a:rPr lang="en-US" dirty="0" smtClean="0"/>
            <a:t>Documentation requirements should be consistent among the raters</a:t>
          </a:r>
          <a:endParaRPr lang="en-US" dirty="0"/>
        </a:p>
      </dgm:t>
    </dgm:pt>
    <dgm:pt modelId="{6DE698C2-5E2E-4A7F-8767-1862ECCF03C6}" type="parTrans" cxnId="{01D9D786-D0D9-47F7-A9C4-E2A709FBDD59}">
      <dgm:prSet/>
      <dgm:spPr/>
      <dgm:t>
        <a:bodyPr/>
        <a:lstStyle/>
        <a:p>
          <a:endParaRPr lang="en-US"/>
        </a:p>
      </dgm:t>
    </dgm:pt>
    <dgm:pt modelId="{BB33B09E-F81E-44B7-99C2-16DF979A7097}" type="sibTrans" cxnId="{01D9D786-D0D9-47F7-A9C4-E2A709FBDD59}">
      <dgm:prSet/>
      <dgm:spPr/>
      <dgm:t>
        <a:bodyPr/>
        <a:lstStyle/>
        <a:p>
          <a:endParaRPr lang="en-US"/>
        </a:p>
      </dgm:t>
    </dgm:pt>
    <dgm:pt modelId="{ED50576E-8AEE-4B88-8C12-D4C7D4FC0162}">
      <dgm:prSet phldrT="[Text]"/>
      <dgm:spPr/>
      <dgm:t>
        <a:bodyPr/>
        <a:lstStyle/>
        <a:p>
          <a:r>
            <a:rPr lang="en-US" dirty="0" smtClean="0"/>
            <a:t>The raters must have the opportunity to observe the </a:t>
          </a:r>
          <a:r>
            <a:rPr lang="en-US" dirty="0" err="1" smtClean="0"/>
            <a:t>ratee</a:t>
          </a:r>
          <a:r>
            <a:rPr lang="en-US" dirty="0" smtClean="0"/>
            <a:t> first-hand or to review important </a:t>
          </a:r>
          <a:r>
            <a:rPr lang="en-US" dirty="0" err="1" smtClean="0"/>
            <a:t>ratee</a:t>
          </a:r>
          <a:r>
            <a:rPr lang="en-US" dirty="0" smtClean="0"/>
            <a:t> performance product. </a:t>
          </a:r>
          <a:endParaRPr lang="en-US" dirty="0"/>
        </a:p>
      </dgm:t>
    </dgm:pt>
    <dgm:pt modelId="{B2DBA997-E8BF-41DC-9CB8-3B6547045D95}" type="parTrans" cxnId="{A33E9ED9-70FF-4F86-90CA-4F7EB7097059}">
      <dgm:prSet/>
      <dgm:spPr/>
      <dgm:t>
        <a:bodyPr/>
        <a:lstStyle/>
        <a:p>
          <a:endParaRPr lang="en-US"/>
        </a:p>
      </dgm:t>
    </dgm:pt>
    <dgm:pt modelId="{2424FA79-C1C2-478E-ABB1-865500A2EB55}" type="sibTrans" cxnId="{A33E9ED9-70FF-4F86-90CA-4F7EB7097059}">
      <dgm:prSet/>
      <dgm:spPr/>
      <dgm:t>
        <a:bodyPr/>
        <a:lstStyle/>
        <a:p>
          <a:endParaRPr lang="en-US"/>
        </a:p>
      </dgm:t>
    </dgm:pt>
    <dgm:pt modelId="{6C94977E-8CDF-4682-8356-A100D1878BF0}" type="pres">
      <dgm:prSet presAssocID="{33F4CDB2-B1A3-4A7A-830D-754732380419}" presName="linearFlow" presStyleCnt="0">
        <dgm:presLayoutVars>
          <dgm:dir/>
          <dgm:animLvl val="lvl"/>
          <dgm:resizeHandles val="exact"/>
        </dgm:presLayoutVars>
      </dgm:prSet>
      <dgm:spPr/>
      <dgm:t>
        <a:bodyPr/>
        <a:lstStyle/>
        <a:p>
          <a:endParaRPr lang="en-IN"/>
        </a:p>
      </dgm:t>
    </dgm:pt>
    <dgm:pt modelId="{4DC1190B-B341-4E16-9ED7-2DBC803560EF}" type="pres">
      <dgm:prSet presAssocID="{2A3AC9F1-867F-4B02-914A-E0527CA6100E}" presName="composite" presStyleCnt="0"/>
      <dgm:spPr/>
    </dgm:pt>
    <dgm:pt modelId="{53265947-CAB6-4F62-A13E-E0089142901D}" type="pres">
      <dgm:prSet presAssocID="{2A3AC9F1-867F-4B02-914A-E0527CA6100E}" presName="parentText" presStyleLbl="alignNode1" presStyleIdx="0" presStyleCnt="2">
        <dgm:presLayoutVars>
          <dgm:chMax val="1"/>
          <dgm:bulletEnabled val="1"/>
        </dgm:presLayoutVars>
      </dgm:prSet>
      <dgm:spPr/>
      <dgm:t>
        <a:bodyPr/>
        <a:lstStyle/>
        <a:p>
          <a:endParaRPr lang="en-IN"/>
        </a:p>
      </dgm:t>
    </dgm:pt>
    <dgm:pt modelId="{2E05CA42-4D18-43AF-B3BC-937140071AE9}" type="pres">
      <dgm:prSet presAssocID="{2A3AC9F1-867F-4B02-914A-E0527CA6100E}" presName="descendantText" presStyleLbl="alignAcc1" presStyleIdx="0" presStyleCnt="2">
        <dgm:presLayoutVars>
          <dgm:bulletEnabled val="1"/>
        </dgm:presLayoutVars>
      </dgm:prSet>
      <dgm:spPr/>
      <dgm:t>
        <a:bodyPr/>
        <a:lstStyle/>
        <a:p>
          <a:endParaRPr lang="en-US"/>
        </a:p>
      </dgm:t>
    </dgm:pt>
    <dgm:pt modelId="{69BFA1F4-8025-4D5F-9A94-000286B2FE84}" type="pres">
      <dgm:prSet presAssocID="{C3BC8C63-4FE3-4EE2-B14F-C7420F1EBE67}" presName="sp" presStyleCnt="0"/>
      <dgm:spPr/>
    </dgm:pt>
    <dgm:pt modelId="{70F0D26D-C34C-4401-9270-4DFEEE6D953D}" type="pres">
      <dgm:prSet presAssocID="{95273771-E89A-4D1E-823D-71A402B7CE53}" presName="composite" presStyleCnt="0"/>
      <dgm:spPr/>
    </dgm:pt>
    <dgm:pt modelId="{C4B15A59-FE94-4EB4-99B5-8642CADB4BC4}" type="pres">
      <dgm:prSet presAssocID="{95273771-E89A-4D1E-823D-71A402B7CE53}" presName="parentText" presStyleLbl="alignNode1" presStyleIdx="1" presStyleCnt="2">
        <dgm:presLayoutVars>
          <dgm:chMax val="1"/>
          <dgm:bulletEnabled val="1"/>
        </dgm:presLayoutVars>
      </dgm:prSet>
      <dgm:spPr/>
      <dgm:t>
        <a:bodyPr/>
        <a:lstStyle/>
        <a:p>
          <a:endParaRPr lang="en-US"/>
        </a:p>
      </dgm:t>
    </dgm:pt>
    <dgm:pt modelId="{D9449283-F058-4197-A4F3-E5F7AF906642}" type="pres">
      <dgm:prSet presAssocID="{95273771-E89A-4D1E-823D-71A402B7CE53}" presName="descendantText" presStyleLbl="alignAcc1" presStyleIdx="1" presStyleCnt="2">
        <dgm:presLayoutVars>
          <dgm:bulletEnabled val="1"/>
        </dgm:presLayoutVars>
      </dgm:prSet>
      <dgm:spPr/>
      <dgm:t>
        <a:bodyPr/>
        <a:lstStyle/>
        <a:p>
          <a:endParaRPr lang="en-US"/>
        </a:p>
      </dgm:t>
    </dgm:pt>
  </dgm:ptLst>
  <dgm:cxnLst>
    <dgm:cxn modelId="{E0FA28CF-D8ED-47E2-96F4-62525F3F1B9B}" type="presOf" srcId="{33F4CDB2-B1A3-4A7A-830D-754732380419}" destId="{6C94977E-8CDF-4682-8356-A100D1878BF0}" srcOrd="0" destOrd="0" presId="urn:microsoft.com/office/officeart/2005/8/layout/chevron2"/>
    <dgm:cxn modelId="{F790D2C1-8244-4E87-9D45-662C7A4CC190}" type="presOf" srcId="{2A3AC9F1-867F-4B02-914A-E0527CA6100E}" destId="{53265947-CAB6-4F62-A13E-E0089142901D}" srcOrd="0" destOrd="0" presId="urn:microsoft.com/office/officeart/2005/8/layout/chevron2"/>
    <dgm:cxn modelId="{351318F2-0AED-4805-B643-A5FA5BCE5C35}" type="presOf" srcId="{ED50576E-8AEE-4B88-8C12-D4C7D4FC0162}" destId="{D9449283-F058-4197-A4F3-E5F7AF906642}" srcOrd="0" destOrd="2" presId="urn:microsoft.com/office/officeart/2005/8/layout/chevron2"/>
    <dgm:cxn modelId="{58407EDB-9233-48AB-9AAE-26603A8CDD1F}" type="presOf" srcId="{FBC7A755-CD71-4632-9EAA-ACF43767B9B1}" destId="{2E05CA42-4D18-43AF-B3BC-937140071AE9}" srcOrd="0" destOrd="1" presId="urn:microsoft.com/office/officeart/2005/8/layout/chevron2"/>
    <dgm:cxn modelId="{845BAA97-E801-41E9-A8F0-418FDFBD5DC0}" srcId="{2A3AC9F1-867F-4B02-914A-E0527CA6100E}" destId="{7D586AA1-6A9F-4185-83D0-E0B4766A8F15}" srcOrd="0" destOrd="0" parTransId="{BECDAE11-A0CE-4AD3-A9B3-C197CCD0D4C3}" sibTransId="{A56CE5BC-BC9D-4678-B441-6EA0162A2937}"/>
    <dgm:cxn modelId="{94F9DED5-F427-4C35-9E77-09214343B089}" srcId="{95273771-E89A-4D1E-823D-71A402B7CE53}" destId="{B571B26C-9967-40FC-8AC1-4B83A27EC986}" srcOrd="1" destOrd="0" parTransId="{993CC4B5-5C7F-411A-AB5B-125FD661066C}" sibTransId="{FCE4B5BB-82DE-4580-BD1A-44A18A20C1D3}"/>
    <dgm:cxn modelId="{34B81A5E-5D2C-424C-B787-092276ACD2B5}" type="presOf" srcId="{24476671-D20A-4DBC-9353-DBD31AC78C08}" destId="{D9449283-F058-4197-A4F3-E5F7AF906642}" srcOrd="0" destOrd="0" presId="urn:microsoft.com/office/officeart/2005/8/layout/chevron2"/>
    <dgm:cxn modelId="{AD02A9C6-F812-4E3B-8572-DA8C52DD65D5}" srcId="{33F4CDB2-B1A3-4A7A-830D-754732380419}" destId="{2A3AC9F1-867F-4B02-914A-E0527CA6100E}" srcOrd="0" destOrd="0" parTransId="{C9474BF4-40B1-40E0-A7D3-6C2BFB00AF78}" sibTransId="{C3BC8C63-4FE3-4EE2-B14F-C7420F1EBE67}"/>
    <dgm:cxn modelId="{932F097E-3401-4322-B68B-95C5D2155411}" srcId="{95273771-E89A-4D1E-823D-71A402B7CE53}" destId="{24476671-D20A-4DBC-9353-DBD31AC78C08}" srcOrd="0" destOrd="0" parTransId="{0CB49C88-E049-4825-BFF5-5BC60F7387FF}" sibTransId="{5731E012-6781-4489-B809-D530EAF7A247}"/>
    <dgm:cxn modelId="{A33E9ED9-70FF-4F86-90CA-4F7EB7097059}" srcId="{95273771-E89A-4D1E-823D-71A402B7CE53}" destId="{ED50576E-8AEE-4B88-8C12-D4C7D4FC0162}" srcOrd="2" destOrd="0" parTransId="{B2DBA997-E8BF-41DC-9CB8-3B6547045D95}" sibTransId="{2424FA79-C1C2-478E-ABB1-865500A2EB55}"/>
    <dgm:cxn modelId="{13695630-9FEB-406D-A80C-B1598EFE906F}" type="presOf" srcId="{7D586AA1-6A9F-4185-83D0-E0B4766A8F15}" destId="{2E05CA42-4D18-43AF-B3BC-937140071AE9}" srcOrd="0" destOrd="0" presId="urn:microsoft.com/office/officeart/2005/8/layout/chevron2"/>
    <dgm:cxn modelId="{5F0A9193-F914-45A3-9674-B2C468D1EC71}" srcId="{33F4CDB2-B1A3-4A7A-830D-754732380419}" destId="{95273771-E89A-4D1E-823D-71A402B7CE53}" srcOrd="1" destOrd="0" parTransId="{3F31E9A9-05BC-46B3-A5F4-8C81C27107D1}" sibTransId="{F6265F84-DC3F-43AC-8CFA-E8DA8CF2D312}"/>
    <dgm:cxn modelId="{8D5D4869-E467-456A-8AB6-ACC03DE80116}" type="presOf" srcId="{95273771-E89A-4D1E-823D-71A402B7CE53}" destId="{C4B15A59-FE94-4EB4-99B5-8642CADB4BC4}" srcOrd="0" destOrd="0" presId="urn:microsoft.com/office/officeart/2005/8/layout/chevron2"/>
    <dgm:cxn modelId="{01D9D786-D0D9-47F7-A9C4-E2A709FBDD59}" srcId="{2A3AC9F1-867F-4B02-914A-E0527CA6100E}" destId="{FBC7A755-CD71-4632-9EAA-ACF43767B9B1}" srcOrd="1" destOrd="0" parTransId="{6DE698C2-5E2E-4A7F-8767-1862ECCF03C6}" sibTransId="{BB33B09E-F81E-44B7-99C2-16DF979A7097}"/>
    <dgm:cxn modelId="{5A8F482D-B5DD-4CB3-AEAA-E70460D7CD71}" type="presOf" srcId="{B571B26C-9967-40FC-8AC1-4B83A27EC986}" destId="{D9449283-F058-4197-A4F3-E5F7AF906642}" srcOrd="0" destOrd="1" presId="urn:microsoft.com/office/officeart/2005/8/layout/chevron2"/>
    <dgm:cxn modelId="{6873100C-97CF-48DA-BD6B-9ACFD25003C9}" type="presParOf" srcId="{6C94977E-8CDF-4682-8356-A100D1878BF0}" destId="{4DC1190B-B341-4E16-9ED7-2DBC803560EF}" srcOrd="0" destOrd="0" presId="urn:microsoft.com/office/officeart/2005/8/layout/chevron2"/>
    <dgm:cxn modelId="{5DE4E075-8517-4691-B4A1-3FE5D6C8860E}" type="presParOf" srcId="{4DC1190B-B341-4E16-9ED7-2DBC803560EF}" destId="{53265947-CAB6-4F62-A13E-E0089142901D}" srcOrd="0" destOrd="0" presId="urn:microsoft.com/office/officeart/2005/8/layout/chevron2"/>
    <dgm:cxn modelId="{4ECF49A5-DB03-4EFE-8FC5-D9ADAEE313ED}" type="presParOf" srcId="{4DC1190B-B341-4E16-9ED7-2DBC803560EF}" destId="{2E05CA42-4D18-43AF-B3BC-937140071AE9}" srcOrd="1" destOrd="0" presId="urn:microsoft.com/office/officeart/2005/8/layout/chevron2"/>
    <dgm:cxn modelId="{5E29B00A-9D81-40EC-83A5-A0C26BDD6DC9}" type="presParOf" srcId="{6C94977E-8CDF-4682-8356-A100D1878BF0}" destId="{69BFA1F4-8025-4D5F-9A94-000286B2FE84}" srcOrd="1" destOrd="0" presId="urn:microsoft.com/office/officeart/2005/8/layout/chevron2"/>
    <dgm:cxn modelId="{B8BAFB82-165D-4DC3-827F-46A77F04C57D}" type="presParOf" srcId="{6C94977E-8CDF-4682-8356-A100D1878BF0}" destId="{70F0D26D-C34C-4401-9270-4DFEEE6D953D}" srcOrd="2" destOrd="0" presId="urn:microsoft.com/office/officeart/2005/8/layout/chevron2"/>
    <dgm:cxn modelId="{6610B9A7-04A6-4516-8DDC-CEA0211FEB48}" type="presParOf" srcId="{70F0D26D-C34C-4401-9270-4DFEEE6D953D}" destId="{C4B15A59-FE94-4EB4-99B5-8642CADB4BC4}" srcOrd="0" destOrd="0" presId="urn:microsoft.com/office/officeart/2005/8/layout/chevron2"/>
    <dgm:cxn modelId="{3CE292D7-4E39-4149-B577-6C51DC0D8DE3}" type="presParOf" srcId="{70F0D26D-C34C-4401-9270-4DFEEE6D953D}" destId="{D9449283-F058-4197-A4F3-E5F7AF906642}" srcOrd="1" destOrd="0" presId="urn:microsoft.com/office/officeart/2005/8/layout/chevron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62179B6-BBAA-4124-AA0F-ED07BBDEFB6F}">
      <dsp:nvSpPr>
        <dsp:cNvPr id="0" name=""/>
        <dsp:cNvSpPr/>
      </dsp:nvSpPr>
      <dsp:spPr>
        <a:xfrm rot="5400000">
          <a:off x="-394905" y="395286"/>
          <a:ext cx="2632706" cy="1842894"/>
        </a:xfrm>
        <a:prstGeom prst="chevron">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lvl="0" algn="ctr" defTabSz="666750">
            <a:lnSpc>
              <a:spcPct val="90000"/>
            </a:lnSpc>
            <a:spcBef>
              <a:spcPct val="0"/>
            </a:spcBef>
            <a:spcAft>
              <a:spcPct val="35000"/>
            </a:spcAft>
          </a:pPr>
          <a:r>
            <a:rPr lang="en-US" sz="1500" kern="1200" dirty="0" smtClean="0"/>
            <a:t>LEGALLY DETENSIBLE APPRAISAL PROCEDURE</a:t>
          </a:r>
          <a:endParaRPr lang="en-US" sz="1500" kern="1200" dirty="0"/>
        </a:p>
      </dsp:txBody>
      <dsp:txXfrm rot="-5400000">
        <a:off x="1" y="921827"/>
        <a:ext cx="1842894" cy="789812"/>
      </dsp:txXfrm>
    </dsp:sp>
    <dsp:sp modelId="{E2FBA37F-25EA-4AAB-A4D5-58C8179AE2DE}">
      <dsp:nvSpPr>
        <dsp:cNvPr id="0" name=""/>
        <dsp:cNvSpPr/>
      </dsp:nvSpPr>
      <dsp:spPr>
        <a:xfrm rot="5400000">
          <a:off x="4180617" y="-2337342"/>
          <a:ext cx="1711259" cy="6386705"/>
        </a:xfrm>
        <a:prstGeom prst="round2Same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42240" tIns="12700" rIns="12700" bIns="12700" numCol="1" spcCol="1270" anchor="ctr" anchorCtr="0">
          <a:noAutofit/>
        </a:bodyPr>
        <a:lstStyle/>
        <a:p>
          <a:pPr marL="228600" lvl="1" indent="-228600" algn="l" defTabSz="889000">
            <a:lnSpc>
              <a:spcPct val="90000"/>
            </a:lnSpc>
            <a:spcBef>
              <a:spcPct val="0"/>
            </a:spcBef>
            <a:spcAft>
              <a:spcPct val="15000"/>
            </a:spcAft>
            <a:buChar char="••"/>
          </a:pPr>
          <a:r>
            <a:rPr lang="en-US" sz="2000" kern="1200" dirty="0" smtClean="0"/>
            <a:t>All specific performance standards should be formally communicated to employee</a:t>
          </a:r>
          <a:endParaRPr lang="en-US" sz="2000" kern="1200" dirty="0"/>
        </a:p>
        <a:p>
          <a:pPr marL="228600" lvl="1" indent="-228600" algn="l" defTabSz="889000">
            <a:lnSpc>
              <a:spcPct val="90000"/>
            </a:lnSpc>
            <a:spcBef>
              <a:spcPct val="0"/>
            </a:spcBef>
            <a:spcAft>
              <a:spcPct val="15000"/>
            </a:spcAft>
            <a:buChar char="••"/>
          </a:pPr>
          <a:r>
            <a:rPr lang="en-US" sz="2000" kern="1200" dirty="0" smtClean="0"/>
            <a:t>All employees should be able to review their appraisal results.</a:t>
          </a:r>
          <a:endParaRPr lang="en-US" sz="2000" kern="1200" dirty="0"/>
        </a:p>
        <a:p>
          <a:pPr marL="228600" lvl="1" indent="-228600" algn="l" defTabSz="889000">
            <a:lnSpc>
              <a:spcPct val="90000"/>
            </a:lnSpc>
            <a:spcBef>
              <a:spcPct val="0"/>
            </a:spcBef>
            <a:spcAft>
              <a:spcPct val="15000"/>
            </a:spcAft>
            <a:buChar char="••"/>
          </a:pPr>
          <a:r>
            <a:rPr lang="en-US" sz="2000" kern="1200" dirty="0" smtClean="0"/>
            <a:t>All personnel decisions should be based on a formal </a:t>
          </a:r>
          <a:r>
            <a:rPr lang="en-US" sz="2000" kern="1200" dirty="0" err="1" smtClean="0"/>
            <a:t>standardised</a:t>
          </a:r>
          <a:r>
            <a:rPr lang="en-US" sz="2000" kern="1200" dirty="0" smtClean="0"/>
            <a:t> performance appraised system.</a:t>
          </a:r>
          <a:endParaRPr lang="en-US" sz="2000" kern="1200" dirty="0"/>
        </a:p>
      </dsp:txBody>
      <dsp:txXfrm rot="-5400000">
        <a:off x="1842895" y="83917"/>
        <a:ext cx="6303168" cy="1544185"/>
      </dsp:txXfrm>
    </dsp:sp>
    <dsp:sp modelId="{C4D1D0E6-E394-48A4-9661-D71A2C0E8BF9}">
      <dsp:nvSpPr>
        <dsp:cNvPr id="0" name=""/>
        <dsp:cNvSpPr/>
      </dsp:nvSpPr>
      <dsp:spPr>
        <a:xfrm rot="5400000">
          <a:off x="-394905" y="2744982"/>
          <a:ext cx="2632706" cy="1842894"/>
        </a:xfrm>
        <a:prstGeom prst="chevron">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lvl="0" algn="ctr" defTabSz="666750">
            <a:lnSpc>
              <a:spcPct val="90000"/>
            </a:lnSpc>
            <a:spcBef>
              <a:spcPct val="0"/>
            </a:spcBef>
            <a:spcAft>
              <a:spcPct val="35000"/>
            </a:spcAft>
          </a:pPr>
          <a:r>
            <a:rPr lang="en-US" sz="1500" kern="1200" dirty="0" smtClean="0"/>
            <a:t>LEGALLY DEFENSIABLE APPRAISAL CONTENT</a:t>
          </a:r>
          <a:endParaRPr lang="en-US" sz="1500" kern="1200" dirty="0"/>
        </a:p>
      </dsp:txBody>
      <dsp:txXfrm rot="-5400000">
        <a:off x="1" y="3271523"/>
        <a:ext cx="1842894" cy="789812"/>
      </dsp:txXfrm>
    </dsp:sp>
    <dsp:sp modelId="{92443630-1F56-49D4-9A04-3F4EF2AB14FA}">
      <dsp:nvSpPr>
        <dsp:cNvPr id="0" name=""/>
        <dsp:cNvSpPr/>
      </dsp:nvSpPr>
      <dsp:spPr>
        <a:xfrm rot="5400000">
          <a:off x="4180617" y="12352"/>
          <a:ext cx="1711259" cy="6386705"/>
        </a:xfrm>
        <a:prstGeom prst="round2Same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42240" tIns="12700" rIns="12700" bIns="12700" numCol="1" spcCol="1270" anchor="ctr" anchorCtr="0">
          <a:noAutofit/>
        </a:bodyPr>
        <a:lstStyle/>
        <a:p>
          <a:pPr marL="228600" lvl="1" indent="-228600" algn="l" defTabSz="889000">
            <a:lnSpc>
              <a:spcPct val="90000"/>
            </a:lnSpc>
            <a:spcBef>
              <a:spcPct val="0"/>
            </a:spcBef>
            <a:spcAft>
              <a:spcPct val="15000"/>
            </a:spcAft>
            <a:buChar char="••"/>
          </a:pPr>
          <a:r>
            <a:rPr lang="en-US" sz="2000" kern="1200" dirty="0" smtClean="0"/>
            <a:t>Any performance appraised content should be based on a job analysis</a:t>
          </a:r>
          <a:endParaRPr lang="en-US" sz="2000" kern="1200" dirty="0"/>
        </a:p>
        <a:p>
          <a:pPr marL="228600" lvl="1" indent="-228600" algn="l" defTabSz="889000">
            <a:lnSpc>
              <a:spcPct val="90000"/>
            </a:lnSpc>
            <a:spcBef>
              <a:spcPct val="0"/>
            </a:spcBef>
            <a:spcAft>
              <a:spcPct val="15000"/>
            </a:spcAft>
            <a:buChar char="••"/>
          </a:pPr>
          <a:r>
            <a:rPr lang="en-US" sz="2000" kern="1200" dirty="0" smtClean="0"/>
            <a:t>Appraisals based on traits should be avoided</a:t>
          </a:r>
          <a:endParaRPr lang="en-US" sz="2000" kern="1200" dirty="0"/>
        </a:p>
        <a:p>
          <a:pPr marL="228600" lvl="1" indent="-228600" algn="l" defTabSz="889000">
            <a:lnSpc>
              <a:spcPct val="90000"/>
            </a:lnSpc>
            <a:spcBef>
              <a:spcPct val="0"/>
            </a:spcBef>
            <a:spcAft>
              <a:spcPct val="15000"/>
            </a:spcAft>
            <a:buChar char="••"/>
          </a:pPr>
          <a:r>
            <a:rPr lang="en-US" sz="2000" kern="1200" dirty="0" smtClean="0"/>
            <a:t>Specific job related performance dimensions should be used rather than global measures.</a:t>
          </a:r>
          <a:endParaRPr lang="en-US" sz="2000" kern="1200" dirty="0"/>
        </a:p>
      </dsp:txBody>
      <dsp:txXfrm rot="-5400000">
        <a:off x="1842895" y="2433612"/>
        <a:ext cx="6303168" cy="1544185"/>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3265947-CAB6-4F62-A13E-E0089142901D}">
      <dsp:nvSpPr>
        <dsp:cNvPr id="0" name=""/>
        <dsp:cNvSpPr/>
      </dsp:nvSpPr>
      <dsp:spPr>
        <a:xfrm rot="5400000">
          <a:off x="-443559" y="446352"/>
          <a:ext cx="2957066" cy="2069946"/>
        </a:xfrm>
        <a:prstGeom prst="chevron">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795" tIns="10795" rIns="10795" bIns="10795" numCol="1" spcCol="1270" anchor="ctr" anchorCtr="0">
          <a:noAutofit/>
        </a:bodyPr>
        <a:lstStyle/>
        <a:p>
          <a:pPr lvl="0" algn="ctr" defTabSz="755650">
            <a:lnSpc>
              <a:spcPct val="90000"/>
            </a:lnSpc>
            <a:spcBef>
              <a:spcPct val="0"/>
            </a:spcBef>
            <a:spcAft>
              <a:spcPct val="35000"/>
            </a:spcAft>
          </a:pPr>
          <a:r>
            <a:rPr lang="en-US" sz="1700" kern="1200" dirty="0" smtClean="0"/>
            <a:t>LEGALLY DEFENSIBLE DOCUMENTATION OF APPRAISAL RESULTS</a:t>
          </a:r>
          <a:endParaRPr lang="en-US" sz="1700" kern="1200" dirty="0"/>
        </a:p>
      </dsp:txBody>
      <dsp:txXfrm rot="-5400000">
        <a:off x="1" y="1037765"/>
        <a:ext cx="2069946" cy="887120"/>
      </dsp:txXfrm>
    </dsp:sp>
    <dsp:sp modelId="{2E05CA42-4D18-43AF-B3BC-937140071AE9}">
      <dsp:nvSpPr>
        <dsp:cNvPr id="0" name=""/>
        <dsp:cNvSpPr/>
      </dsp:nvSpPr>
      <dsp:spPr>
        <a:xfrm rot="5400000">
          <a:off x="4188726" y="-2115987"/>
          <a:ext cx="1922092" cy="6159653"/>
        </a:xfrm>
        <a:prstGeom prst="round2Same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42240" tIns="12700" rIns="12700" bIns="12700" numCol="1" spcCol="1270" anchor="ctr" anchorCtr="0">
          <a:noAutofit/>
        </a:bodyPr>
        <a:lstStyle/>
        <a:p>
          <a:pPr marL="228600" lvl="1" indent="-228600" algn="l" defTabSz="889000">
            <a:lnSpc>
              <a:spcPct val="90000"/>
            </a:lnSpc>
            <a:spcBef>
              <a:spcPct val="0"/>
            </a:spcBef>
            <a:spcAft>
              <a:spcPct val="15000"/>
            </a:spcAft>
            <a:buChar char="••"/>
          </a:pPr>
          <a:r>
            <a:rPr lang="en-US" sz="2000" kern="1200" dirty="0" smtClean="0"/>
            <a:t>Written documentation for extreme ratings should be required and they must be consistent with the numerical ratings.</a:t>
          </a:r>
          <a:endParaRPr lang="en-US" sz="2000" kern="1200" dirty="0"/>
        </a:p>
        <a:p>
          <a:pPr marL="228600" lvl="1" indent="-228600" algn="l" defTabSz="889000">
            <a:lnSpc>
              <a:spcPct val="90000"/>
            </a:lnSpc>
            <a:spcBef>
              <a:spcPct val="0"/>
            </a:spcBef>
            <a:spcAft>
              <a:spcPct val="15000"/>
            </a:spcAft>
            <a:buChar char="••"/>
          </a:pPr>
          <a:r>
            <a:rPr lang="en-US" sz="2000" kern="1200" dirty="0" smtClean="0"/>
            <a:t>Documentation requirements should be consistent among the raters</a:t>
          </a:r>
          <a:endParaRPr lang="en-US" sz="2000" kern="1200" dirty="0"/>
        </a:p>
      </dsp:txBody>
      <dsp:txXfrm rot="-5400000">
        <a:off x="2069946" y="96622"/>
        <a:ext cx="6065824" cy="1734434"/>
      </dsp:txXfrm>
    </dsp:sp>
    <dsp:sp modelId="{C4B15A59-FE94-4EB4-99B5-8642CADB4BC4}">
      <dsp:nvSpPr>
        <dsp:cNvPr id="0" name=""/>
        <dsp:cNvSpPr/>
      </dsp:nvSpPr>
      <dsp:spPr>
        <a:xfrm rot="5400000">
          <a:off x="-443559" y="3122500"/>
          <a:ext cx="2957066" cy="2069946"/>
        </a:xfrm>
        <a:prstGeom prst="chevron">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795" tIns="10795" rIns="10795" bIns="10795" numCol="1" spcCol="1270" anchor="ctr" anchorCtr="0">
          <a:noAutofit/>
        </a:bodyPr>
        <a:lstStyle/>
        <a:p>
          <a:pPr lvl="0" algn="ctr" defTabSz="755650">
            <a:lnSpc>
              <a:spcPct val="90000"/>
            </a:lnSpc>
            <a:spcBef>
              <a:spcPct val="0"/>
            </a:spcBef>
            <a:spcAft>
              <a:spcPct val="35000"/>
            </a:spcAft>
          </a:pPr>
          <a:r>
            <a:rPr lang="en-US" sz="1700" kern="1200" dirty="0" smtClean="0"/>
            <a:t>LEGALLY DEFENSIBLE RATERS</a:t>
          </a:r>
          <a:endParaRPr lang="en-US" sz="1700" kern="1200" dirty="0"/>
        </a:p>
      </dsp:txBody>
      <dsp:txXfrm rot="-5400000">
        <a:off x="1" y="3713913"/>
        <a:ext cx="2069946" cy="887120"/>
      </dsp:txXfrm>
    </dsp:sp>
    <dsp:sp modelId="{D9449283-F058-4197-A4F3-E5F7AF906642}">
      <dsp:nvSpPr>
        <dsp:cNvPr id="0" name=""/>
        <dsp:cNvSpPr/>
      </dsp:nvSpPr>
      <dsp:spPr>
        <a:xfrm rot="5400000">
          <a:off x="4188726" y="560160"/>
          <a:ext cx="1922092" cy="6159653"/>
        </a:xfrm>
        <a:prstGeom prst="round2Same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42240" tIns="12700" rIns="12700" bIns="12700" numCol="1" spcCol="1270" anchor="ctr" anchorCtr="0">
          <a:noAutofit/>
        </a:bodyPr>
        <a:lstStyle/>
        <a:p>
          <a:pPr marL="228600" lvl="1" indent="-228600" algn="l" defTabSz="889000">
            <a:lnSpc>
              <a:spcPct val="90000"/>
            </a:lnSpc>
            <a:spcBef>
              <a:spcPct val="0"/>
            </a:spcBef>
            <a:spcAft>
              <a:spcPct val="15000"/>
            </a:spcAft>
            <a:buChar char="••"/>
          </a:pPr>
          <a:endParaRPr lang="en-US" sz="2000" kern="1200" dirty="0"/>
        </a:p>
        <a:p>
          <a:pPr marL="228600" lvl="1" indent="-228600" algn="l" defTabSz="889000">
            <a:lnSpc>
              <a:spcPct val="90000"/>
            </a:lnSpc>
            <a:spcBef>
              <a:spcPct val="0"/>
            </a:spcBef>
            <a:spcAft>
              <a:spcPct val="15000"/>
            </a:spcAft>
            <a:buChar char="••"/>
          </a:pPr>
          <a:r>
            <a:rPr lang="en-US" sz="2000" kern="1200" dirty="0" smtClean="0"/>
            <a:t>The raters should be trained in ‘how to use an appraisal system’</a:t>
          </a:r>
          <a:endParaRPr lang="en-US" sz="2000" kern="1200" dirty="0"/>
        </a:p>
        <a:p>
          <a:pPr marL="228600" lvl="1" indent="-228600" algn="l" defTabSz="889000">
            <a:lnSpc>
              <a:spcPct val="90000"/>
            </a:lnSpc>
            <a:spcBef>
              <a:spcPct val="0"/>
            </a:spcBef>
            <a:spcAft>
              <a:spcPct val="15000"/>
            </a:spcAft>
            <a:buChar char="••"/>
          </a:pPr>
          <a:r>
            <a:rPr lang="en-US" sz="2000" kern="1200" dirty="0" smtClean="0"/>
            <a:t>The raters must have the opportunity to observe the </a:t>
          </a:r>
          <a:r>
            <a:rPr lang="en-US" sz="2000" kern="1200" dirty="0" err="1" smtClean="0"/>
            <a:t>ratee</a:t>
          </a:r>
          <a:r>
            <a:rPr lang="en-US" sz="2000" kern="1200" dirty="0" smtClean="0"/>
            <a:t> first-hand or to review important </a:t>
          </a:r>
          <a:r>
            <a:rPr lang="en-US" sz="2000" kern="1200" dirty="0" err="1" smtClean="0"/>
            <a:t>ratee</a:t>
          </a:r>
          <a:r>
            <a:rPr lang="en-US" sz="2000" kern="1200" dirty="0" smtClean="0"/>
            <a:t> performance product. </a:t>
          </a:r>
          <a:endParaRPr lang="en-US" sz="2000" kern="1200" dirty="0"/>
        </a:p>
      </dsp:txBody>
      <dsp:txXfrm rot="-5400000">
        <a:off x="2069946" y="2772770"/>
        <a:ext cx="6065824" cy="1734434"/>
      </dsp:txXfrm>
    </dsp:sp>
  </dsp:spTree>
</dsp:drawing>
</file>

<file path=ppt/diagrams/layout1.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1"/>
      </p:bgRef>
    </p:bg>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Rounded Rectangle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Subtitl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14D34C74-9D06-445D-A9B0-FF3BD61C259D}" type="datetimeFigureOut">
              <a:rPr lang="en-US" smtClean="0"/>
              <a:pPr/>
              <a:t>8/27/2020</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lIns="0" tIns="0" rIns="0" bIns="0">
            <a:noAutofit/>
          </a:bodyPr>
          <a:lstStyle>
            <a:lvl1pPr>
              <a:defRPr sz="1400">
                <a:solidFill>
                  <a:srgbClr val="FFFFFF"/>
                </a:solidFill>
              </a:defRPr>
            </a:lvl1pPr>
          </a:lstStyle>
          <a:p>
            <a:fld id="{259F5AE3-278B-43D4-B0ED-3AFA3E216B34}" type="slidenum">
              <a:rPr lang="en-US" smtClean="0"/>
              <a:pPr/>
              <a:t>‹#›</a:t>
            </a:fld>
            <a:endParaRPr lang="en-US"/>
          </a:p>
        </p:txBody>
      </p:sp>
      <p:sp>
        <p:nvSpPr>
          <p:cNvPr id="7" name="Rectangle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4D34C74-9D06-445D-A9B0-FF3BD61C259D}" type="datetimeFigureOut">
              <a:rPr lang="en-US" smtClean="0"/>
              <a:pPr/>
              <a:t>8/27/2020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59F5AE3-278B-43D4-B0ED-3AFA3E216B34}"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1168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914400" y="274640"/>
            <a:ext cx="55626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4D34C74-9D06-445D-A9B0-FF3BD61C259D}" type="datetimeFigureOut">
              <a:rPr lang="en-US" smtClean="0"/>
              <a:pPr/>
              <a:t>8/27/2020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59F5AE3-278B-43D4-B0ED-3AFA3E216B34}"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14D34C74-9D06-445D-A9B0-FF3BD61C259D}" type="datetimeFigureOut">
              <a:rPr lang="en-US" smtClean="0"/>
              <a:pPr/>
              <a:t>8/27/2020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59F5AE3-278B-43D4-B0ED-3AFA3E216B34}" type="slidenum">
              <a:rPr lang="en-US" smtClean="0"/>
              <a:pPr/>
              <a:t>‹#›</a:t>
            </a:fld>
            <a:endParaRPr lang="en-US"/>
          </a:p>
        </p:txBody>
      </p:sp>
      <p:sp>
        <p:nvSpPr>
          <p:cNvPr id="8" name="Content Placeholder 7"/>
          <p:cNvSpPr>
            <a:spLocks noGrp="1"/>
          </p:cNvSpPr>
          <p:nvPr>
            <p:ph sz="quarter" idx="1"/>
          </p:nvPr>
        </p:nvSpPr>
        <p:spPr>
          <a:xfrm>
            <a:off x="914400" y="1447800"/>
            <a:ext cx="777240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Rounded Rectangle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722313" y="952500"/>
            <a:ext cx="7772400" cy="1362075"/>
          </a:xfrm>
        </p:spPr>
        <p:txBody>
          <a:bodyPr anchor="b" anchorCtr="0"/>
          <a:lstStyle>
            <a:lvl1pPr algn="l">
              <a:buNone/>
              <a:defRPr sz="4000" b="0" cap="none"/>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14D34C74-9D06-445D-A9B0-FF3BD61C259D}" type="datetimeFigureOut">
              <a:rPr lang="en-US" smtClean="0"/>
              <a:pPr/>
              <a:t>8/27/2020</a:t>
            </a:fld>
            <a:endParaRPr lang="en-US"/>
          </a:p>
        </p:txBody>
      </p:sp>
      <p:sp>
        <p:nvSpPr>
          <p:cNvPr id="5" name="Footer Placeholder 4"/>
          <p:cNvSpPr>
            <a:spLocks noGrp="1"/>
          </p:cNvSpPr>
          <p:nvPr>
            <p:ph type="ftr" sz="quarter" idx="11"/>
          </p:nvPr>
        </p:nvSpPr>
        <p:spPr>
          <a:xfrm>
            <a:off x="800100" y="6172200"/>
            <a:ext cx="4000500" cy="457200"/>
          </a:xfrm>
        </p:spPr>
        <p:txBody>
          <a:bodyPr/>
          <a:lstStyle/>
          <a:p>
            <a:endParaRPr lang="en-US"/>
          </a:p>
        </p:txBody>
      </p:sp>
      <p:sp>
        <p:nvSpPr>
          <p:cNvPr id="7" name="Rectangle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146304" y="6208776"/>
            <a:ext cx="457200" cy="457200"/>
          </a:xfrm>
        </p:spPr>
        <p:txBody>
          <a:bodyPr/>
          <a:lstStyle/>
          <a:p>
            <a:fld id="{259F5AE3-278B-43D4-B0ED-3AFA3E216B34}"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14D34C74-9D06-445D-A9B0-FF3BD61C259D}" type="datetimeFigureOut">
              <a:rPr lang="en-US" smtClean="0"/>
              <a:pPr/>
              <a:t>8/27/2020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59F5AE3-278B-43D4-B0ED-3AFA3E216B34}" type="slidenum">
              <a:rPr lang="en-US" smtClean="0"/>
              <a:pPr/>
              <a:t>‹#›</a:t>
            </a:fld>
            <a:endParaRPr lang="en-US"/>
          </a:p>
        </p:txBody>
      </p:sp>
      <p:sp>
        <p:nvSpPr>
          <p:cNvPr id="9" name="Content Placeholder 8"/>
          <p:cNvSpPr>
            <a:spLocks noGrp="1"/>
          </p:cNvSpPr>
          <p:nvPr>
            <p:ph sz="quarter" idx="1"/>
          </p:nvPr>
        </p:nvSpPr>
        <p:spPr>
          <a:xfrm>
            <a:off x="91440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93395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0"/>
            <a:ext cx="7772400" cy="1143000"/>
          </a:xfrm>
        </p:spPr>
        <p:txBody>
          <a:bodyPr anchor="b" anchorCtr="0"/>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14D34C74-9D06-445D-A9B0-FF3BD61C259D}" type="datetimeFigureOut">
              <a:rPr lang="en-US" smtClean="0"/>
              <a:pPr/>
              <a:t>8/27/2020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59F5AE3-278B-43D4-B0ED-3AFA3E216B34}" type="slidenum">
              <a:rPr lang="en-US" smtClean="0"/>
              <a:pPr/>
              <a:t>‹#›</a:t>
            </a:fld>
            <a:endParaRPr lang="en-US"/>
          </a:p>
        </p:txBody>
      </p:sp>
      <p:sp>
        <p:nvSpPr>
          <p:cNvPr id="11" name="Content Placeholder 10"/>
          <p:cNvSpPr>
            <a:spLocks noGrp="1"/>
          </p:cNvSpPr>
          <p:nvPr>
            <p:ph sz="half" idx="2"/>
          </p:nvPr>
        </p:nvSpPr>
        <p:spPr>
          <a:xfrm>
            <a:off x="9144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4"/>
          </p:nvPr>
        </p:nvSpPr>
        <p:spPr>
          <a:xfrm>
            <a:off x="49530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14D34C74-9D06-445D-A9B0-FF3BD61C259D}" type="datetimeFigureOut">
              <a:rPr lang="en-US" smtClean="0"/>
              <a:pPr/>
              <a:t>8/27/2020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59F5AE3-278B-43D4-B0ED-3AFA3E216B34}"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4D34C74-9D06-445D-A9B0-FF3BD61C259D}" type="datetimeFigureOut">
              <a:rPr lang="en-US" smtClean="0"/>
              <a:pPr/>
              <a:t>8/27/2020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59F5AE3-278B-43D4-B0ED-3AFA3E216B34}"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Rounded Rectangle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914400" y="273050"/>
            <a:ext cx="7772400" cy="1143000"/>
          </a:xfrm>
        </p:spPr>
        <p:txBody>
          <a:bodyPr anchor="b" anchorCtr="0"/>
          <a:lstStyle>
            <a:lvl1pPr algn="l">
              <a:buNone/>
              <a:defRPr sz="4000" b="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14D34C74-9D06-445D-A9B0-FF3BD61C259D}" type="datetimeFigureOut">
              <a:rPr lang="en-US" smtClean="0"/>
              <a:pPr/>
              <a:t>8/27/2020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59F5AE3-278B-43D4-B0ED-3AFA3E216B34}" type="slidenum">
              <a:rPr lang="en-US" smtClean="0"/>
              <a:pPr/>
              <a:t>‹#›</a:t>
            </a:fld>
            <a:endParaRPr lang="en-US"/>
          </a:p>
        </p:txBody>
      </p:sp>
      <p:sp>
        <p:nvSpPr>
          <p:cNvPr id="11" name="Content Placeholder 10"/>
          <p:cNvSpPr>
            <a:spLocks noGrp="1"/>
          </p:cNvSpPr>
          <p:nvPr>
            <p:ph sz="quarter" idx="1"/>
          </p:nvPr>
        </p:nvSpPr>
        <p:spPr>
          <a:xfrm>
            <a:off x="2971800" y="1600200"/>
            <a:ext cx="5715000" cy="44958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14D34C74-9D06-445D-A9B0-FF3BD61C259D}" type="datetimeFigureOut">
              <a:rPr lang="en-US" smtClean="0"/>
              <a:pPr/>
              <a:t>8/27/2020</a:t>
            </a:fld>
            <a:endParaRPr lang="en-US"/>
          </a:p>
        </p:txBody>
      </p:sp>
      <p:sp>
        <p:nvSpPr>
          <p:cNvPr id="6" name="Footer Placeholder 5"/>
          <p:cNvSpPr>
            <a:spLocks noGrp="1"/>
          </p:cNvSpPr>
          <p:nvPr>
            <p:ph type="ftr" sz="quarter" idx="11"/>
          </p:nvPr>
        </p:nvSpPr>
        <p:spPr>
          <a:xfrm>
            <a:off x="914400" y="6172200"/>
            <a:ext cx="3886200" cy="457200"/>
          </a:xfrm>
        </p:spPr>
        <p:txBody>
          <a:bodyPr/>
          <a:lstStyle/>
          <a:p>
            <a:endParaRPr lang="en-US"/>
          </a:p>
        </p:txBody>
      </p:sp>
      <p:sp>
        <p:nvSpPr>
          <p:cNvPr id="7" name="Slide Number Placeholder 6"/>
          <p:cNvSpPr>
            <a:spLocks noGrp="1"/>
          </p:cNvSpPr>
          <p:nvPr>
            <p:ph type="sldNum" sz="quarter" idx="12"/>
          </p:nvPr>
        </p:nvSpPr>
        <p:spPr>
          <a:xfrm>
            <a:off x="146304" y="6208776"/>
            <a:ext cx="457200" cy="457200"/>
          </a:xfrm>
        </p:spPr>
        <p:txBody>
          <a:bodyPr/>
          <a:lstStyle/>
          <a:p>
            <a:fld id="{259F5AE3-278B-43D4-B0ED-3AFA3E216B34}" type="slidenum">
              <a:rPr lang="en-US" smtClean="0"/>
              <a:pPr/>
              <a:t>‹#›</a:t>
            </a:fld>
            <a:endParaRPr lang="en-US"/>
          </a:p>
        </p:txBody>
      </p:sp>
      <p:sp>
        <p:nvSpPr>
          <p:cNvPr id="11" name="Rectangle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Picture Placeholder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n-US" smtClean="0"/>
              <a:t>Click icon to add picture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Rounded Rectangle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Title Placeholder 21"/>
          <p:cNvSpPr>
            <a:spLocks noGrp="1"/>
          </p:cNvSpPr>
          <p:nvPr>
            <p:ph type="title"/>
          </p:nvPr>
        </p:nvSpPr>
        <p:spPr>
          <a:xfrm>
            <a:off x="914400" y="274638"/>
            <a:ext cx="7772400" cy="1143000"/>
          </a:xfrm>
          <a:prstGeom prst="rect">
            <a:avLst/>
          </a:prstGeom>
        </p:spPr>
        <p:txBody>
          <a:bodyPr bIns="91440"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14D34C74-9D06-445D-A9B0-FF3BD61C259D}" type="datetimeFigureOut">
              <a:rPr lang="en-US" smtClean="0"/>
              <a:pPr/>
              <a:t>8/27/2020</a:t>
            </a:fld>
            <a:endParaRPr lang="en-US"/>
          </a:p>
        </p:txBody>
      </p:sp>
      <p:sp>
        <p:nvSpPr>
          <p:cNvPr id="3" name="Footer Placeholder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en-US"/>
          </a:p>
        </p:txBody>
      </p:sp>
      <p:sp>
        <p:nvSpPr>
          <p:cNvPr id="23" name="Slide Number Placeholder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259F5AE3-278B-43D4-B0ED-3AFA3E216B34}"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971800" y="5257800"/>
            <a:ext cx="5410200" cy="685800"/>
          </a:xfrm>
        </p:spPr>
        <p:txBody>
          <a:bodyPr>
            <a:normAutofit/>
          </a:bodyPr>
          <a:lstStyle/>
          <a:p>
            <a:r>
              <a:rPr lang="en-US" dirty="0" err="1" smtClean="0"/>
              <a:t>Dr..Subhasish</a:t>
            </a:r>
            <a:r>
              <a:rPr lang="en-US" dirty="0" smtClean="0"/>
              <a:t> </a:t>
            </a:r>
            <a:r>
              <a:rPr lang="en-US" dirty="0" err="1" smtClean="0"/>
              <a:t>Chatterjee</a:t>
            </a:r>
            <a:r>
              <a:rPr lang="en-US" dirty="0" smtClean="0"/>
              <a:t> </a:t>
            </a:r>
            <a:endParaRPr lang="en-US" dirty="0"/>
          </a:p>
        </p:txBody>
      </p:sp>
      <p:sp>
        <p:nvSpPr>
          <p:cNvPr id="2" name="Title 1"/>
          <p:cNvSpPr>
            <a:spLocks noGrp="1"/>
          </p:cNvSpPr>
          <p:nvPr>
            <p:ph type="ctrTitle"/>
          </p:nvPr>
        </p:nvSpPr>
        <p:spPr>
          <a:xfrm>
            <a:off x="685800" y="1295401"/>
            <a:ext cx="7772400" cy="1828799"/>
          </a:xfrm>
        </p:spPr>
        <p:txBody>
          <a:bodyPr>
            <a:normAutofit/>
          </a:bodyPr>
          <a:lstStyle/>
          <a:p>
            <a:r>
              <a:rPr lang="en-US" dirty="0" smtClean="0"/>
              <a:t>APPRAISING AND MANAGING PERFORMANCE </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685800"/>
            <a:ext cx="8229600" cy="5440363"/>
          </a:xfrm>
        </p:spPr>
        <p:txBody>
          <a:bodyPr/>
          <a:lstStyle/>
          <a:p>
            <a:pPr>
              <a:buFont typeface="Wingdings" pitchFamily="2" charset="2"/>
              <a:buChar char="q"/>
            </a:pPr>
            <a:r>
              <a:rPr lang="en-US" dirty="0" smtClean="0"/>
              <a:t>PERFORMANCE MANAGEMENT</a:t>
            </a:r>
          </a:p>
          <a:p>
            <a:r>
              <a:rPr lang="en-US" dirty="0" smtClean="0"/>
              <a:t>Provides feedback about employee job performance </a:t>
            </a:r>
          </a:p>
          <a:p>
            <a:r>
              <a:rPr lang="en-US" dirty="0" smtClean="0"/>
              <a:t>Getting feedback is not enough ,three more activities need to be undertaken to complete the process </a:t>
            </a:r>
          </a:p>
          <a:p>
            <a:pPr marL="514350" indent="-514350">
              <a:buFont typeface="+mj-lt"/>
              <a:buAutoNum type="arabicPeriod"/>
            </a:pPr>
            <a:r>
              <a:rPr lang="en-US" dirty="0" smtClean="0"/>
              <a:t>Performance interview</a:t>
            </a:r>
          </a:p>
          <a:p>
            <a:pPr marL="514350" indent="-514350">
              <a:buFont typeface="+mj-lt"/>
              <a:buAutoNum type="arabicPeriod"/>
            </a:pPr>
            <a:r>
              <a:rPr lang="en-US" dirty="0" smtClean="0"/>
              <a:t>Achieving performance data </a:t>
            </a:r>
          </a:p>
          <a:p>
            <a:pPr marL="514350" indent="-514350">
              <a:buFont typeface="+mj-lt"/>
              <a:buAutoNum type="arabicPeriod"/>
            </a:pPr>
            <a:r>
              <a:rPr lang="en-US" dirty="0" smtClean="0"/>
              <a:t>Use of appraisal data</a:t>
            </a: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304800" y="609600"/>
            <a:ext cx="8229600" cy="5562600"/>
          </a:xfrm>
        </p:spPr>
        <p:txBody>
          <a:bodyPr>
            <a:normAutofit/>
          </a:bodyPr>
          <a:lstStyle/>
          <a:p>
            <a:pPr>
              <a:buFont typeface="Wingdings" pitchFamily="2" charset="2"/>
              <a:buChar char="q"/>
            </a:pPr>
            <a:r>
              <a:rPr lang="en-US" dirty="0" smtClean="0"/>
              <a:t>ARCHIVING PERFORMANCE DATA</a:t>
            </a:r>
          </a:p>
          <a:p>
            <a:r>
              <a:rPr lang="en-US" dirty="0" smtClean="0"/>
              <a:t>Organizations need to archive or store the appraisal data so that at any point in future ,the information can be revealed and used.</a:t>
            </a:r>
          </a:p>
          <a:p>
            <a:pPr>
              <a:buFont typeface="Wingdings" pitchFamily="2" charset="2"/>
              <a:buChar char="q"/>
            </a:pPr>
            <a:r>
              <a:rPr lang="en-US" dirty="0" smtClean="0"/>
              <a:t>USE OF APPRAISAL DATA</a:t>
            </a:r>
          </a:p>
          <a:p>
            <a:r>
              <a:rPr lang="en-US" dirty="0" smtClean="0"/>
              <a:t>Is the use of evaluation data</a:t>
            </a:r>
          </a:p>
          <a:p>
            <a:r>
              <a:rPr lang="en-US" dirty="0" smtClean="0"/>
              <a:t>It may be recollected that the most significant rewards employers offer to the employee are:</a:t>
            </a:r>
          </a:p>
          <a:p>
            <a:pPr>
              <a:buFont typeface="Wingdings" pitchFamily="2" charset="2"/>
              <a:buChar char="ü"/>
            </a:pPr>
            <a:r>
              <a:rPr lang="en-US" dirty="0" smtClean="0"/>
              <a:t>Monet to purchase goods and services </a:t>
            </a:r>
          </a:p>
          <a:p>
            <a:pPr>
              <a:buFont typeface="Wingdings" pitchFamily="2" charset="2"/>
              <a:buChar char="ü"/>
            </a:pPr>
            <a:r>
              <a:rPr lang="en-US" dirty="0" smtClean="0"/>
              <a:t>Opportunities to interact with other people in a </a:t>
            </a:r>
            <a:r>
              <a:rPr lang="en-US" dirty="0" err="1" smtClean="0"/>
              <a:t>favourable</a:t>
            </a:r>
            <a:r>
              <a:rPr lang="en-US" dirty="0" smtClean="0"/>
              <a:t> working environment</a:t>
            </a:r>
          </a:p>
          <a:p>
            <a:pPr>
              <a:buFont typeface="Wingdings" pitchFamily="2" charset="2"/>
              <a:buChar char="ü"/>
            </a:pPr>
            <a:r>
              <a:rPr lang="en-US" dirty="0" smtClean="0"/>
              <a:t>Opportunities to learn ,grow ,and make full use of their potential</a:t>
            </a: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CHALLENGES OF PERFORMANCE APPRAISAL</a:t>
            </a:r>
            <a:endParaRPr lang="en-US" dirty="0"/>
          </a:p>
        </p:txBody>
      </p:sp>
      <p:pic>
        <p:nvPicPr>
          <p:cNvPr id="3074" name="Picture 2"/>
          <p:cNvPicPr>
            <a:picLocks noGrp="1" noChangeAspect="1" noChangeArrowheads="1"/>
          </p:cNvPicPr>
          <p:nvPr>
            <p:ph sz="quarter" idx="1"/>
          </p:nvPr>
        </p:nvPicPr>
        <p:blipFill>
          <a:blip r:embed="rId2"/>
          <a:stretch>
            <a:fillRect/>
          </a:stretch>
        </p:blipFill>
        <p:spPr bwMode="auto">
          <a:xfrm>
            <a:off x="152400" y="2057400"/>
            <a:ext cx="8382000" cy="464820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762000"/>
            <a:ext cx="8229600" cy="5364163"/>
          </a:xfrm>
        </p:spPr>
        <p:txBody>
          <a:bodyPr/>
          <a:lstStyle/>
          <a:p>
            <a:r>
              <a:rPr lang="en-US" dirty="0" smtClean="0"/>
              <a:t>Create a culture of excellence that inspires every employee to improve and lend himself or herself to the assessed.</a:t>
            </a:r>
          </a:p>
          <a:p>
            <a:r>
              <a:rPr lang="en-US" dirty="0" smtClean="0"/>
              <a:t>Align organizational objectives to individual aspiration.</a:t>
            </a:r>
          </a:p>
          <a:p>
            <a:r>
              <a:rPr lang="en-US" dirty="0" smtClean="0"/>
              <a:t>Clear growth paths for talented individuals.</a:t>
            </a:r>
          </a:p>
          <a:p>
            <a:r>
              <a:rPr lang="en-US" dirty="0" smtClean="0"/>
              <a:t>Embed teamwork in all operational process.</a:t>
            </a:r>
          </a:p>
          <a:p>
            <a:r>
              <a:rPr lang="en-US" dirty="0" smtClean="0"/>
              <a:t>Empower employees to make decision without the fear of falling.</a:t>
            </a:r>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LEGAL ISSUES</a:t>
            </a:r>
            <a:endParaRPr lang="en-US" dirty="0"/>
          </a:p>
        </p:txBody>
      </p:sp>
      <p:graphicFrame>
        <p:nvGraphicFramePr>
          <p:cNvPr id="5" name="Content Placeholder 4"/>
          <p:cNvGraphicFramePr>
            <a:graphicFrameLocks noGrp="1"/>
          </p:cNvGraphicFramePr>
          <p:nvPr>
            <p:ph sz="quarter" idx="1"/>
          </p:nvPr>
        </p:nvGraphicFramePr>
        <p:xfrm>
          <a:off x="533400" y="1524000"/>
          <a:ext cx="8229600" cy="49831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sz="quarter" idx="1"/>
          </p:nvPr>
        </p:nvGraphicFramePr>
        <p:xfrm>
          <a:off x="457200" y="685800"/>
          <a:ext cx="8229600" cy="5638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ctrTitle"/>
          </p:nvPr>
        </p:nvSpPr>
        <p:spPr/>
        <p:txBody>
          <a:bodyPr/>
          <a:lstStyle/>
          <a:p>
            <a:r>
              <a:rPr lang="en-IN" dirty="0" smtClean="0"/>
              <a:t>JOB EVALUATION</a:t>
            </a:r>
            <a:endParaRPr lang="en-IN" dirty="0"/>
          </a:p>
        </p:txBody>
      </p:sp>
    </p:spTree>
    <p:extLst>
      <p:ext uri="{BB962C8B-B14F-4D97-AF65-F5344CB8AC3E}">
        <p14:creationId xmlns:p14="http://schemas.microsoft.com/office/powerpoint/2010/main" xmlns="" val="128890030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002060"/>
                </a:solidFill>
              </a:rPr>
              <a:t>DEFINATION</a:t>
            </a:r>
            <a:endParaRPr lang="en-US" b="1" dirty="0">
              <a:solidFill>
                <a:srgbClr val="002060"/>
              </a:solidFill>
            </a:endParaRPr>
          </a:p>
        </p:txBody>
      </p:sp>
      <p:sp>
        <p:nvSpPr>
          <p:cNvPr id="3" name="Content Placeholder 2"/>
          <p:cNvSpPr>
            <a:spLocks noGrp="1"/>
          </p:cNvSpPr>
          <p:nvPr>
            <p:ph sz="quarter" idx="1"/>
          </p:nvPr>
        </p:nvSpPr>
        <p:spPr>
          <a:xfrm>
            <a:off x="228600" y="1447800"/>
            <a:ext cx="8458200" cy="4572000"/>
          </a:xfrm>
        </p:spPr>
        <p:txBody>
          <a:bodyPr/>
          <a:lstStyle/>
          <a:p>
            <a:endParaRPr lang="en-US" dirty="0" smtClean="0"/>
          </a:p>
          <a:p>
            <a:r>
              <a:rPr lang="en-US" dirty="0" smtClean="0"/>
              <a:t>Job Evaluation is the process of analyzing and assessing the various jobs systemically to ascertain their relative worth in an organization. </a:t>
            </a:r>
          </a:p>
          <a:p>
            <a:r>
              <a:rPr lang="en-US" dirty="0" smtClean="0"/>
              <a:t>Jobs are evaluated on the basis of their content and are placed in the order of their importance.</a:t>
            </a:r>
          </a:p>
          <a:p>
            <a:r>
              <a:rPr lang="en-US" dirty="0" smtClean="0"/>
              <a:t>It is to be noted that in a job evaluation programme, the jobs are ranked and not the job holders, they are rated through performance appraisal.</a:t>
            </a:r>
          </a:p>
        </p:txBody>
      </p:sp>
    </p:spTree>
    <p:extLst>
      <p:ext uri="{BB962C8B-B14F-4D97-AF65-F5344CB8AC3E}">
        <p14:creationId xmlns:p14="http://schemas.microsoft.com/office/powerpoint/2010/main" xmlns="" val="32030840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solidFill>
                  <a:srgbClr val="002060"/>
                </a:solidFill>
              </a:rPr>
              <a:t>Difference btw Job Evaluation &amp; Performance Appraisal.</a:t>
            </a:r>
            <a:endParaRPr lang="en-US" b="1" dirty="0">
              <a:solidFill>
                <a:srgbClr val="002060"/>
              </a:solidFill>
            </a:endParaRPr>
          </a:p>
        </p:txBody>
      </p:sp>
      <p:sp>
        <p:nvSpPr>
          <p:cNvPr id="3" name="Content Placeholder 2"/>
          <p:cNvSpPr>
            <a:spLocks noGrp="1"/>
          </p:cNvSpPr>
          <p:nvPr>
            <p:ph sz="quarter" idx="1"/>
          </p:nvPr>
        </p:nvSpPr>
        <p:spPr>
          <a:xfrm>
            <a:off x="228600" y="1447800"/>
            <a:ext cx="4419600" cy="4572000"/>
          </a:xfrm>
        </p:spPr>
        <p:txBody>
          <a:bodyPr>
            <a:normAutofit/>
          </a:bodyPr>
          <a:lstStyle/>
          <a:p>
            <a:r>
              <a:rPr lang="en-US" sz="2400" dirty="0" smtClean="0"/>
              <a:t>The job is rated, keeping in view such factors as responsibility, qualification, experience, working conditions etc required for performance.</a:t>
            </a:r>
          </a:p>
          <a:p>
            <a:r>
              <a:rPr lang="en-US" sz="2400" dirty="0" smtClean="0"/>
              <a:t>A job is rated before the employee is appointed to occupy it.</a:t>
            </a:r>
          </a:p>
          <a:p>
            <a:endParaRPr lang="en-US" sz="2400" dirty="0" smtClean="0"/>
          </a:p>
          <a:p>
            <a:r>
              <a:rPr lang="en-US" sz="2400" dirty="0" smtClean="0"/>
              <a:t>It is not compulsory, Many organization carry on without it. It is mainly for lower level jobs.</a:t>
            </a:r>
            <a:endParaRPr lang="en-US" sz="2400" dirty="0"/>
          </a:p>
        </p:txBody>
      </p:sp>
      <p:sp>
        <p:nvSpPr>
          <p:cNvPr id="4" name="Content Placeholder 3"/>
          <p:cNvSpPr>
            <a:spLocks noGrp="1"/>
          </p:cNvSpPr>
          <p:nvPr>
            <p:ph sz="quarter" idx="2"/>
          </p:nvPr>
        </p:nvSpPr>
        <p:spPr>
          <a:xfrm>
            <a:off x="4648200" y="1447800"/>
            <a:ext cx="4034790" cy="4572000"/>
          </a:xfrm>
        </p:spPr>
        <p:txBody>
          <a:bodyPr/>
          <a:lstStyle/>
          <a:p>
            <a:r>
              <a:rPr lang="en-US" sz="2400" dirty="0" smtClean="0"/>
              <a:t>Employee is rated on the basis of his or her performance.</a:t>
            </a:r>
          </a:p>
          <a:p>
            <a:endParaRPr lang="en-US" dirty="0" smtClean="0"/>
          </a:p>
          <a:p>
            <a:endParaRPr lang="en-US" sz="2400" dirty="0" smtClean="0"/>
          </a:p>
          <a:p>
            <a:r>
              <a:rPr lang="en-US" sz="2400" dirty="0" smtClean="0"/>
              <a:t>Evaluation takes place after the employee has been hired and placed on a job.</a:t>
            </a:r>
          </a:p>
          <a:p>
            <a:endParaRPr lang="en-US" sz="2400" dirty="0" smtClean="0"/>
          </a:p>
          <a:p>
            <a:r>
              <a:rPr lang="en-US" sz="2400" dirty="0" smtClean="0"/>
              <a:t>Compulsory. It is done on regularly for all jobs.</a:t>
            </a:r>
          </a:p>
          <a:p>
            <a:endParaRPr lang="en-US" sz="2400" dirty="0" smtClean="0"/>
          </a:p>
        </p:txBody>
      </p:sp>
      <p:cxnSp>
        <p:nvCxnSpPr>
          <p:cNvPr id="6" name="Straight Connector 5"/>
          <p:cNvCxnSpPr/>
          <p:nvPr/>
        </p:nvCxnSpPr>
        <p:spPr>
          <a:xfrm rot="5400000">
            <a:off x="2324100" y="3771900"/>
            <a:ext cx="4343400" cy="15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xmlns="" val="75689653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002060"/>
                </a:solidFill>
              </a:rPr>
              <a:t>Job Evaluation Process</a:t>
            </a:r>
            <a:endParaRPr lang="en-US" b="1" dirty="0">
              <a:solidFill>
                <a:srgbClr val="002060"/>
              </a:solidFill>
            </a:endParaRPr>
          </a:p>
        </p:txBody>
      </p:sp>
      <p:sp>
        <p:nvSpPr>
          <p:cNvPr id="3" name="Content Placeholder 2"/>
          <p:cNvSpPr>
            <a:spLocks noGrp="1"/>
          </p:cNvSpPr>
          <p:nvPr>
            <p:ph sz="quarter" idx="1"/>
          </p:nvPr>
        </p:nvSpPr>
        <p:spPr/>
        <p:txBody>
          <a:bodyPr/>
          <a:lstStyle/>
          <a:p>
            <a:r>
              <a:rPr lang="en-US" dirty="0" smtClean="0"/>
              <a:t>The job evaluation process starts with defining objectives of evaluation and ends with establishing wage and salary differentials.</a:t>
            </a:r>
          </a:p>
          <a:p>
            <a:r>
              <a:rPr lang="en-US" dirty="0" smtClean="0"/>
              <a:t>The main objective of job evaluation, is to establish satisfactory wage and  salary differentials. Job analysis should precede the actual programme of evaluation . Job analysis provides job related data which would be useful in drafting job description and job specification.</a:t>
            </a:r>
          </a:p>
          <a:p>
            <a:endParaRPr lang="en-US" dirty="0" smtClean="0"/>
          </a:p>
          <a:p>
            <a:endParaRPr lang="en-US" dirty="0" smtClean="0"/>
          </a:p>
          <a:p>
            <a:endParaRPr lang="en-US" dirty="0"/>
          </a:p>
        </p:txBody>
      </p:sp>
    </p:spTree>
    <p:extLst>
      <p:ext uri="{BB962C8B-B14F-4D97-AF65-F5344CB8AC3E}">
        <p14:creationId xmlns:p14="http://schemas.microsoft.com/office/powerpoint/2010/main" xmlns="" val="305846840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PERFORMANCE APPRAISAL</a:t>
            </a:r>
            <a:endParaRPr lang="en-US" dirty="0"/>
          </a:p>
        </p:txBody>
      </p:sp>
      <p:sp>
        <p:nvSpPr>
          <p:cNvPr id="3" name="Content Placeholder 2"/>
          <p:cNvSpPr>
            <a:spLocks noGrp="1"/>
          </p:cNvSpPr>
          <p:nvPr>
            <p:ph sz="quarter" idx="1"/>
          </p:nvPr>
        </p:nvSpPr>
        <p:spPr/>
        <p:txBody>
          <a:bodyPr>
            <a:normAutofit/>
          </a:bodyPr>
          <a:lstStyle/>
          <a:p>
            <a:r>
              <a:rPr lang="en-US" dirty="0" smtClean="0"/>
              <a:t>Is an objective assessment of an individual’s performance against well defined benchmarks.</a:t>
            </a:r>
          </a:p>
          <a:p>
            <a:r>
              <a:rPr lang="en-US" dirty="0" smtClean="0"/>
              <a:t>Also called as Employee rating , Employee evaluation ,Performance review</a:t>
            </a:r>
          </a:p>
          <a:p>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002060"/>
                </a:solidFill>
              </a:rPr>
              <a:t>Which jobs are to be evaluated?</a:t>
            </a:r>
            <a:endParaRPr lang="en-US" b="1" dirty="0">
              <a:solidFill>
                <a:srgbClr val="002060"/>
              </a:solidFill>
            </a:endParaRPr>
          </a:p>
        </p:txBody>
      </p:sp>
      <p:pic>
        <p:nvPicPr>
          <p:cNvPr id="4" name="Content Placeholder 3"/>
          <p:cNvPicPr>
            <a:picLocks noGrp="1" noChangeAspect="1"/>
          </p:cNvPicPr>
          <p:nvPr>
            <p:ph sz="quarter" idx="1"/>
          </p:nvPr>
        </p:nvPicPr>
        <p:blipFill>
          <a:blip r:embed="rId2" cstate="print">
            <a:extLst>
              <a:ext uri="{28A0092B-C50C-407E-A947-70E740481C1C}">
                <a14:useLocalDpi xmlns:a14="http://schemas.microsoft.com/office/drawing/2010/main" xmlns="" val="0"/>
              </a:ext>
            </a:extLst>
          </a:blip>
          <a:stretch>
            <a:fillRect/>
          </a:stretch>
        </p:blipFill>
        <p:spPr>
          <a:xfrm>
            <a:off x="762000" y="1447800"/>
            <a:ext cx="7772400" cy="4876800"/>
          </a:xfrm>
        </p:spPr>
      </p:pic>
    </p:spTree>
    <p:extLst>
      <p:ext uri="{BB962C8B-B14F-4D97-AF65-F5344CB8AC3E}">
        <p14:creationId xmlns:p14="http://schemas.microsoft.com/office/powerpoint/2010/main" xmlns="" val="373611255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002060"/>
                </a:solidFill>
              </a:rPr>
              <a:t>Staffing the evaluation exercise</a:t>
            </a:r>
            <a:r>
              <a:rPr lang="en-US" dirty="0" smtClean="0"/>
              <a:t>.</a:t>
            </a:r>
            <a:endParaRPr lang="en-US" dirty="0"/>
          </a:p>
        </p:txBody>
      </p:sp>
      <p:sp>
        <p:nvSpPr>
          <p:cNvPr id="3" name="Content Placeholder 2"/>
          <p:cNvSpPr>
            <a:spLocks noGrp="1"/>
          </p:cNvSpPr>
          <p:nvPr>
            <p:ph sz="quarter" idx="1"/>
          </p:nvPr>
        </p:nvSpPr>
        <p:spPr/>
        <p:txBody>
          <a:bodyPr/>
          <a:lstStyle/>
          <a:p>
            <a:r>
              <a:rPr lang="en-US" dirty="0" smtClean="0"/>
              <a:t>Job evaluation is done by a committee which consist of heads of various departments, representatives of employee unions and specialist drawn from the National Productivity Council.</a:t>
            </a:r>
          </a:p>
          <a:p>
            <a:pPr>
              <a:buNone/>
            </a:pPr>
            <a:endParaRPr lang="en-US" dirty="0" smtClean="0"/>
          </a:p>
          <a:p>
            <a:r>
              <a:rPr lang="en-US" dirty="0" smtClean="0"/>
              <a:t>Responsibility for the overall co-ordination of the job evaluation programme should be in the hands of a senior executive who can the and report its progress to the board and advise it on ensuring wage and salary development.</a:t>
            </a:r>
            <a:endParaRPr lang="en-US" dirty="0"/>
          </a:p>
        </p:txBody>
      </p:sp>
    </p:spTree>
    <p:extLst>
      <p:ext uri="{BB962C8B-B14F-4D97-AF65-F5344CB8AC3E}">
        <p14:creationId xmlns:p14="http://schemas.microsoft.com/office/powerpoint/2010/main" xmlns="" val="275694392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002060"/>
                </a:solidFill>
              </a:rPr>
              <a:t>Training for the committee.</a:t>
            </a:r>
            <a:endParaRPr lang="en-US" b="1" dirty="0">
              <a:solidFill>
                <a:srgbClr val="002060"/>
              </a:solidFill>
            </a:endParaRPr>
          </a:p>
        </p:txBody>
      </p:sp>
      <p:sp>
        <p:nvSpPr>
          <p:cNvPr id="3" name="Content Placeholder 2"/>
          <p:cNvSpPr>
            <a:spLocks noGrp="1"/>
          </p:cNvSpPr>
          <p:nvPr>
            <p:ph sz="quarter" idx="1"/>
          </p:nvPr>
        </p:nvSpPr>
        <p:spPr>
          <a:xfrm>
            <a:off x="304800" y="1447800"/>
            <a:ext cx="8382000" cy="5410200"/>
          </a:xfrm>
        </p:spPr>
        <p:txBody>
          <a:bodyPr/>
          <a:lstStyle/>
          <a:p>
            <a:r>
              <a:rPr lang="en-US" dirty="0" smtClean="0"/>
              <a:t>Members of the job evaluation committee should be trained in its procedure so as to make the programme successful. Training is given through series of meetings in which the following issues are generally discussed and doubts cleared.</a:t>
            </a:r>
          </a:p>
          <a:p>
            <a:pPr>
              <a:buNone/>
            </a:pPr>
            <a:r>
              <a:rPr lang="en-US" dirty="0" smtClean="0"/>
              <a:t>What is job evaluation?</a:t>
            </a:r>
          </a:p>
          <a:p>
            <a:pPr>
              <a:buNone/>
            </a:pPr>
            <a:r>
              <a:rPr lang="en-US" dirty="0" smtClean="0"/>
              <a:t>Why does this company need job evaluation?</a:t>
            </a:r>
          </a:p>
          <a:p>
            <a:pPr>
              <a:buNone/>
            </a:pPr>
            <a:r>
              <a:rPr lang="en-US" dirty="0" smtClean="0"/>
              <a:t>How will it work?</a:t>
            </a:r>
          </a:p>
          <a:p>
            <a:pPr>
              <a:buNone/>
            </a:pPr>
            <a:r>
              <a:rPr lang="en-US" dirty="0" smtClean="0"/>
              <a:t>How does it affect promotion policy?</a:t>
            </a:r>
          </a:p>
          <a:p>
            <a:pPr>
              <a:buNone/>
            </a:pPr>
            <a:r>
              <a:rPr lang="en-US" dirty="0" smtClean="0"/>
              <a:t>Does job evaluation mean that everyone whose job is in the same grade gets the same rate of pay?</a:t>
            </a:r>
          </a:p>
          <a:p>
            <a:pPr>
              <a:buNone/>
            </a:pPr>
            <a:endParaRPr lang="en-US" dirty="0"/>
          </a:p>
        </p:txBody>
      </p:sp>
    </p:spTree>
    <p:extLst>
      <p:ext uri="{BB962C8B-B14F-4D97-AF65-F5344CB8AC3E}">
        <p14:creationId xmlns:p14="http://schemas.microsoft.com/office/powerpoint/2010/main" xmlns="" val="364649013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304800" y="228600"/>
            <a:ext cx="8382000" cy="5791200"/>
          </a:xfrm>
        </p:spPr>
        <p:txBody>
          <a:bodyPr>
            <a:normAutofit/>
          </a:bodyPr>
          <a:lstStyle/>
          <a:p>
            <a:pPr algn="just">
              <a:buNone/>
            </a:pPr>
            <a:r>
              <a:rPr lang="en-US" sz="2800" b="1" dirty="0" smtClean="0">
                <a:solidFill>
                  <a:srgbClr val="002060"/>
                </a:solidFill>
              </a:rPr>
              <a:t>Time factor</a:t>
            </a:r>
            <a:r>
              <a:rPr lang="en-US" sz="2800" b="1" dirty="0" smtClean="0"/>
              <a:t>:- </a:t>
            </a:r>
          </a:p>
          <a:p>
            <a:pPr algn="just">
              <a:buNone/>
            </a:pPr>
            <a:r>
              <a:rPr lang="en-US" sz="2400" b="1" dirty="0" smtClean="0"/>
              <a:t> </a:t>
            </a:r>
            <a:r>
              <a:rPr lang="en-US" sz="2400" dirty="0" smtClean="0"/>
              <a:t>Job evaluation should not be conducted in rush. Any rushing through will lead to appeals against the grading of jobs. </a:t>
            </a:r>
          </a:p>
          <a:p>
            <a:pPr algn="just">
              <a:buNone/>
            </a:pPr>
            <a:r>
              <a:rPr lang="en-US" sz="2400" dirty="0" smtClean="0"/>
              <a:t>The quality of evaluation tends to drop and more time has to be spend later in checking and assessing the validity of the grading.</a:t>
            </a:r>
          </a:p>
          <a:p>
            <a:pPr algn="just">
              <a:buNone/>
            </a:pPr>
            <a:r>
              <a:rPr lang="en-US" sz="2400" dirty="0" smtClean="0"/>
              <a:t>Enough time should be allowed for re-evaluation, if necessary.</a:t>
            </a:r>
          </a:p>
          <a:p>
            <a:pPr>
              <a:buNone/>
            </a:pPr>
            <a:endParaRPr lang="en-US" sz="2400" dirty="0" smtClean="0">
              <a:solidFill>
                <a:srgbClr val="002060"/>
              </a:solidFill>
            </a:endParaRPr>
          </a:p>
          <a:p>
            <a:pPr algn="just">
              <a:buNone/>
            </a:pPr>
            <a:r>
              <a:rPr lang="en-US" sz="2800" b="1" dirty="0" smtClean="0">
                <a:solidFill>
                  <a:srgbClr val="002060"/>
                </a:solidFill>
              </a:rPr>
              <a:t>Isolating Job-Evaluation Criteria</a:t>
            </a:r>
            <a:r>
              <a:rPr lang="en-US" sz="2800" b="1" dirty="0" smtClean="0"/>
              <a:t>:-   </a:t>
            </a:r>
          </a:p>
          <a:p>
            <a:pPr algn="just">
              <a:buNone/>
            </a:pPr>
            <a:r>
              <a:rPr lang="en-US" sz="2400" dirty="0" smtClean="0"/>
              <a:t>The heart of job evaluation is the determination of the criteria for evaluation. Most job evaluation use responsibility, skill, effort and working conditions as major criteria. </a:t>
            </a:r>
            <a:endParaRPr lang="en-US" sz="3200" b="1" dirty="0"/>
          </a:p>
        </p:txBody>
      </p:sp>
    </p:spTree>
    <p:extLst>
      <p:ext uri="{BB962C8B-B14F-4D97-AF65-F5344CB8AC3E}">
        <p14:creationId xmlns:p14="http://schemas.microsoft.com/office/powerpoint/2010/main" xmlns="" val="382998599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002060"/>
                </a:solidFill>
              </a:rPr>
              <a:t>METHODS OF JOB EVALUATION</a:t>
            </a:r>
            <a:endParaRPr lang="en-US" b="1" dirty="0">
              <a:solidFill>
                <a:srgbClr val="002060"/>
              </a:solidFill>
            </a:endParaRPr>
          </a:p>
        </p:txBody>
      </p:sp>
      <p:pic>
        <p:nvPicPr>
          <p:cNvPr id="4" name="Content Placeholder 3"/>
          <p:cNvPicPr>
            <a:picLocks noGrp="1" noChangeAspect="1"/>
          </p:cNvPicPr>
          <p:nvPr>
            <p:ph sz="quarter" idx="1"/>
          </p:nvPr>
        </p:nvPicPr>
        <p:blipFill>
          <a:blip r:embed="rId2" cstate="print">
            <a:extLst>
              <a:ext uri="{28A0092B-C50C-407E-A947-70E740481C1C}">
                <a14:useLocalDpi xmlns:a14="http://schemas.microsoft.com/office/drawing/2010/main" xmlns="" val="0"/>
              </a:ext>
            </a:extLst>
          </a:blip>
          <a:stretch>
            <a:fillRect/>
          </a:stretch>
        </p:blipFill>
        <p:spPr>
          <a:xfrm rot="16200000">
            <a:off x="2933700" y="-266700"/>
            <a:ext cx="3200400" cy="7696200"/>
          </a:xfrm>
        </p:spPr>
      </p:pic>
    </p:spTree>
    <p:extLst>
      <p:ext uri="{BB962C8B-B14F-4D97-AF65-F5344CB8AC3E}">
        <p14:creationId xmlns:p14="http://schemas.microsoft.com/office/powerpoint/2010/main" xmlns="" val="345613727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002060"/>
                </a:solidFill>
              </a:rPr>
              <a:t>ANALYTICAL METHODS</a:t>
            </a:r>
            <a:endParaRPr lang="en-US" b="1" dirty="0">
              <a:solidFill>
                <a:srgbClr val="002060"/>
              </a:solidFill>
            </a:endParaRPr>
          </a:p>
        </p:txBody>
      </p:sp>
      <p:sp>
        <p:nvSpPr>
          <p:cNvPr id="3" name="Content Placeholder 2"/>
          <p:cNvSpPr>
            <a:spLocks noGrp="1"/>
          </p:cNvSpPr>
          <p:nvPr>
            <p:ph sz="quarter" idx="1"/>
          </p:nvPr>
        </p:nvSpPr>
        <p:spPr>
          <a:xfrm>
            <a:off x="304800" y="1447800"/>
            <a:ext cx="8686800" cy="5410200"/>
          </a:xfrm>
        </p:spPr>
        <p:txBody>
          <a:bodyPr/>
          <a:lstStyle/>
          <a:p>
            <a:r>
              <a:rPr lang="en-US" b="1" dirty="0" smtClean="0">
                <a:solidFill>
                  <a:srgbClr val="002060"/>
                </a:solidFill>
              </a:rPr>
              <a:t>Point Ranking Method</a:t>
            </a:r>
            <a:r>
              <a:rPr lang="en-US" b="1" dirty="0" smtClean="0"/>
              <a:t>:-  </a:t>
            </a:r>
            <a:r>
              <a:rPr lang="en-US" dirty="0" smtClean="0"/>
              <a:t>The system starts with the selection of job factors, construction of degrees for each factor and assignment of points to each degree. Different factors are selected for different jobs, with accompanying differences in degrees and points.</a:t>
            </a:r>
          </a:p>
          <a:p>
            <a:r>
              <a:rPr lang="en-US" b="1" dirty="0" smtClean="0">
                <a:solidFill>
                  <a:srgbClr val="002060"/>
                </a:solidFill>
              </a:rPr>
              <a:t>The advantages of point system are:-</a:t>
            </a:r>
          </a:p>
          <a:p>
            <a:pPr marL="514350" indent="-514350" algn="just">
              <a:buFont typeface="+mj-lt"/>
              <a:buAutoNum type="arabicPeriod"/>
            </a:pPr>
            <a:r>
              <a:rPr lang="en-US" dirty="0" smtClean="0"/>
              <a:t>A job is split into no of factors. The worth of each job is determined on the basis of its factors and not by considering the job as a whole.</a:t>
            </a:r>
          </a:p>
          <a:p>
            <a:pPr marL="514350" indent="-514350" algn="just">
              <a:buFont typeface="+mj-lt"/>
              <a:buAutoNum type="arabicPeriod"/>
            </a:pPr>
            <a:r>
              <a:rPr lang="en-US" dirty="0" smtClean="0"/>
              <a:t>The procedure adopted is systematic and can easily be explained to the employees.</a:t>
            </a:r>
          </a:p>
          <a:p>
            <a:pPr marL="514350" indent="-514350" algn="just">
              <a:buFont typeface="+mj-lt"/>
              <a:buAutoNum type="arabicPeriod"/>
            </a:pPr>
            <a:r>
              <a:rPr lang="en-US" dirty="0" smtClean="0"/>
              <a:t>The method is simple to understand and easy to administer.</a:t>
            </a:r>
            <a:endParaRPr lang="en-US" dirty="0"/>
          </a:p>
        </p:txBody>
      </p:sp>
    </p:spTree>
    <p:extLst>
      <p:ext uri="{BB962C8B-B14F-4D97-AF65-F5344CB8AC3E}">
        <p14:creationId xmlns:p14="http://schemas.microsoft.com/office/powerpoint/2010/main" xmlns="" val="54834831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228600" y="228600"/>
            <a:ext cx="8686800" cy="6400800"/>
          </a:xfrm>
        </p:spPr>
        <p:txBody>
          <a:bodyPr/>
          <a:lstStyle/>
          <a:p>
            <a:r>
              <a:rPr lang="en-US" b="1" dirty="0" smtClean="0"/>
              <a:t>Factor-Comparison Method:- </a:t>
            </a:r>
            <a:r>
              <a:rPr lang="en-US" dirty="0" smtClean="0"/>
              <a:t>it is another approach for job evaluation. </a:t>
            </a:r>
          </a:p>
          <a:p>
            <a:pPr>
              <a:buNone/>
            </a:pPr>
            <a:r>
              <a:rPr lang="en-US" dirty="0" smtClean="0"/>
              <a:t>Under this, 5 selection of factors are taken-mental requirements, skill requirements, physical exertion, responsibility, and job conditions.</a:t>
            </a:r>
          </a:p>
          <a:p>
            <a:pPr>
              <a:buNone/>
            </a:pPr>
            <a:r>
              <a:rPr lang="en-US" dirty="0" smtClean="0"/>
              <a:t>Factors are assumed to be constant and are ranked individually with other jobs.</a:t>
            </a:r>
          </a:p>
          <a:p>
            <a:pPr>
              <a:buNone/>
            </a:pPr>
            <a:r>
              <a:rPr lang="en-US" dirty="0" smtClean="0"/>
              <a:t>An advantage of the factor-comparison method is that jobs of unlike nature may be evaluated with the same set of factors.</a:t>
            </a:r>
            <a:endParaRPr lang="en-US" dirty="0"/>
          </a:p>
        </p:txBody>
      </p:sp>
    </p:spTree>
    <p:extLst>
      <p:ext uri="{BB962C8B-B14F-4D97-AF65-F5344CB8AC3E}">
        <p14:creationId xmlns:p14="http://schemas.microsoft.com/office/powerpoint/2010/main" xmlns="" val="220579010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002060"/>
                </a:solidFill>
              </a:rPr>
              <a:t>NON- ANALYTICAL METHODS</a:t>
            </a:r>
            <a:endParaRPr lang="en-US" b="1" dirty="0">
              <a:solidFill>
                <a:srgbClr val="002060"/>
              </a:solidFill>
            </a:endParaRPr>
          </a:p>
        </p:txBody>
      </p:sp>
      <p:sp>
        <p:nvSpPr>
          <p:cNvPr id="3" name="Content Placeholder 2"/>
          <p:cNvSpPr>
            <a:spLocks noGrp="1"/>
          </p:cNvSpPr>
          <p:nvPr>
            <p:ph sz="quarter" idx="1"/>
          </p:nvPr>
        </p:nvSpPr>
        <p:spPr>
          <a:xfrm>
            <a:off x="228600" y="1447800"/>
            <a:ext cx="8763000" cy="5105400"/>
          </a:xfrm>
        </p:spPr>
        <p:txBody>
          <a:bodyPr/>
          <a:lstStyle/>
          <a:p>
            <a:pPr algn="just"/>
            <a:r>
              <a:rPr lang="en-US" b="1" dirty="0" smtClean="0">
                <a:solidFill>
                  <a:srgbClr val="002060"/>
                </a:solidFill>
              </a:rPr>
              <a:t>Ranking method</a:t>
            </a:r>
            <a:r>
              <a:rPr lang="en-US" b="1" dirty="0" smtClean="0"/>
              <a:t>:-  </a:t>
            </a:r>
          </a:p>
          <a:p>
            <a:pPr algn="just">
              <a:buNone/>
            </a:pPr>
            <a:r>
              <a:rPr lang="en-US" dirty="0" smtClean="0"/>
              <a:t>This is the simplest, the most inexpensive and the most expedient method of evaluation. </a:t>
            </a:r>
          </a:p>
          <a:p>
            <a:pPr algn="just">
              <a:buNone/>
            </a:pPr>
            <a:r>
              <a:rPr lang="en-US" dirty="0" smtClean="0"/>
              <a:t>The evaluation committee assesses the worth of each job on the basis of its title or on its contents, if the latter is available.</a:t>
            </a:r>
          </a:p>
          <a:p>
            <a:pPr algn="just">
              <a:buNone/>
            </a:pPr>
            <a:r>
              <a:rPr lang="en-US" dirty="0" smtClean="0"/>
              <a:t>But the job is not broken down into elements or factors. Each job is compared with others and its place is determined.</a:t>
            </a:r>
          </a:p>
          <a:p>
            <a:pPr algn="just">
              <a:buNone/>
            </a:pPr>
            <a:r>
              <a:rPr lang="en-US" dirty="0" smtClean="0"/>
              <a:t>The method has several drawbacks. Job evaluation may be subjective as the jobs are not broken into factors. It is hard to measure whole jobs.</a:t>
            </a:r>
            <a:endParaRPr lang="en-US" dirty="0"/>
          </a:p>
        </p:txBody>
      </p:sp>
    </p:spTree>
    <p:extLst>
      <p:ext uri="{BB962C8B-B14F-4D97-AF65-F5344CB8AC3E}">
        <p14:creationId xmlns:p14="http://schemas.microsoft.com/office/powerpoint/2010/main" xmlns="" val="186891699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228600" y="228600"/>
            <a:ext cx="8686800" cy="6324600"/>
          </a:xfrm>
        </p:spPr>
        <p:txBody>
          <a:bodyPr/>
          <a:lstStyle/>
          <a:p>
            <a:r>
              <a:rPr lang="en-US" b="1" dirty="0" smtClean="0">
                <a:solidFill>
                  <a:srgbClr val="002060"/>
                </a:solidFill>
              </a:rPr>
              <a:t>Job-Grading Method:- </a:t>
            </a:r>
            <a:endParaRPr lang="en-US" dirty="0" smtClean="0">
              <a:solidFill>
                <a:srgbClr val="002060"/>
              </a:solidFill>
            </a:endParaRPr>
          </a:p>
          <a:p>
            <a:pPr algn="just">
              <a:buNone/>
            </a:pPr>
            <a:r>
              <a:rPr lang="en-US" dirty="0" smtClean="0"/>
              <a:t>As in the ranking method, the job-grading method (or job classification method) does not call for a detailed or quantitive analysis of job factors. It is based on the job as a whole.</a:t>
            </a:r>
          </a:p>
          <a:p>
            <a:pPr algn="just">
              <a:buNone/>
            </a:pPr>
            <a:r>
              <a:rPr lang="en-US" dirty="0" smtClean="0"/>
              <a:t>Under the classification method, the number of grades is first decided upon, and the factors corresponding to these grades are then determined. Facts about jobs are collected and are matched with the grades which have been established.</a:t>
            </a:r>
          </a:p>
          <a:p>
            <a:pPr>
              <a:buNone/>
            </a:pPr>
            <a:endParaRPr lang="en-US" dirty="0" smtClean="0">
              <a:solidFill>
                <a:srgbClr val="002060"/>
              </a:solidFill>
            </a:endParaRPr>
          </a:p>
          <a:p>
            <a:pPr>
              <a:buNone/>
            </a:pPr>
            <a:r>
              <a:rPr lang="en-US" b="1" dirty="0" smtClean="0">
                <a:solidFill>
                  <a:srgbClr val="002060"/>
                </a:solidFill>
              </a:rPr>
              <a:t>Advantage- </a:t>
            </a:r>
          </a:p>
          <a:p>
            <a:pPr>
              <a:buNone/>
            </a:pPr>
            <a:r>
              <a:rPr lang="en-US" b="1" dirty="0" smtClean="0">
                <a:solidFill>
                  <a:srgbClr val="002060"/>
                </a:solidFill>
              </a:rPr>
              <a:t> </a:t>
            </a:r>
            <a:r>
              <a:rPr lang="en-US" dirty="0" smtClean="0"/>
              <a:t>includes simplicity and inexpensiveness. Also o organizations where number of jobs is small, this method yeilds satisfactory results</a:t>
            </a:r>
            <a:r>
              <a:rPr lang="en-US" dirty="0" smtClean="0">
                <a:solidFill>
                  <a:srgbClr val="002060"/>
                </a:solidFill>
              </a:rPr>
              <a:t>.</a:t>
            </a:r>
            <a:endParaRPr lang="en-US" b="1" dirty="0">
              <a:solidFill>
                <a:srgbClr val="002060"/>
              </a:solidFill>
            </a:endParaRPr>
          </a:p>
        </p:txBody>
      </p:sp>
    </p:spTree>
    <p:extLst>
      <p:ext uri="{BB962C8B-B14F-4D97-AF65-F5344CB8AC3E}">
        <p14:creationId xmlns:p14="http://schemas.microsoft.com/office/powerpoint/2010/main" xmlns="" val="150684003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304800" y="304800"/>
            <a:ext cx="8382000" cy="5715000"/>
          </a:xfrm>
        </p:spPr>
        <p:txBody>
          <a:bodyPr/>
          <a:lstStyle/>
          <a:p>
            <a:r>
              <a:rPr lang="en-US" b="1" dirty="0" smtClean="0"/>
              <a:t>Disadvantage :-  </a:t>
            </a:r>
            <a:endParaRPr lang="en-US" dirty="0" smtClean="0"/>
          </a:p>
          <a:p>
            <a:pPr marL="514350" indent="-514350">
              <a:buFont typeface="+mj-lt"/>
              <a:buAutoNum type="arabicPeriod"/>
            </a:pPr>
            <a:r>
              <a:rPr lang="en-US" dirty="0" smtClean="0"/>
              <a:t>Job grade description are vague and are not qualified</a:t>
            </a:r>
          </a:p>
          <a:p>
            <a:pPr marL="514350" indent="-514350">
              <a:buFont typeface="+mj-lt"/>
              <a:buAutoNum type="arabicPeriod"/>
            </a:pPr>
            <a:r>
              <a:rPr lang="en-US" dirty="0" smtClean="0"/>
              <a:t>Difficulty in convincing employees about the inclusion of a job in a particular grade because of vagueness of grade descriptions</a:t>
            </a:r>
          </a:p>
          <a:p>
            <a:pPr marL="514350" indent="-514350">
              <a:buFont typeface="+mj-lt"/>
              <a:buAutoNum type="arabicPeriod"/>
            </a:pPr>
            <a:r>
              <a:rPr lang="en-US" dirty="0" smtClean="0"/>
              <a:t>More jobs classifications schedules need to be prepared because the same schedule cannot be used for all types of jobs. </a:t>
            </a:r>
            <a:endParaRPr lang="en-US" dirty="0"/>
          </a:p>
        </p:txBody>
      </p:sp>
    </p:spTree>
    <p:extLst>
      <p:ext uri="{BB962C8B-B14F-4D97-AF65-F5344CB8AC3E}">
        <p14:creationId xmlns:p14="http://schemas.microsoft.com/office/powerpoint/2010/main" xmlns="" val="16346336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990600"/>
            <a:ext cx="8229600" cy="5135563"/>
          </a:xfrm>
        </p:spPr>
        <p:txBody>
          <a:bodyPr/>
          <a:lstStyle/>
          <a:p>
            <a:r>
              <a:rPr lang="en-US" b="1" dirty="0" smtClean="0"/>
              <a:t>Performance Appraising are done for:</a:t>
            </a:r>
          </a:p>
          <a:p>
            <a:pPr>
              <a:buNone/>
            </a:pPr>
            <a:endParaRPr lang="en-US" dirty="0" smtClean="0"/>
          </a:p>
          <a:p>
            <a:pPr>
              <a:buFont typeface="Wingdings" pitchFamily="2" charset="2"/>
              <a:buChar char="ü"/>
            </a:pPr>
            <a:r>
              <a:rPr lang="en-US" dirty="0" smtClean="0"/>
              <a:t>Administering Wages and Salaries </a:t>
            </a:r>
          </a:p>
          <a:p>
            <a:pPr>
              <a:buFont typeface="Wingdings" pitchFamily="2" charset="2"/>
              <a:buChar char="ü"/>
            </a:pPr>
            <a:r>
              <a:rPr lang="en-US" dirty="0" smtClean="0"/>
              <a:t>Performance feedback </a:t>
            </a:r>
          </a:p>
          <a:p>
            <a:pPr>
              <a:buFont typeface="Wingdings" pitchFamily="2" charset="2"/>
              <a:buChar char="ü"/>
            </a:pPr>
            <a:r>
              <a:rPr lang="en-US" dirty="0" smtClean="0"/>
              <a:t>Indentify employee strength and weakness</a:t>
            </a:r>
          </a:p>
          <a:p>
            <a:pPr>
              <a:buFont typeface="Wingdings" pitchFamily="2" charset="2"/>
              <a:buChar char="ü"/>
            </a:pPr>
            <a:r>
              <a:rPr lang="en-US" dirty="0" smtClean="0"/>
              <a:t>Improving previous or poor performance</a:t>
            </a:r>
            <a:endParaRPr lang="en-US"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002060"/>
                </a:solidFill>
              </a:rPr>
              <a:t>ALTERNATIVE TO JOB EVALUATION</a:t>
            </a:r>
            <a:endParaRPr lang="en-US" b="1" dirty="0">
              <a:solidFill>
                <a:srgbClr val="002060"/>
              </a:solidFill>
            </a:endParaRPr>
          </a:p>
        </p:txBody>
      </p:sp>
      <p:sp>
        <p:nvSpPr>
          <p:cNvPr id="3" name="Content Placeholder 2"/>
          <p:cNvSpPr>
            <a:spLocks noGrp="1"/>
          </p:cNvSpPr>
          <p:nvPr>
            <p:ph sz="quarter" idx="1"/>
          </p:nvPr>
        </p:nvSpPr>
        <p:spPr>
          <a:xfrm>
            <a:off x="381000" y="1447800"/>
            <a:ext cx="8305800" cy="5257800"/>
          </a:xfrm>
        </p:spPr>
        <p:txBody>
          <a:bodyPr/>
          <a:lstStyle/>
          <a:p>
            <a:r>
              <a:rPr lang="en-US" dirty="0" smtClean="0"/>
              <a:t>In today’s environment, firms need to encourage employees to think differently about their jobs and to get their work done in innovative ways.</a:t>
            </a:r>
          </a:p>
          <a:p>
            <a:r>
              <a:rPr lang="en-US" dirty="0" smtClean="0"/>
              <a:t>Employees need to be encouraged to make independent decisions and execute them instead of waiting for instructions from supervisors. </a:t>
            </a:r>
          </a:p>
          <a:p>
            <a:r>
              <a:rPr lang="en-US" dirty="0" smtClean="0"/>
              <a:t>The DECISION BANK METHOD (DBM) propounded by Thomas T. Paterson in the 1970s – the value of a job depends on its decision making requirements. </a:t>
            </a:r>
          </a:p>
          <a:p>
            <a:r>
              <a:rPr lang="en-US" dirty="0" smtClean="0"/>
              <a:t>The DBM differs from the traditional evaluation systems as it focuses on decision making scope as the primary criterion for determining the relative worth of jobs.</a:t>
            </a:r>
          </a:p>
          <a:p>
            <a:endParaRPr lang="en-US" dirty="0" smtClean="0"/>
          </a:p>
          <a:p>
            <a:endParaRPr lang="en-US" dirty="0"/>
          </a:p>
        </p:txBody>
      </p:sp>
    </p:spTree>
    <p:extLst>
      <p:ext uri="{BB962C8B-B14F-4D97-AF65-F5344CB8AC3E}">
        <p14:creationId xmlns:p14="http://schemas.microsoft.com/office/powerpoint/2010/main" xmlns="" val="88199121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ctrTitle"/>
          </p:nvPr>
        </p:nvSpPr>
        <p:spPr/>
        <p:txBody>
          <a:bodyPr/>
          <a:lstStyle/>
          <a:p>
            <a:r>
              <a:rPr lang="en-IN" dirty="0" smtClean="0"/>
              <a:t>THANK YOU</a:t>
            </a:r>
            <a:br>
              <a:rPr lang="en-IN" dirty="0" smtClean="0"/>
            </a:br>
            <a:endParaRPr lang="en-IN" dirty="0"/>
          </a:p>
        </p:txBody>
      </p:sp>
    </p:spTree>
    <p:extLst>
      <p:ext uri="{BB962C8B-B14F-4D97-AF65-F5344CB8AC3E}">
        <p14:creationId xmlns:p14="http://schemas.microsoft.com/office/powerpoint/2010/main" xmlns="" val="12988377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Relationship of Performance Appraisal and job Analysis</a:t>
            </a:r>
            <a:endParaRPr lang="en-US" dirty="0"/>
          </a:p>
        </p:txBody>
      </p:sp>
      <p:pic>
        <p:nvPicPr>
          <p:cNvPr id="1026" name="Picture 2"/>
          <p:cNvPicPr>
            <a:picLocks noGrp="1" noChangeAspect="1" noChangeArrowheads="1"/>
          </p:cNvPicPr>
          <p:nvPr>
            <p:ph sz="quarter" idx="1"/>
          </p:nvPr>
        </p:nvPicPr>
        <p:blipFill>
          <a:blip r:embed="rId2"/>
          <a:srcRect/>
          <a:stretch>
            <a:fillRect/>
          </a:stretch>
        </p:blipFill>
        <p:spPr bwMode="auto">
          <a:xfrm>
            <a:off x="990600" y="2578865"/>
            <a:ext cx="6858000" cy="2983735"/>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OBJECTIVES OF PERFORMANCE APPRAISAL</a:t>
            </a:r>
            <a:endParaRPr lang="en-US" dirty="0"/>
          </a:p>
        </p:txBody>
      </p:sp>
      <p:sp>
        <p:nvSpPr>
          <p:cNvPr id="3" name="Content Placeholder 2"/>
          <p:cNvSpPr>
            <a:spLocks noGrp="1"/>
          </p:cNvSpPr>
          <p:nvPr>
            <p:ph sz="quarter" idx="1"/>
          </p:nvPr>
        </p:nvSpPr>
        <p:spPr/>
        <p:txBody>
          <a:bodyPr>
            <a:normAutofit/>
          </a:bodyPr>
          <a:lstStyle/>
          <a:p>
            <a:r>
              <a:rPr lang="en-US" dirty="0" smtClean="0"/>
              <a:t>To effect promotions based on competence and performance</a:t>
            </a:r>
          </a:p>
          <a:p>
            <a:r>
              <a:rPr lang="en-US" dirty="0" smtClean="0"/>
              <a:t>To assess the training and development needs of employees </a:t>
            </a:r>
          </a:p>
          <a:p>
            <a:r>
              <a:rPr lang="en-US" dirty="0" smtClean="0"/>
              <a:t>To decide upon a pay raise where regular pay scales have not been fixed</a:t>
            </a:r>
          </a:p>
          <a:p>
            <a:r>
              <a:rPr lang="en-US" dirty="0" smtClean="0"/>
              <a:t>To improve communication </a:t>
            </a:r>
          </a:p>
          <a:p>
            <a:r>
              <a:rPr lang="en-US" dirty="0" smtClean="0"/>
              <a:t>Finally, can be used to determine whether HR </a:t>
            </a:r>
            <a:r>
              <a:rPr lang="en-US" dirty="0" err="1" smtClean="0"/>
              <a:t>programmes</a:t>
            </a:r>
            <a:r>
              <a:rPr lang="en-US" dirty="0" smtClean="0"/>
              <a:t> such as selection, training, have been effective or not.</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APPRAISAL PROCESS</a:t>
            </a:r>
            <a:endParaRPr lang="en-US" dirty="0"/>
          </a:p>
        </p:txBody>
      </p:sp>
      <p:pic>
        <p:nvPicPr>
          <p:cNvPr id="2050" name="Picture 2"/>
          <p:cNvPicPr>
            <a:picLocks noGrp="1" noChangeAspect="1" noChangeArrowheads="1"/>
          </p:cNvPicPr>
          <p:nvPr>
            <p:ph sz="quarter" idx="1"/>
          </p:nvPr>
        </p:nvPicPr>
        <p:blipFill>
          <a:blip r:embed="rId2"/>
          <a:srcRect/>
          <a:stretch>
            <a:fillRect/>
          </a:stretch>
        </p:blipFill>
        <p:spPr bwMode="auto">
          <a:xfrm>
            <a:off x="2286000" y="1600200"/>
            <a:ext cx="4419599" cy="487680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990600"/>
            <a:ext cx="8229600" cy="5135563"/>
          </a:xfrm>
        </p:spPr>
        <p:txBody>
          <a:bodyPr>
            <a:normAutofit/>
          </a:bodyPr>
          <a:lstStyle/>
          <a:p>
            <a:pPr>
              <a:buFont typeface="Wingdings" pitchFamily="2" charset="2"/>
              <a:buChar char="q"/>
            </a:pPr>
            <a:r>
              <a:rPr lang="en-US" dirty="0" smtClean="0"/>
              <a:t>OBJECTIVES OF APPRAISAL</a:t>
            </a:r>
          </a:p>
          <a:p>
            <a:r>
              <a:rPr lang="en-US" dirty="0" smtClean="0"/>
              <a:t>Includes effecting promotions and transfers, assessing training, needs, awarding pay increases </a:t>
            </a:r>
          </a:p>
          <a:p>
            <a:r>
              <a:rPr lang="en-US" dirty="0" smtClean="0"/>
              <a:t>These objectives are appropriate as long as the approach in appraisal is individual</a:t>
            </a:r>
          </a:p>
          <a:p>
            <a:pPr>
              <a:buFont typeface="Wingdings" pitchFamily="2" charset="2"/>
              <a:buChar char="q"/>
            </a:pPr>
            <a:r>
              <a:rPr lang="en-US" dirty="0" smtClean="0"/>
              <a:t>ESTABLISH JOB EXPECTATIONS</a:t>
            </a:r>
          </a:p>
          <a:p>
            <a:pPr>
              <a:buFont typeface="Wingdings" pitchFamily="2" charset="2"/>
              <a:buChar char="§"/>
            </a:pPr>
            <a:r>
              <a:rPr lang="en-US" dirty="0" smtClean="0"/>
              <a:t>Includes informing the employee what is expected of him or her on the job</a:t>
            </a: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685800"/>
            <a:ext cx="8229600" cy="5440363"/>
          </a:xfrm>
        </p:spPr>
        <p:txBody>
          <a:bodyPr/>
          <a:lstStyle/>
          <a:p>
            <a:pPr>
              <a:buFont typeface="Wingdings" pitchFamily="2" charset="2"/>
              <a:buChar char="q"/>
            </a:pPr>
            <a:r>
              <a:rPr lang="en-US" dirty="0" smtClean="0"/>
              <a:t>DESIGN APPRAISAL PROGRAMME</a:t>
            </a:r>
          </a:p>
          <a:p>
            <a:r>
              <a:rPr lang="en-US" dirty="0" smtClean="0"/>
              <a:t>Includes</a:t>
            </a:r>
          </a:p>
          <a:p>
            <a:pPr>
              <a:buFont typeface="Wingdings" pitchFamily="2" charset="2"/>
              <a:buChar char="ü"/>
            </a:pPr>
            <a:r>
              <a:rPr lang="en-US" dirty="0" smtClean="0"/>
              <a:t>Formal v/s informal appraisal</a:t>
            </a:r>
          </a:p>
          <a:p>
            <a:pPr>
              <a:buFont typeface="Wingdings" pitchFamily="2" charset="2"/>
              <a:buChar char="ü"/>
            </a:pPr>
            <a:r>
              <a:rPr lang="en-US" dirty="0" smtClean="0"/>
              <a:t>Whose performance is to be assessed ?</a:t>
            </a:r>
          </a:p>
          <a:p>
            <a:pPr>
              <a:buFont typeface="Wingdings" pitchFamily="2" charset="2"/>
              <a:buChar char="ü"/>
            </a:pPr>
            <a:r>
              <a:rPr lang="en-US" dirty="0" smtClean="0"/>
              <a:t>Who are the raters ?</a:t>
            </a:r>
          </a:p>
          <a:p>
            <a:pPr>
              <a:buFont typeface="Wingdings" pitchFamily="2" charset="2"/>
              <a:buChar char="ü"/>
            </a:pPr>
            <a:r>
              <a:rPr lang="en-US" dirty="0" smtClean="0"/>
              <a:t>What problems are encountered? </a:t>
            </a:r>
          </a:p>
          <a:p>
            <a:pPr>
              <a:buFont typeface="Wingdings" pitchFamily="2" charset="2"/>
              <a:buChar char="ü"/>
            </a:pPr>
            <a:r>
              <a:rPr lang="en-US" dirty="0" smtClean="0"/>
              <a:t>How to solve the problem?</a:t>
            </a:r>
          </a:p>
          <a:p>
            <a:pPr>
              <a:buFont typeface="Wingdings" pitchFamily="2" charset="2"/>
              <a:buChar char="ü"/>
            </a:pPr>
            <a:r>
              <a:rPr lang="en-US" dirty="0" smtClean="0"/>
              <a:t>What should be evaluated ?</a:t>
            </a:r>
          </a:p>
          <a:p>
            <a:pPr>
              <a:buFont typeface="Wingdings" pitchFamily="2" charset="2"/>
              <a:buChar char="ü"/>
            </a:pPr>
            <a:r>
              <a:rPr lang="en-US" dirty="0" smtClean="0"/>
              <a:t>When to evaluate?</a:t>
            </a:r>
          </a:p>
          <a:p>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304800" y="533400"/>
            <a:ext cx="8229600" cy="5562600"/>
          </a:xfrm>
        </p:spPr>
        <p:txBody>
          <a:bodyPr>
            <a:normAutofit/>
          </a:bodyPr>
          <a:lstStyle/>
          <a:p>
            <a:pPr>
              <a:buFont typeface="Wingdings" pitchFamily="2" charset="2"/>
              <a:buChar char="q"/>
            </a:pPr>
            <a:r>
              <a:rPr lang="en-US" dirty="0" smtClean="0"/>
              <a:t>APPRAISE THE PERFORMANCE</a:t>
            </a:r>
          </a:p>
          <a:p>
            <a:r>
              <a:rPr lang="en-US" dirty="0" smtClean="0"/>
              <a:t>Included while measuring employee performance</a:t>
            </a:r>
          </a:p>
          <a:p>
            <a:pPr>
              <a:buFont typeface="Wingdings" pitchFamily="2" charset="2"/>
              <a:buChar char="ü"/>
            </a:pPr>
            <a:r>
              <a:rPr lang="en-US" dirty="0" smtClean="0"/>
              <a:t>Quantity of output</a:t>
            </a:r>
          </a:p>
          <a:p>
            <a:pPr>
              <a:buFont typeface="Wingdings" pitchFamily="2" charset="2"/>
              <a:buChar char="ü"/>
            </a:pPr>
            <a:r>
              <a:rPr lang="en-US" dirty="0" smtClean="0"/>
              <a:t>Quality of output</a:t>
            </a:r>
          </a:p>
          <a:p>
            <a:pPr>
              <a:buFont typeface="Wingdings" pitchFamily="2" charset="2"/>
              <a:buChar char="ü"/>
            </a:pPr>
            <a:r>
              <a:rPr lang="en-US" dirty="0" smtClean="0"/>
              <a:t>Timeliness of output</a:t>
            </a:r>
          </a:p>
          <a:p>
            <a:pPr>
              <a:buFont typeface="Wingdings" pitchFamily="2" charset="2"/>
              <a:buChar char="ü"/>
            </a:pPr>
            <a:r>
              <a:rPr lang="en-US" dirty="0" smtClean="0"/>
              <a:t>Presence /attendance of the job</a:t>
            </a:r>
          </a:p>
          <a:p>
            <a:pPr>
              <a:buFont typeface="Wingdings" pitchFamily="2" charset="2"/>
              <a:buChar char="ü"/>
            </a:pPr>
            <a:r>
              <a:rPr lang="en-US" dirty="0" smtClean="0"/>
              <a:t>Efficiency of work completed</a:t>
            </a:r>
          </a:p>
          <a:p>
            <a:pPr>
              <a:buFont typeface="Wingdings" pitchFamily="2" charset="2"/>
              <a:buChar char="ü"/>
            </a:pPr>
            <a:r>
              <a:rPr lang="en-US" dirty="0" smtClean="0"/>
              <a:t>Effectiveness of work completed </a:t>
            </a:r>
          </a:p>
          <a:p>
            <a:endParaRPr lang="en-US" dirty="0" smtClean="0"/>
          </a:p>
          <a:p>
            <a:endParaRPr lang="en-US" dirty="0" smtClean="0"/>
          </a:p>
          <a:p>
            <a:endParaRPr lang="en-US"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ty">
  <a:themeElements>
    <a:clrScheme name="Equity">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237</TotalTime>
  <Words>1615</Words>
  <Application>Microsoft Office PowerPoint</Application>
  <PresentationFormat>On-screen Show (4:3)</PresentationFormat>
  <Paragraphs>150</Paragraphs>
  <Slides>31</Slides>
  <Notes>0</Notes>
  <HiddenSlides>0</HiddenSlides>
  <MMClips>0</MMClips>
  <ScaleCrop>false</ScaleCrop>
  <HeadingPairs>
    <vt:vector size="4" baseType="variant">
      <vt:variant>
        <vt:lpstr>Theme</vt:lpstr>
      </vt:variant>
      <vt:variant>
        <vt:i4>1</vt:i4>
      </vt:variant>
      <vt:variant>
        <vt:lpstr>Slide Titles</vt:lpstr>
      </vt:variant>
      <vt:variant>
        <vt:i4>31</vt:i4>
      </vt:variant>
    </vt:vector>
  </HeadingPairs>
  <TitlesOfParts>
    <vt:vector size="32" baseType="lpstr">
      <vt:lpstr>Equity</vt:lpstr>
      <vt:lpstr>APPRAISING AND MANAGING PERFORMANCE </vt:lpstr>
      <vt:lpstr>PERFORMANCE APPRAISAL</vt:lpstr>
      <vt:lpstr>Slide 3</vt:lpstr>
      <vt:lpstr>Relationship of Performance Appraisal and job Analysis</vt:lpstr>
      <vt:lpstr>OBJECTIVES OF PERFORMANCE APPRAISAL</vt:lpstr>
      <vt:lpstr>APPRAISAL PROCESS</vt:lpstr>
      <vt:lpstr>Slide 7</vt:lpstr>
      <vt:lpstr>Slide 8</vt:lpstr>
      <vt:lpstr>Slide 9</vt:lpstr>
      <vt:lpstr>Slide 10</vt:lpstr>
      <vt:lpstr>Slide 11</vt:lpstr>
      <vt:lpstr>CHALLENGES OF PERFORMANCE APPRAISAL</vt:lpstr>
      <vt:lpstr>Slide 13</vt:lpstr>
      <vt:lpstr>LEGAL ISSUES</vt:lpstr>
      <vt:lpstr>Slide 15</vt:lpstr>
      <vt:lpstr>JOB EVALUATION</vt:lpstr>
      <vt:lpstr>DEFINATION</vt:lpstr>
      <vt:lpstr>Difference btw Job Evaluation &amp; Performance Appraisal.</vt:lpstr>
      <vt:lpstr>Job Evaluation Process</vt:lpstr>
      <vt:lpstr>Which jobs are to be evaluated?</vt:lpstr>
      <vt:lpstr>Staffing the evaluation exercise.</vt:lpstr>
      <vt:lpstr>Training for the committee.</vt:lpstr>
      <vt:lpstr>Slide 23</vt:lpstr>
      <vt:lpstr>METHODS OF JOB EVALUATION</vt:lpstr>
      <vt:lpstr>ANALYTICAL METHODS</vt:lpstr>
      <vt:lpstr>Slide 26</vt:lpstr>
      <vt:lpstr>NON- ANALYTICAL METHODS</vt:lpstr>
      <vt:lpstr>Slide 28</vt:lpstr>
      <vt:lpstr>Slide 29</vt:lpstr>
      <vt:lpstr>ALTERNATIVE TO JOB EVALUATION</vt:lpstr>
      <vt:lpstr>THANK YOU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APPRAISING AND MANAGING PERFORMANCE</dc:title>
  <dc:creator>Komal</dc:creator>
  <cp:lastModifiedBy>User</cp:lastModifiedBy>
  <cp:revision>21</cp:revision>
  <dcterms:created xsi:type="dcterms:W3CDTF">2008-12-25T18:54:36Z</dcterms:created>
  <dcterms:modified xsi:type="dcterms:W3CDTF">2020-08-27T06:02:22Z</dcterms:modified>
</cp:coreProperties>
</file>