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3" r:id="rId3"/>
    <p:sldId id="257" r:id="rId4"/>
    <p:sldId id="258" r:id="rId5"/>
    <p:sldId id="259" r:id="rId6"/>
    <p:sldId id="260" r:id="rId7"/>
    <p:sldId id="261" r:id="rId8"/>
    <p:sldId id="262" r:id="rId9"/>
    <p:sldId id="263" r:id="rId10"/>
    <p:sldId id="264" r:id="rId11"/>
    <p:sldId id="265" r:id="rId12"/>
    <p:sldId id="266" r:id="rId13"/>
    <p:sldId id="268" r:id="rId14"/>
    <p:sldId id="269" r:id="rId15"/>
    <p:sldId id="270" r:id="rId16"/>
    <p:sldId id="271" r:id="rId17"/>
    <p:sldId id="272" r:id="rId18"/>
    <p:sldId id="267" r:id="rId19"/>
    <p:sldId id="274" r:id="rId20"/>
    <p:sldId id="275" r:id="rId21"/>
    <p:sldId id="276" r:id="rId22"/>
    <p:sldId id="277" r:id="rId23"/>
    <p:sldId id="278"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79"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4" d="100"/>
          <a:sy n="64" d="100"/>
        </p:scale>
        <p:origin x="-1554" y="-11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8A2042A-45BE-4AAC-925E-F17DE08BBD2D}"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1C70B5-8EE1-4207-A029-EA2B52FE6082}" type="slidenum">
              <a:rPr lang="en-US" smtClean="0"/>
              <a:pPr/>
              <a:t>‹#›</a:t>
            </a:fld>
            <a:endParaRPr lang="en-US"/>
          </a:p>
        </p:txBody>
      </p:sp>
    </p:spTree>
    <p:extLst>
      <p:ext uri="{BB962C8B-B14F-4D97-AF65-F5344CB8AC3E}">
        <p14:creationId xmlns="" xmlns:p14="http://schemas.microsoft.com/office/powerpoint/2010/main" val="1924773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A2042A-45BE-4AAC-925E-F17DE08BBD2D}"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1C70B5-8EE1-4207-A029-EA2B52FE6082}" type="slidenum">
              <a:rPr lang="en-US" smtClean="0"/>
              <a:pPr/>
              <a:t>‹#›</a:t>
            </a:fld>
            <a:endParaRPr lang="en-US"/>
          </a:p>
        </p:txBody>
      </p:sp>
    </p:spTree>
    <p:extLst>
      <p:ext uri="{BB962C8B-B14F-4D97-AF65-F5344CB8AC3E}">
        <p14:creationId xmlns="" xmlns:p14="http://schemas.microsoft.com/office/powerpoint/2010/main" val="3635284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A2042A-45BE-4AAC-925E-F17DE08BBD2D}"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1C70B5-8EE1-4207-A029-EA2B52FE6082}" type="slidenum">
              <a:rPr lang="en-US" smtClean="0"/>
              <a:pPr/>
              <a:t>‹#›</a:t>
            </a:fld>
            <a:endParaRPr lang="en-US"/>
          </a:p>
        </p:txBody>
      </p:sp>
    </p:spTree>
    <p:extLst>
      <p:ext uri="{BB962C8B-B14F-4D97-AF65-F5344CB8AC3E}">
        <p14:creationId xmlns="" xmlns:p14="http://schemas.microsoft.com/office/powerpoint/2010/main" val="2168824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A2042A-45BE-4AAC-925E-F17DE08BBD2D}"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1C70B5-8EE1-4207-A029-EA2B52FE6082}" type="slidenum">
              <a:rPr lang="en-US" smtClean="0"/>
              <a:pPr/>
              <a:t>‹#›</a:t>
            </a:fld>
            <a:endParaRPr lang="en-US"/>
          </a:p>
        </p:txBody>
      </p:sp>
    </p:spTree>
    <p:extLst>
      <p:ext uri="{BB962C8B-B14F-4D97-AF65-F5344CB8AC3E}">
        <p14:creationId xmlns="" xmlns:p14="http://schemas.microsoft.com/office/powerpoint/2010/main" val="694598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A2042A-45BE-4AAC-925E-F17DE08BBD2D}"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1C70B5-8EE1-4207-A029-EA2B52FE6082}" type="slidenum">
              <a:rPr lang="en-US" smtClean="0"/>
              <a:pPr/>
              <a:t>‹#›</a:t>
            </a:fld>
            <a:endParaRPr lang="en-US"/>
          </a:p>
        </p:txBody>
      </p:sp>
    </p:spTree>
    <p:extLst>
      <p:ext uri="{BB962C8B-B14F-4D97-AF65-F5344CB8AC3E}">
        <p14:creationId xmlns="" xmlns:p14="http://schemas.microsoft.com/office/powerpoint/2010/main" val="1049572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8A2042A-45BE-4AAC-925E-F17DE08BBD2D}" type="datetimeFigureOut">
              <a:rPr lang="en-US" smtClean="0"/>
              <a:pPr/>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1C70B5-8EE1-4207-A029-EA2B52FE6082}" type="slidenum">
              <a:rPr lang="en-US" smtClean="0"/>
              <a:pPr/>
              <a:t>‹#›</a:t>
            </a:fld>
            <a:endParaRPr lang="en-US"/>
          </a:p>
        </p:txBody>
      </p:sp>
    </p:spTree>
    <p:extLst>
      <p:ext uri="{BB962C8B-B14F-4D97-AF65-F5344CB8AC3E}">
        <p14:creationId xmlns="" xmlns:p14="http://schemas.microsoft.com/office/powerpoint/2010/main" val="2355115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8A2042A-45BE-4AAC-925E-F17DE08BBD2D}" type="datetimeFigureOut">
              <a:rPr lang="en-US" smtClean="0"/>
              <a:pPr/>
              <a:t>8/14/2020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1C70B5-8EE1-4207-A029-EA2B52FE6082}" type="slidenum">
              <a:rPr lang="en-US" smtClean="0"/>
              <a:pPr/>
              <a:t>‹#›</a:t>
            </a:fld>
            <a:endParaRPr lang="en-US"/>
          </a:p>
        </p:txBody>
      </p:sp>
    </p:spTree>
    <p:extLst>
      <p:ext uri="{BB962C8B-B14F-4D97-AF65-F5344CB8AC3E}">
        <p14:creationId xmlns="" xmlns:p14="http://schemas.microsoft.com/office/powerpoint/2010/main" val="163970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8A2042A-45BE-4AAC-925E-F17DE08BBD2D}" type="datetimeFigureOut">
              <a:rPr lang="en-US" smtClean="0"/>
              <a:pPr/>
              <a:t>8/14/2020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1C70B5-8EE1-4207-A029-EA2B52FE6082}" type="slidenum">
              <a:rPr lang="en-US" smtClean="0"/>
              <a:pPr/>
              <a:t>‹#›</a:t>
            </a:fld>
            <a:endParaRPr lang="en-US"/>
          </a:p>
        </p:txBody>
      </p:sp>
    </p:spTree>
    <p:extLst>
      <p:ext uri="{BB962C8B-B14F-4D97-AF65-F5344CB8AC3E}">
        <p14:creationId xmlns="" xmlns:p14="http://schemas.microsoft.com/office/powerpoint/2010/main" val="1480791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A2042A-45BE-4AAC-925E-F17DE08BBD2D}" type="datetimeFigureOut">
              <a:rPr lang="en-US" smtClean="0"/>
              <a:pPr/>
              <a:t>8/14/2020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1C70B5-8EE1-4207-A029-EA2B52FE6082}" type="slidenum">
              <a:rPr lang="en-US" smtClean="0"/>
              <a:pPr/>
              <a:t>‹#›</a:t>
            </a:fld>
            <a:endParaRPr lang="en-US"/>
          </a:p>
        </p:txBody>
      </p:sp>
    </p:spTree>
    <p:extLst>
      <p:ext uri="{BB962C8B-B14F-4D97-AF65-F5344CB8AC3E}">
        <p14:creationId xmlns="" xmlns:p14="http://schemas.microsoft.com/office/powerpoint/2010/main" val="2713786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A2042A-45BE-4AAC-925E-F17DE08BBD2D}" type="datetimeFigureOut">
              <a:rPr lang="en-US" smtClean="0"/>
              <a:pPr/>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1C70B5-8EE1-4207-A029-EA2B52FE6082}" type="slidenum">
              <a:rPr lang="en-US" smtClean="0"/>
              <a:pPr/>
              <a:t>‹#›</a:t>
            </a:fld>
            <a:endParaRPr lang="en-US"/>
          </a:p>
        </p:txBody>
      </p:sp>
    </p:spTree>
    <p:extLst>
      <p:ext uri="{BB962C8B-B14F-4D97-AF65-F5344CB8AC3E}">
        <p14:creationId xmlns="" xmlns:p14="http://schemas.microsoft.com/office/powerpoint/2010/main" val="2099077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A2042A-45BE-4AAC-925E-F17DE08BBD2D}" type="datetimeFigureOut">
              <a:rPr lang="en-US" smtClean="0"/>
              <a:pPr/>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1C70B5-8EE1-4207-A029-EA2B52FE6082}" type="slidenum">
              <a:rPr lang="en-US" smtClean="0"/>
              <a:pPr/>
              <a:t>‹#›</a:t>
            </a:fld>
            <a:endParaRPr lang="en-US"/>
          </a:p>
        </p:txBody>
      </p:sp>
    </p:spTree>
    <p:extLst>
      <p:ext uri="{BB962C8B-B14F-4D97-AF65-F5344CB8AC3E}">
        <p14:creationId xmlns="" xmlns:p14="http://schemas.microsoft.com/office/powerpoint/2010/main" val="3669158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A2042A-45BE-4AAC-925E-F17DE08BBD2D}" type="datetimeFigureOut">
              <a:rPr lang="en-US" smtClean="0"/>
              <a:pPr/>
              <a:t>8/14/2020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1C70B5-8EE1-4207-A029-EA2B52FE6082}" type="slidenum">
              <a:rPr lang="en-US" smtClean="0"/>
              <a:pPr/>
              <a:t>‹#›</a:t>
            </a:fld>
            <a:endParaRPr lang="en-US"/>
          </a:p>
        </p:txBody>
      </p:sp>
    </p:spTree>
    <p:extLst>
      <p:ext uri="{BB962C8B-B14F-4D97-AF65-F5344CB8AC3E}">
        <p14:creationId xmlns="" xmlns:p14="http://schemas.microsoft.com/office/powerpoint/2010/main" val="22473515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Electrodiagnosis</a:t>
            </a:r>
            <a:r>
              <a:rPr lang="en-US" dirty="0" smtClean="0"/>
              <a:t>: SD Curve </a:t>
            </a:r>
            <a:endParaRPr lang="en-US" dirty="0"/>
          </a:p>
        </p:txBody>
      </p:sp>
      <p:sp>
        <p:nvSpPr>
          <p:cNvPr id="4" name="Subtitle 3"/>
          <p:cNvSpPr>
            <a:spLocks noGrp="1"/>
          </p:cNvSpPr>
          <p:nvPr>
            <p:ph type="subTitle" idx="1"/>
          </p:nvPr>
        </p:nvSpPr>
        <p:spPr/>
        <p:txBody>
          <a:bodyPr/>
          <a:lstStyle/>
          <a:p>
            <a:pPr algn="r"/>
            <a:r>
              <a:rPr lang="en-US" dirty="0" smtClean="0"/>
              <a:t>By: Dr. </a:t>
            </a:r>
            <a:r>
              <a:rPr lang="en-US" dirty="0" err="1" smtClean="0"/>
              <a:t>Jignasha</a:t>
            </a:r>
            <a:r>
              <a:rPr lang="en-US" dirty="0" smtClean="0"/>
              <a:t> </a:t>
            </a:r>
            <a:r>
              <a:rPr lang="en-US" dirty="0" err="1" smtClean="0"/>
              <a:t>Vadi</a:t>
            </a:r>
            <a:endParaRPr lang="en-US" dirty="0" smtClean="0"/>
          </a:p>
          <a:p>
            <a:pPr algn="r"/>
            <a:r>
              <a:rPr lang="en-US" dirty="0" smtClean="0"/>
              <a:t>Assistant Professor, COP</a:t>
            </a:r>
            <a:endParaRPr lang="en-IN" dirty="0"/>
          </a:p>
        </p:txBody>
      </p:sp>
    </p:spTree>
    <p:extLst>
      <p:ext uri="{BB962C8B-B14F-4D97-AF65-F5344CB8AC3E}">
        <p14:creationId xmlns="" xmlns:p14="http://schemas.microsoft.com/office/powerpoint/2010/main" val="8519933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Strength duration curve( SD curve)</a:t>
            </a:r>
            <a:br>
              <a:rPr lang="en-US" b="1" dirty="0" smtClean="0"/>
            </a:br>
            <a:r>
              <a:rPr lang="en-US" b="1" dirty="0" smtClean="0"/>
              <a:t>intensity time curve ( I-T curve)</a:t>
            </a:r>
            <a:endParaRPr lang="en-US" b="1" dirty="0"/>
          </a:p>
        </p:txBody>
      </p:sp>
      <p:sp>
        <p:nvSpPr>
          <p:cNvPr id="3" name="Content Placeholder 2"/>
          <p:cNvSpPr>
            <a:spLocks noGrp="1"/>
          </p:cNvSpPr>
          <p:nvPr>
            <p:ph idx="1"/>
          </p:nvPr>
        </p:nvSpPr>
        <p:spPr/>
        <p:txBody>
          <a:bodyPr/>
          <a:lstStyle/>
          <a:p>
            <a:r>
              <a:rPr lang="en-US" b="1" dirty="0" smtClean="0"/>
              <a:t>Definition</a:t>
            </a:r>
            <a:r>
              <a:rPr lang="en-US" dirty="0" smtClean="0"/>
              <a:t> : it is a quantitative analysis which indicative of strength of impulse of various duration required to </a:t>
            </a:r>
            <a:r>
              <a:rPr lang="en-US" smtClean="0"/>
              <a:t>produce contraction </a:t>
            </a:r>
            <a:r>
              <a:rPr lang="en-US" dirty="0" smtClean="0"/>
              <a:t>in muscle .</a:t>
            </a:r>
          </a:p>
          <a:p>
            <a:r>
              <a:rPr lang="en-US" dirty="0" smtClean="0"/>
              <a:t>It is the most satisfactory routine method for testing electrical reactions in peripheral nerve lesions.</a:t>
            </a:r>
            <a:endParaRPr lang="en-US" dirty="0"/>
          </a:p>
        </p:txBody>
      </p:sp>
    </p:spTree>
    <p:extLst>
      <p:ext uri="{BB962C8B-B14F-4D97-AF65-F5344CB8AC3E}">
        <p14:creationId xmlns="" xmlns:p14="http://schemas.microsoft.com/office/powerpoint/2010/main" val="3533123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AIM</a:t>
            </a:r>
            <a:endParaRPr lang="en-US" b="1" dirty="0"/>
          </a:p>
        </p:txBody>
      </p:sp>
      <p:sp>
        <p:nvSpPr>
          <p:cNvPr id="3" name="Content Placeholder 2"/>
          <p:cNvSpPr>
            <a:spLocks noGrp="1"/>
          </p:cNvSpPr>
          <p:nvPr>
            <p:ph idx="1"/>
          </p:nvPr>
        </p:nvSpPr>
        <p:spPr/>
        <p:txBody>
          <a:bodyPr/>
          <a:lstStyle/>
          <a:p>
            <a:r>
              <a:rPr lang="en-US" dirty="0" smtClean="0"/>
              <a:t>To determine </a:t>
            </a:r>
            <a:r>
              <a:rPr lang="en-US" dirty="0" err="1" smtClean="0"/>
              <a:t>dennervated</a:t>
            </a:r>
            <a:r>
              <a:rPr lang="en-US" dirty="0" smtClean="0"/>
              <a:t> and innervated muscle fibers.</a:t>
            </a:r>
          </a:p>
          <a:p>
            <a:r>
              <a:rPr lang="en-US" dirty="0" smtClean="0"/>
              <a:t>To know prognosis of condition.</a:t>
            </a:r>
            <a:endParaRPr lang="en-US" dirty="0"/>
          </a:p>
        </p:txBody>
      </p:sp>
    </p:spTree>
    <p:extLst>
      <p:ext uri="{BB962C8B-B14F-4D97-AF65-F5344CB8AC3E}">
        <p14:creationId xmlns="" xmlns:p14="http://schemas.microsoft.com/office/powerpoint/2010/main" val="2998855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to be done ?</a:t>
            </a:r>
            <a:endParaRPr lang="en-US" dirty="0"/>
          </a:p>
        </p:txBody>
      </p:sp>
      <p:sp>
        <p:nvSpPr>
          <p:cNvPr id="3" name="Content Placeholder 2"/>
          <p:cNvSpPr>
            <a:spLocks noGrp="1"/>
          </p:cNvSpPr>
          <p:nvPr>
            <p:ph idx="1"/>
          </p:nvPr>
        </p:nvSpPr>
        <p:spPr/>
        <p:txBody>
          <a:bodyPr/>
          <a:lstStyle/>
          <a:p>
            <a:r>
              <a:rPr lang="en-US" dirty="0" smtClean="0"/>
              <a:t>SD curve is done when denervation is completed so when degeneration stop and regeneration starts.</a:t>
            </a:r>
          </a:p>
          <a:p>
            <a:r>
              <a:rPr lang="en-US" dirty="0" smtClean="0"/>
              <a:t>The 1</a:t>
            </a:r>
            <a:r>
              <a:rPr lang="en-US" baseline="30000" dirty="0" smtClean="0"/>
              <a:t>st</a:t>
            </a:r>
            <a:r>
              <a:rPr lang="en-US" dirty="0" smtClean="0"/>
              <a:t> SD curve is done after 21 days of injury. After that serial of curves can be plotted to know the progression of condition.</a:t>
            </a:r>
            <a:endParaRPr lang="en-US" dirty="0"/>
          </a:p>
        </p:txBody>
      </p:sp>
    </p:spTree>
    <p:extLst>
      <p:ext uri="{BB962C8B-B14F-4D97-AF65-F5344CB8AC3E}">
        <p14:creationId xmlns="" xmlns:p14="http://schemas.microsoft.com/office/powerpoint/2010/main" val="18363742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Apparatus </a:t>
            </a:r>
            <a:endParaRPr lang="en-US" dirty="0"/>
          </a:p>
        </p:txBody>
      </p:sp>
      <p:sp>
        <p:nvSpPr>
          <p:cNvPr id="3" name="Content Placeholder 2"/>
          <p:cNvSpPr>
            <a:spLocks noGrp="1"/>
          </p:cNvSpPr>
          <p:nvPr>
            <p:ph idx="1"/>
          </p:nvPr>
        </p:nvSpPr>
        <p:spPr/>
        <p:txBody>
          <a:bodyPr/>
          <a:lstStyle/>
          <a:p>
            <a:r>
              <a:rPr lang="en-US" b="1" dirty="0" smtClean="0"/>
              <a:t>Interrupted direct current </a:t>
            </a:r>
            <a:r>
              <a:rPr lang="en-US" dirty="0" smtClean="0"/>
              <a:t>: with different duration ( 0.001-300ms) are used.</a:t>
            </a:r>
          </a:p>
          <a:p>
            <a:r>
              <a:rPr lang="en-US" dirty="0" smtClean="0"/>
              <a:t>Among them &gt;1 </a:t>
            </a:r>
            <a:r>
              <a:rPr lang="en-US" dirty="0" err="1" smtClean="0"/>
              <a:t>ms</a:t>
            </a:r>
            <a:r>
              <a:rPr lang="en-US" dirty="0" smtClean="0"/>
              <a:t> cause muscle membrane stimulation and &lt;1ms cause intramuscular nerve fiber stimulation.</a:t>
            </a:r>
          </a:p>
          <a:p>
            <a:r>
              <a:rPr lang="en-US" dirty="0" smtClean="0"/>
              <a:t>To find out the proportionate ,both types have to be stimulated.</a:t>
            </a:r>
            <a:endParaRPr lang="en-US" dirty="0"/>
          </a:p>
        </p:txBody>
      </p:sp>
    </p:spTree>
    <p:extLst>
      <p:ext uri="{BB962C8B-B14F-4D97-AF65-F5344CB8AC3E}">
        <p14:creationId xmlns="" xmlns:p14="http://schemas.microsoft.com/office/powerpoint/2010/main" val="34997464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28600"/>
            <a:ext cx="8229600" cy="5897563"/>
          </a:xfrm>
        </p:spPr>
        <p:txBody>
          <a:bodyPr/>
          <a:lstStyle/>
          <a:p>
            <a:r>
              <a:rPr lang="en-US" b="1" dirty="0" smtClean="0"/>
              <a:t>Pulse shape</a:t>
            </a:r>
            <a:r>
              <a:rPr lang="en-US" dirty="0" smtClean="0"/>
              <a:t>: rectangular pulse will stimulate both innervated and </a:t>
            </a:r>
            <a:r>
              <a:rPr lang="en-US" dirty="0" err="1" smtClean="0"/>
              <a:t>denervated</a:t>
            </a:r>
            <a:r>
              <a:rPr lang="en-US" dirty="0" smtClean="0"/>
              <a:t> fibers in long duration pulses.</a:t>
            </a:r>
          </a:p>
          <a:p>
            <a:r>
              <a:rPr lang="en-US" dirty="0" smtClean="0"/>
              <a:t>Therapeutic pulse will stimulated both but after some times innervated fibers goes for accommodation.</a:t>
            </a:r>
          </a:p>
          <a:p>
            <a:r>
              <a:rPr lang="en-US" b="1" dirty="0" smtClean="0"/>
              <a:t>Stimulator</a:t>
            </a:r>
            <a:r>
              <a:rPr lang="en-US" dirty="0" smtClean="0"/>
              <a:t> : stimulator with intensity display.</a:t>
            </a:r>
            <a:endParaRPr lang="en-US" dirty="0"/>
          </a:p>
        </p:txBody>
      </p:sp>
    </p:spTree>
    <p:extLst>
      <p:ext uri="{BB962C8B-B14F-4D97-AF65-F5344CB8AC3E}">
        <p14:creationId xmlns="" xmlns:p14="http://schemas.microsoft.com/office/powerpoint/2010/main" val="23558349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Techniques of application :</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Checking the apparatus </a:t>
            </a:r>
          </a:p>
          <a:p>
            <a:r>
              <a:rPr lang="en-US" dirty="0" smtClean="0"/>
              <a:t>Preparation of patient</a:t>
            </a:r>
          </a:p>
          <a:p>
            <a:r>
              <a:rPr lang="en-US" dirty="0" smtClean="0"/>
              <a:t>Electrode placement</a:t>
            </a:r>
          </a:p>
          <a:p>
            <a:r>
              <a:rPr lang="en-US" dirty="0" smtClean="0"/>
              <a:t>Selection </a:t>
            </a:r>
          </a:p>
          <a:p>
            <a:pPr lvl="1"/>
            <a:r>
              <a:rPr lang="en-US" dirty="0" smtClean="0"/>
              <a:t>Proximal muscle </a:t>
            </a:r>
          </a:p>
          <a:p>
            <a:pPr lvl="2"/>
            <a:r>
              <a:rPr lang="en-US" dirty="0" smtClean="0"/>
              <a:t> because if ulnar nerve is regenerated  AT 1MM/DAY it first supply FCU </a:t>
            </a:r>
          </a:p>
          <a:p>
            <a:pPr lvl="1"/>
            <a:r>
              <a:rPr lang="en-US" dirty="0" smtClean="0"/>
              <a:t>Distal  muscle</a:t>
            </a:r>
          </a:p>
          <a:p>
            <a:pPr lvl="2"/>
            <a:r>
              <a:rPr lang="en-US" dirty="0" smtClean="0"/>
              <a:t>To find out whether nerve has regenerated completely </a:t>
            </a:r>
          </a:p>
          <a:p>
            <a:pPr lvl="3"/>
            <a:r>
              <a:rPr lang="en-US" dirty="0" smtClean="0"/>
              <a:t>Take both proximal and distal muscle</a:t>
            </a:r>
            <a:endParaRPr lang="en-US" dirty="0"/>
          </a:p>
        </p:txBody>
      </p:sp>
    </p:spTree>
    <p:extLst>
      <p:ext uri="{BB962C8B-B14F-4D97-AF65-F5344CB8AC3E}">
        <p14:creationId xmlns="" xmlns:p14="http://schemas.microsoft.com/office/powerpoint/2010/main" val="19610516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76200"/>
            <a:ext cx="8229600" cy="6049963"/>
          </a:xfrm>
        </p:spPr>
        <p:txBody>
          <a:bodyPr>
            <a:normAutofit fontScale="92500" lnSpcReduction="20000"/>
          </a:bodyPr>
          <a:lstStyle/>
          <a:p>
            <a:r>
              <a:rPr lang="en-US" dirty="0" smtClean="0"/>
              <a:t>Don’t take a muscle which has dual nerve supply.</a:t>
            </a:r>
          </a:p>
          <a:p>
            <a:r>
              <a:rPr lang="en-US" dirty="0" smtClean="0"/>
              <a:t>Choose a superficial muscle because it decrease </a:t>
            </a:r>
            <a:r>
              <a:rPr lang="en-US" dirty="0" err="1" smtClean="0"/>
              <a:t>inensity</a:t>
            </a:r>
            <a:r>
              <a:rPr lang="en-US" dirty="0" smtClean="0"/>
              <a:t> required to produce a minimum palpable contraction.</a:t>
            </a:r>
          </a:p>
          <a:p>
            <a:r>
              <a:rPr lang="en-US" dirty="0" smtClean="0"/>
              <a:t>Method : current is first applied using longest duration this  300 </a:t>
            </a:r>
            <a:r>
              <a:rPr lang="en-US" dirty="0" err="1" smtClean="0"/>
              <a:t>ms</a:t>
            </a:r>
            <a:r>
              <a:rPr lang="en-US" dirty="0" smtClean="0"/>
              <a:t> and then gradually increase intensity till minimum palpable observational contraction is felt. This intensity is  noted.</a:t>
            </a:r>
          </a:p>
          <a:p>
            <a:r>
              <a:rPr lang="en-US" dirty="0" smtClean="0"/>
              <a:t>Don’t go for strong contraction because </a:t>
            </a:r>
          </a:p>
          <a:p>
            <a:pPr lvl="1"/>
            <a:r>
              <a:rPr lang="en-US" dirty="0" smtClean="0"/>
              <a:t>Strength can not be judged.</a:t>
            </a:r>
          </a:p>
          <a:p>
            <a:pPr lvl="1"/>
            <a:r>
              <a:rPr lang="en-US" dirty="0" smtClean="0"/>
              <a:t>If </a:t>
            </a:r>
            <a:r>
              <a:rPr lang="en-US" dirty="0" err="1" smtClean="0"/>
              <a:t>denervated</a:t>
            </a:r>
            <a:r>
              <a:rPr lang="en-US" dirty="0" smtClean="0"/>
              <a:t> ,then goes for fatigue.</a:t>
            </a:r>
          </a:p>
          <a:p>
            <a:pPr lvl="1"/>
            <a:r>
              <a:rPr lang="en-US" dirty="0" smtClean="0"/>
              <a:t>Now decrease intensity to zero and set duration to 100 </a:t>
            </a:r>
            <a:r>
              <a:rPr lang="en-US" dirty="0" err="1" smtClean="0"/>
              <a:t>ms</a:t>
            </a:r>
            <a:r>
              <a:rPr lang="en-US" dirty="0" smtClean="0"/>
              <a:t> again increase the intensity till minimum palpable contraction is felt as previous one. </a:t>
            </a:r>
            <a:endParaRPr lang="en-US" dirty="0"/>
          </a:p>
        </p:txBody>
      </p:sp>
    </p:spTree>
    <p:extLst>
      <p:ext uri="{BB962C8B-B14F-4D97-AF65-F5344CB8AC3E}">
        <p14:creationId xmlns="" xmlns:p14="http://schemas.microsoft.com/office/powerpoint/2010/main" val="30169966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28600"/>
            <a:ext cx="8229600" cy="5897563"/>
          </a:xfrm>
        </p:spPr>
        <p:txBody>
          <a:bodyPr/>
          <a:lstStyle/>
          <a:p>
            <a:r>
              <a:rPr lang="en-US" dirty="0" smtClean="0"/>
              <a:t>Do same thing for all durations with same strength of contraction.</a:t>
            </a:r>
          </a:p>
          <a:p>
            <a:r>
              <a:rPr lang="en-US" dirty="0" smtClean="0"/>
              <a:t>The minimum palpable contraction is used because this makes it easy to detect any change in strength and it is important that active electrode is held on same point over muscle throughout the feel.</a:t>
            </a:r>
          </a:p>
          <a:p>
            <a:r>
              <a:rPr lang="en-US" dirty="0" smtClean="0"/>
              <a:t>SD curve plotted from the results of the test. </a:t>
            </a:r>
            <a:endParaRPr lang="en-US" dirty="0"/>
          </a:p>
        </p:txBody>
      </p:sp>
    </p:spTree>
    <p:extLst>
      <p:ext uri="{BB962C8B-B14F-4D97-AF65-F5344CB8AC3E}">
        <p14:creationId xmlns="" xmlns:p14="http://schemas.microsoft.com/office/powerpoint/2010/main" val="41646162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SD curve</a:t>
            </a:r>
            <a:endParaRPr lang="en-US" dirty="0"/>
          </a:p>
        </p:txBody>
      </p:sp>
      <p:sp>
        <p:nvSpPr>
          <p:cNvPr id="3" name="Content Placeholder 2"/>
          <p:cNvSpPr>
            <a:spLocks noGrp="1"/>
          </p:cNvSpPr>
          <p:nvPr>
            <p:ph idx="1"/>
          </p:nvPr>
        </p:nvSpPr>
        <p:spPr/>
        <p:txBody>
          <a:bodyPr/>
          <a:lstStyle/>
          <a:p>
            <a:endParaRPr lang="en-US" dirty="0"/>
          </a:p>
        </p:txBody>
      </p:sp>
      <p:pic>
        <p:nvPicPr>
          <p:cNvPr id="1026" name="Picture 2" descr="L:\SARSWATI DI SPOT\PARTIAL INNERVETAED SD CURVE.gi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219200" y="1676401"/>
            <a:ext cx="7239000" cy="44196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3367115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normal SD curve </a:t>
            </a:r>
            <a:endParaRPr lang="en-US" dirty="0"/>
          </a:p>
        </p:txBody>
      </p:sp>
      <p:sp>
        <p:nvSpPr>
          <p:cNvPr id="3" name="Content Placeholder 2"/>
          <p:cNvSpPr>
            <a:spLocks noGrp="1"/>
          </p:cNvSpPr>
          <p:nvPr>
            <p:ph idx="1"/>
          </p:nvPr>
        </p:nvSpPr>
        <p:spPr/>
        <p:txBody>
          <a:bodyPr>
            <a:normAutofit/>
          </a:bodyPr>
          <a:lstStyle/>
          <a:p>
            <a:r>
              <a:rPr lang="en-US" dirty="0" smtClean="0"/>
              <a:t>1) the same strength of stimulus is required to produce a response with all the impulse of long duration while those of shorter duration require an increase in the strength of stimulus each time the duration is reduced .</a:t>
            </a:r>
          </a:p>
          <a:p>
            <a:r>
              <a:rPr lang="en-US" dirty="0" smtClean="0"/>
              <a:t>2) curve shift </a:t>
            </a:r>
            <a:r>
              <a:rPr lang="en-US" dirty="0" smtClean="0">
                <a:solidFill>
                  <a:srgbClr val="FF0000"/>
                </a:solidFill>
              </a:rPr>
              <a:t>right </a:t>
            </a:r>
            <a:r>
              <a:rPr lang="en-US" dirty="0" smtClean="0"/>
              <a:t>side down</a:t>
            </a:r>
          </a:p>
          <a:p>
            <a:r>
              <a:rPr lang="en-US" dirty="0" smtClean="0"/>
              <a:t>3)the point at which the curve begins to rise is variable ,but is usually around 1ms.</a:t>
            </a:r>
            <a:endParaRPr lang="en-US" dirty="0"/>
          </a:p>
        </p:txBody>
      </p:sp>
    </p:spTree>
    <p:extLst>
      <p:ext uri="{BB962C8B-B14F-4D97-AF65-F5344CB8AC3E}">
        <p14:creationId xmlns="" xmlns:p14="http://schemas.microsoft.com/office/powerpoint/2010/main" val="33893472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a:t>
            </a:r>
            <a:endParaRPr lang="en-IN" dirty="0"/>
          </a:p>
        </p:txBody>
      </p:sp>
      <p:sp>
        <p:nvSpPr>
          <p:cNvPr id="3" name="Content Placeholder 2"/>
          <p:cNvSpPr>
            <a:spLocks noGrp="1"/>
          </p:cNvSpPr>
          <p:nvPr>
            <p:ph idx="1"/>
          </p:nvPr>
        </p:nvSpPr>
        <p:spPr>
          <a:xfrm>
            <a:off x="0" y="1600200"/>
            <a:ext cx="9144000" cy="5257800"/>
          </a:xfrm>
        </p:spPr>
        <p:txBody>
          <a:bodyPr/>
          <a:lstStyle/>
          <a:p>
            <a:pPr>
              <a:buNone/>
            </a:pPr>
            <a:r>
              <a:rPr lang="en-US" dirty="0" smtClean="0"/>
              <a:t>At the end of topic the students should be able to,</a:t>
            </a:r>
          </a:p>
          <a:p>
            <a:r>
              <a:rPr lang="en-US" dirty="0" smtClean="0"/>
              <a:t>Define </a:t>
            </a:r>
            <a:r>
              <a:rPr lang="en-US" dirty="0" err="1" smtClean="0"/>
              <a:t>electrodiagnosis</a:t>
            </a:r>
            <a:endParaRPr lang="en-US" dirty="0" smtClean="0"/>
          </a:p>
          <a:p>
            <a:r>
              <a:rPr lang="en-US" dirty="0" smtClean="0"/>
              <a:t>Describe in brief lesions alternating electrophysiological properties of nerve</a:t>
            </a:r>
          </a:p>
          <a:p>
            <a:r>
              <a:rPr lang="en-US" dirty="0" smtClean="0"/>
              <a:t>Describe in brief various classification of nerve injuries</a:t>
            </a:r>
          </a:p>
          <a:p>
            <a:r>
              <a:rPr lang="en-US" dirty="0" smtClean="0"/>
              <a:t>Describe in detail SD curve</a:t>
            </a:r>
          </a:p>
          <a:p>
            <a:endParaRPr lang="en-US" dirty="0" smtClean="0"/>
          </a:p>
          <a:p>
            <a:endParaRPr lang="en-US" dirty="0" smtClean="0"/>
          </a:p>
          <a:p>
            <a:endParaRPr lang="en-US" dirty="0" smtClean="0"/>
          </a:p>
          <a:p>
            <a:endParaRPr lang="en-US" dirty="0" smtClean="0"/>
          </a:p>
          <a:p>
            <a:endParaRPr lang="en-US" dirty="0" smtClean="0"/>
          </a:p>
          <a:p>
            <a:pPr>
              <a:buNone/>
            </a:pPr>
            <a:endParaRPr lang="en-US" dirty="0" smtClean="0"/>
          </a:p>
          <a:p>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28600"/>
            <a:ext cx="8229600" cy="5897563"/>
          </a:xfrm>
        </p:spPr>
        <p:txBody>
          <a:bodyPr>
            <a:normAutofit lnSpcReduction="10000"/>
          </a:bodyPr>
          <a:lstStyle/>
          <a:p>
            <a:r>
              <a:rPr lang="en-US" dirty="0" smtClean="0"/>
              <a:t>For long duration pulse requires same intensity due to </a:t>
            </a:r>
          </a:p>
          <a:p>
            <a:r>
              <a:rPr lang="en-US" dirty="0" smtClean="0"/>
              <a:t>If 1ms pulse ,then it will respond well</a:t>
            </a:r>
          </a:p>
          <a:p>
            <a:r>
              <a:rPr lang="en-US" dirty="0" smtClean="0"/>
              <a:t>3ms pulse , then 1ms is enough to reach the threshold level 2ms will go for accommodation.</a:t>
            </a:r>
          </a:p>
          <a:p>
            <a:r>
              <a:rPr lang="en-US" dirty="0" smtClean="0"/>
              <a:t>10ms pulse , then 1ms is enough to reach the threshold level 9ms will go for accommodation.</a:t>
            </a:r>
          </a:p>
          <a:p>
            <a:r>
              <a:rPr lang="en-US" dirty="0" smtClean="0"/>
              <a:t>30ms pulse, then 1ms is enough to reach the threshold level 29ms will go for accommodation.</a:t>
            </a:r>
          </a:p>
          <a:p>
            <a:endParaRPr lang="en-US" dirty="0"/>
          </a:p>
        </p:txBody>
      </p:sp>
    </p:spTree>
    <p:extLst>
      <p:ext uri="{BB962C8B-B14F-4D97-AF65-F5344CB8AC3E}">
        <p14:creationId xmlns="" xmlns:p14="http://schemas.microsoft.com/office/powerpoint/2010/main" val="22257428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76200"/>
            <a:ext cx="8229600" cy="6049963"/>
          </a:xfrm>
        </p:spPr>
        <p:txBody>
          <a:bodyPr/>
          <a:lstStyle/>
          <a:p>
            <a:r>
              <a:rPr lang="en-US" dirty="0" smtClean="0"/>
              <a:t>In innervated muscle on stimulation response comes from intramuscular nerve fibers and then from muscle (threshold is 1ms)</a:t>
            </a:r>
          </a:p>
          <a:p>
            <a:r>
              <a:rPr lang="en-US" dirty="0" smtClean="0"/>
              <a:t>Nerve gets adopted not only to a gradual increase in intensity but also due to constant flow of current.</a:t>
            </a:r>
          </a:p>
          <a:p>
            <a:r>
              <a:rPr lang="en-US" dirty="0" smtClean="0"/>
              <a:t>Since only 1ms duration is required while remaining go for accommodation.</a:t>
            </a:r>
          </a:p>
          <a:p>
            <a:r>
              <a:rPr lang="en-US" dirty="0" smtClean="0"/>
              <a:t>Gradual rise in intensity gives response for sometime then accommodation occurs due to constant flow.</a:t>
            </a:r>
          </a:p>
          <a:p>
            <a:endParaRPr lang="en-US" dirty="0"/>
          </a:p>
        </p:txBody>
      </p:sp>
    </p:spTree>
    <p:extLst>
      <p:ext uri="{BB962C8B-B14F-4D97-AF65-F5344CB8AC3E}">
        <p14:creationId xmlns="" xmlns:p14="http://schemas.microsoft.com/office/powerpoint/2010/main" val="29484804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52400"/>
            <a:ext cx="8229600" cy="5973763"/>
          </a:xfrm>
        </p:spPr>
        <p:txBody>
          <a:bodyPr>
            <a:normAutofit fontScale="92500"/>
          </a:bodyPr>
          <a:lstStyle/>
          <a:p>
            <a:r>
              <a:rPr lang="en-US" dirty="0" smtClean="0"/>
              <a:t>1</a:t>
            </a:r>
            <a:r>
              <a:rPr lang="en-US" baseline="30000" dirty="0" smtClean="0"/>
              <a:t>st</a:t>
            </a:r>
            <a:r>
              <a:rPr lang="en-US" dirty="0" smtClean="0"/>
              <a:t> phase of stimulus remains almost same </a:t>
            </a:r>
            <a:r>
              <a:rPr lang="en-US" dirty="0" err="1" smtClean="0"/>
              <a:t>upto</a:t>
            </a:r>
            <a:r>
              <a:rPr lang="en-US" dirty="0" smtClean="0"/>
              <a:t> 1ms so require same intensity and thereby steady current.</a:t>
            </a:r>
          </a:p>
          <a:p>
            <a:r>
              <a:rPr lang="en-US" b="1" dirty="0" smtClean="0"/>
              <a:t>For short duration require increase in intensity due to</a:t>
            </a:r>
          </a:p>
          <a:p>
            <a:r>
              <a:rPr lang="en-US" dirty="0" smtClean="0"/>
              <a:t>It requires high intensity to produce AP so decrease the duration ---increase the intensity.</a:t>
            </a:r>
          </a:p>
          <a:p>
            <a:r>
              <a:rPr lang="en-US" dirty="0" smtClean="0"/>
              <a:t>Adequate intensity is required to stimulated nerve fibers.</a:t>
            </a:r>
          </a:p>
          <a:p>
            <a:r>
              <a:rPr lang="en-US" dirty="0" smtClean="0"/>
              <a:t>In long duration accommodation occurs but in short duration there is not enough time to reach the threshold level so no accommodation occurs.</a:t>
            </a:r>
          </a:p>
          <a:p>
            <a:endParaRPr lang="en-US" dirty="0"/>
          </a:p>
        </p:txBody>
      </p:sp>
    </p:spTree>
    <p:extLst>
      <p:ext uri="{BB962C8B-B14F-4D97-AF65-F5344CB8AC3E}">
        <p14:creationId xmlns="" xmlns:p14="http://schemas.microsoft.com/office/powerpoint/2010/main" val="41827573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Dennervated</a:t>
            </a:r>
            <a:r>
              <a:rPr lang="en-US" dirty="0" smtClean="0"/>
              <a:t> curve </a:t>
            </a:r>
            <a:endParaRPr lang="en-US" dirty="0"/>
          </a:p>
        </p:txBody>
      </p:sp>
      <p:pic>
        <p:nvPicPr>
          <p:cNvPr id="4" name="Picture 2" descr="L:\SARSWATI DI SPOT\PARTIAL INNERVETAED SD CURVE.gif"/>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838200" y="1171580"/>
            <a:ext cx="8077200" cy="5229219"/>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270811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When all the nerve fibers supplying a muscle have degenerated ,the SD curve produced is </a:t>
            </a:r>
            <a:r>
              <a:rPr lang="en-US" dirty="0" err="1" smtClean="0"/>
              <a:t>denervated</a:t>
            </a:r>
            <a:r>
              <a:rPr lang="en-US" dirty="0" smtClean="0"/>
              <a:t> curve like.</a:t>
            </a:r>
            <a:endParaRPr lang="en-US" dirty="0"/>
          </a:p>
        </p:txBody>
      </p:sp>
    </p:spTree>
    <p:extLst>
      <p:ext uri="{BB962C8B-B14F-4D97-AF65-F5344CB8AC3E}">
        <p14:creationId xmlns="" xmlns:p14="http://schemas.microsoft.com/office/powerpoint/2010/main" val="29357547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Characteristics </a:t>
            </a:r>
            <a:endParaRPr lang="en-US" dirty="0"/>
          </a:p>
        </p:txBody>
      </p:sp>
      <p:sp>
        <p:nvSpPr>
          <p:cNvPr id="3" name="Content Placeholder 2"/>
          <p:cNvSpPr>
            <a:spLocks noGrp="1"/>
          </p:cNvSpPr>
          <p:nvPr>
            <p:ph idx="1"/>
          </p:nvPr>
        </p:nvSpPr>
        <p:spPr>
          <a:xfrm>
            <a:off x="457200" y="1143000"/>
            <a:ext cx="8229600" cy="5562600"/>
          </a:xfrm>
        </p:spPr>
        <p:txBody>
          <a:bodyPr>
            <a:normAutofit lnSpcReduction="10000"/>
          </a:bodyPr>
          <a:lstStyle/>
          <a:p>
            <a:r>
              <a:rPr lang="en-US" dirty="0" smtClean="0"/>
              <a:t>It responds to only long duration pulses with increase in intensity for each duration.</a:t>
            </a:r>
          </a:p>
          <a:p>
            <a:r>
              <a:rPr lang="en-US" dirty="0" smtClean="0"/>
              <a:t>Steeply rising curve ,more on the right side and goes for infinite .</a:t>
            </a:r>
          </a:p>
          <a:p>
            <a:r>
              <a:rPr lang="en-US" dirty="0" smtClean="0"/>
              <a:t>Curve is totally towards right .</a:t>
            </a:r>
          </a:p>
          <a:p>
            <a:r>
              <a:rPr lang="en-US" dirty="0" smtClean="0"/>
              <a:t>Muscles being </a:t>
            </a:r>
            <a:r>
              <a:rPr lang="en-US" dirty="0" err="1" smtClean="0"/>
              <a:t>denervated</a:t>
            </a:r>
            <a:r>
              <a:rPr lang="en-US" dirty="0" smtClean="0"/>
              <a:t> ,response is only from muscle membrane.</a:t>
            </a:r>
          </a:p>
          <a:p>
            <a:r>
              <a:rPr lang="en-US" dirty="0" smtClean="0"/>
              <a:t>Muscle membrane has no property of </a:t>
            </a:r>
            <a:r>
              <a:rPr lang="en-US" dirty="0" err="1" smtClean="0"/>
              <a:t>accomodation,so</a:t>
            </a:r>
            <a:r>
              <a:rPr lang="en-US" dirty="0" smtClean="0"/>
              <a:t> whole phase is effective; whole phase is used up to stimulate muscle membrane.</a:t>
            </a:r>
            <a:endParaRPr lang="en-US" dirty="0"/>
          </a:p>
        </p:txBody>
      </p:sp>
    </p:spTree>
    <p:extLst>
      <p:ext uri="{BB962C8B-B14F-4D97-AF65-F5344CB8AC3E}">
        <p14:creationId xmlns="" xmlns:p14="http://schemas.microsoft.com/office/powerpoint/2010/main" val="10013661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52400"/>
            <a:ext cx="8229600" cy="5973763"/>
          </a:xfrm>
        </p:spPr>
        <p:txBody>
          <a:bodyPr/>
          <a:lstStyle/>
          <a:p>
            <a:r>
              <a:rPr lang="en-US" dirty="0" smtClean="0"/>
              <a:t>Decrease the ,intensity to cross threshold will increase so increase ,so that steps rise even in long duration occurs.</a:t>
            </a:r>
          </a:p>
          <a:p>
            <a:r>
              <a:rPr lang="en-US" dirty="0" smtClean="0"/>
              <a:t>Short duration pulses don’t produce response because the patient can’t tolerate.</a:t>
            </a:r>
          </a:p>
          <a:p>
            <a:r>
              <a:rPr lang="en-US" dirty="0" smtClean="0"/>
              <a:t>It is not sure that it should come till 30ms (which generally goes ), if it doesn’t come ,it means that ,some </a:t>
            </a:r>
            <a:r>
              <a:rPr lang="en-US" dirty="0" err="1" smtClean="0"/>
              <a:t>fibre</a:t>
            </a:r>
            <a:r>
              <a:rPr lang="en-US" dirty="0" smtClean="0"/>
              <a:t> have gone to fibrosis and so not giving response.</a:t>
            </a:r>
          </a:p>
          <a:p>
            <a:r>
              <a:rPr lang="en-US" dirty="0" smtClean="0"/>
              <a:t>If we increase duration, intensity will decrease further ,</a:t>
            </a:r>
            <a:r>
              <a:rPr lang="en-US" dirty="0" err="1" smtClean="0"/>
              <a:t>i.e</a:t>
            </a:r>
            <a:r>
              <a:rPr lang="en-US" dirty="0" smtClean="0"/>
              <a:t> graph becomes infinitive.</a:t>
            </a:r>
            <a:endParaRPr lang="en-US" dirty="0"/>
          </a:p>
        </p:txBody>
      </p:sp>
    </p:spTree>
    <p:extLst>
      <p:ext uri="{BB962C8B-B14F-4D97-AF65-F5344CB8AC3E}">
        <p14:creationId xmlns="" xmlns:p14="http://schemas.microsoft.com/office/powerpoint/2010/main" val="17483745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dirty="0" smtClean="0"/>
              <a:t>Partially </a:t>
            </a:r>
            <a:r>
              <a:rPr lang="en-US" dirty="0" err="1" smtClean="0"/>
              <a:t>deneravated</a:t>
            </a:r>
            <a:r>
              <a:rPr lang="en-US" dirty="0" smtClean="0"/>
              <a:t> ( kink curve)</a:t>
            </a:r>
            <a:endParaRPr lang="en-US" dirty="0"/>
          </a:p>
        </p:txBody>
      </p:sp>
      <p:sp>
        <p:nvSpPr>
          <p:cNvPr id="3" name="Content Placeholder 2"/>
          <p:cNvSpPr>
            <a:spLocks noGrp="1"/>
          </p:cNvSpPr>
          <p:nvPr>
            <p:ph idx="1"/>
          </p:nvPr>
        </p:nvSpPr>
        <p:spPr>
          <a:xfrm>
            <a:off x="457200" y="914400"/>
            <a:ext cx="8229600" cy="5211763"/>
          </a:xfrm>
        </p:spPr>
        <p:txBody>
          <a:bodyPr/>
          <a:lstStyle/>
          <a:p>
            <a:r>
              <a:rPr lang="en-US" dirty="0" smtClean="0"/>
              <a:t>When some of the nerve fibers supplying a muscle have degenerated while others are intact ,the curve will be partially </a:t>
            </a:r>
            <a:r>
              <a:rPr lang="en-US" dirty="0" err="1" smtClean="0"/>
              <a:t>denervated</a:t>
            </a:r>
            <a:r>
              <a:rPr lang="en-US" dirty="0" smtClean="0"/>
              <a:t> ( kink curve), like</a:t>
            </a:r>
            <a:endParaRPr lang="en-US" dirty="0"/>
          </a:p>
        </p:txBody>
      </p:sp>
    </p:spTree>
    <p:extLst>
      <p:ext uri="{BB962C8B-B14F-4D97-AF65-F5344CB8AC3E}">
        <p14:creationId xmlns="" xmlns:p14="http://schemas.microsoft.com/office/powerpoint/2010/main" val="25825091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dirty="0" smtClean="0"/>
              <a:t>Characteristics </a:t>
            </a:r>
            <a:endParaRPr lang="en-US" dirty="0"/>
          </a:p>
        </p:txBody>
      </p:sp>
      <p:sp>
        <p:nvSpPr>
          <p:cNvPr id="3" name="Content Placeholder 2"/>
          <p:cNvSpPr>
            <a:spLocks noGrp="1"/>
          </p:cNvSpPr>
          <p:nvPr>
            <p:ph idx="1"/>
          </p:nvPr>
        </p:nvSpPr>
        <p:spPr>
          <a:xfrm>
            <a:off x="457200" y="838200"/>
            <a:ext cx="8229600" cy="5287963"/>
          </a:xfrm>
        </p:spPr>
        <p:txBody>
          <a:bodyPr/>
          <a:lstStyle/>
          <a:p>
            <a:r>
              <a:rPr lang="en-US" dirty="0" smtClean="0"/>
              <a:t>The impulses of longer duration stimulate both innervated and </a:t>
            </a:r>
            <a:r>
              <a:rPr lang="en-US" dirty="0" err="1" smtClean="0"/>
              <a:t>denneravated</a:t>
            </a:r>
            <a:r>
              <a:rPr lang="en-US" dirty="0" smtClean="0"/>
              <a:t> muscle fibers so a contraction is obtained which is a stimulus of low intensity.</a:t>
            </a:r>
          </a:p>
          <a:p>
            <a:r>
              <a:rPr lang="en-US" dirty="0" smtClean="0"/>
              <a:t>As the </a:t>
            </a:r>
            <a:r>
              <a:rPr lang="en-US" dirty="0" err="1" smtClean="0"/>
              <a:t>impluses</a:t>
            </a:r>
            <a:r>
              <a:rPr lang="en-US" dirty="0" smtClean="0"/>
              <a:t> are shortened </a:t>
            </a:r>
            <a:r>
              <a:rPr lang="en-US" dirty="0" err="1" smtClean="0"/>
              <a:t>denervated</a:t>
            </a:r>
            <a:r>
              <a:rPr lang="en-US" dirty="0" smtClean="0"/>
              <a:t> fibers respond less rapidly so that a stronger stimulus is required to produce a contraction and curve rises steeply like that od </a:t>
            </a:r>
            <a:r>
              <a:rPr lang="en-US" dirty="0" err="1" smtClean="0"/>
              <a:t>denervated</a:t>
            </a:r>
            <a:r>
              <a:rPr lang="en-US" dirty="0" smtClean="0"/>
              <a:t> muscle.</a:t>
            </a:r>
          </a:p>
          <a:p>
            <a:r>
              <a:rPr lang="en-US" dirty="0" smtClean="0"/>
              <a:t>Curve divide into 2 parts</a:t>
            </a:r>
            <a:endParaRPr lang="en-US" dirty="0"/>
          </a:p>
        </p:txBody>
      </p:sp>
    </p:spTree>
    <p:extLst>
      <p:ext uri="{BB962C8B-B14F-4D97-AF65-F5344CB8AC3E}">
        <p14:creationId xmlns="" xmlns:p14="http://schemas.microsoft.com/office/powerpoint/2010/main" val="28166511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28600"/>
            <a:ext cx="8229600" cy="5897563"/>
          </a:xfrm>
        </p:spPr>
        <p:txBody>
          <a:bodyPr>
            <a:normAutofit fontScale="92500" lnSpcReduction="20000"/>
          </a:bodyPr>
          <a:lstStyle/>
          <a:p>
            <a:r>
              <a:rPr lang="en-US" dirty="0" smtClean="0"/>
              <a:t>Right side long duration , response of both innervated and </a:t>
            </a:r>
            <a:r>
              <a:rPr lang="en-US" dirty="0" err="1" smtClean="0"/>
              <a:t>denervated</a:t>
            </a:r>
            <a:r>
              <a:rPr lang="en-US" dirty="0" smtClean="0"/>
              <a:t> fibers.</a:t>
            </a:r>
          </a:p>
          <a:p>
            <a:r>
              <a:rPr lang="en-US" dirty="0" smtClean="0"/>
              <a:t>Left side ,short duration , response of only innervated muscle fibers.</a:t>
            </a:r>
          </a:p>
          <a:p>
            <a:r>
              <a:rPr lang="en-US" dirty="0" smtClean="0"/>
              <a:t>Two different curve meet at a point called </a:t>
            </a:r>
            <a:r>
              <a:rPr lang="en-US" b="1" dirty="0" smtClean="0"/>
              <a:t>kink.</a:t>
            </a:r>
          </a:p>
          <a:p>
            <a:r>
              <a:rPr lang="en-US" b="1" dirty="0" smtClean="0"/>
              <a:t>long duration response </a:t>
            </a:r>
            <a:r>
              <a:rPr lang="en-US" dirty="0" smtClean="0"/>
              <a:t>:</a:t>
            </a:r>
            <a:r>
              <a:rPr lang="en-US" dirty="0"/>
              <a:t> </a:t>
            </a:r>
            <a:r>
              <a:rPr lang="en-US" dirty="0" smtClean="0"/>
              <a:t>long duration pulse stimulate both innervated and </a:t>
            </a:r>
            <a:r>
              <a:rPr lang="en-US" dirty="0" err="1" smtClean="0"/>
              <a:t>dennervated</a:t>
            </a:r>
            <a:r>
              <a:rPr lang="en-US" dirty="0" smtClean="0"/>
              <a:t> muscle fiber at low intensity is </a:t>
            </a:r>
            <a:r>
              <a:rPr lang="en-US" dirty="0" err="1" smtClean="0"/>
              <a:t>increassed</a:t>
            </a:r>
            <a:r>
              <a:rPr lang="en-US" dirty="0" smtClean="0"/>
              <a:t> with decreased in duration.</a:t>
            </a:r>
          </a:p>
          <a:p>
            <a:r>
              <a:rPr lang="en-US" dirty="0" smtClean="0"/>
              <a:t>At 300 </a:t>
            </a:r>
            <a:r>
              <a:rPr lang="en-US" dirty="0" err="1" smtClean="0"/>
              <a:t>ms</a:t>
            </a:r>
            <a:r>
              <a:rPr lang="en-US" dirty="0" smtClean="0"/>
              <a:t> – both are responding</a:t>
            </a:r>
          </a:p>
          <a:p>
            <a:r>
              <a:rPr lang="en-US" dirty="0" smtClean="0"/>
              <a:t>At 100 </a:t>
            </a:r>
            <a:r>
              <a:rPr lang="en-US" dirty="0" err="1" smtClean="0"/>
              <a:t>ms</a:t>
            </a:r>
            <a:r>
              <a:rPr lang="en-US" dirty="0" smtClean="0"/>
              <a:t> –innervated gives response </a:t>
            </a:r>
          </a:p>
          <a:p>
            <a:r>
              <a:rPr lang="en-US" dirty="0"/>
              <a:t> </a:t>
            </a:r>
            <a:r>
              <a:rPr lang="en-US" dirty="0" smtClean="0"/>
              <a:t>                   -- </a:t>
            </a:r>
            <a:r>
              <a:rPr lang="en-US" dirty="0" err="1" smtClean="0"/>
              <a:t>denervated</a:t>
            </a:r>
            <a:r>
              <a:rPr lang="en-US" dirty="0" smtClean="0"/>
              <a:t>  gives late response</a:t>
            </a:r>
          </a:p>
          <a:p>
            <a:r>
              <a:rPr lang="en-US" dirty="0" smtClean="0"/>
              <a:t>So for innervated fibers ,1</a:t>
            </a:r>
            <a:r>
              <a:rPr lang="en-US" baseline="30000" dirty="0" smtClean="0"/>
              <a:t>st</a:t>
            </a:r>
            <a:r>
              <a:rPr lang="en-US" dirty="0" smtClean="0"/>
              <a:t> phase of stimulus is effective for 300 and 100 </a:t>
            </a:r>
            <a:r>
              <a:rPr lang="en-US" dirty="0" err="1" smtClean="0"/>
              <a:t>ms.</a:t>
            </a:r>
            <a:endParaRPr lang="en-US" dirty="0"/>
          </a:p>
        </p:txBody>
      </p:sp>
    </p:spTree>
    <p:extLst>
      <p:ext uri="{BB962C8B-B14F-4D97-AF65-F5344CB8AC3E}">
        <p14:creationId xmlns="" xmlns:p14="http://schemas.microsoft.com/office/powerpoint/2010/main" val="1356020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It is the study of electrical activity of nerve and muscle when it is stimulated by external electrical stimulation.</a:t>
            </a:r>
          </a:p>
          <a:p>
            <a:r>
              <a:rPr lang="en-US" dirty="0" smtClean="0"/>
              <a:t>In disease or injury of motor nerve or muscle alteration occurs in electrical stimulations.</a:t>
            </a:r>
          </a:p>
          <a:p>
            <a:r>
              <a:rPr lang="en-US" dirty="0" smtClean="0"/>
              <a:t>This electrical response /electrical diagnosis through different tests help to find out the </a:t>
            </a:r>
          </a:p>
          <a:p>
            <a:pPr lvl="1"/>
            <a:r>
              <a:rPr lang="en-US" dirty="0" smtClean="0"/>
              <a:t>Type of lesion </a:t>
            </a:r>
          </a:p>
          <a:p>
            <a:pPr lvl="1"/>
            <a:r>
              <a:rPr lang="en-US" dirty="0" smtClean="0"/>
              <a:t>Site of lesion</a:t>
            </a:r>
          </a:p>
          <a:p>
            <a:pPr lvl="1"/>
            <a:r>
              <a:rPr lang="en-US" dirty="0" smtClean="0"/>
              <a:t>Prognosis</a:t>
            </a:r>
          </a:p>
          <a:p>
            <a:pPr lvl="1"/>
            <a:r>
              <a:rPr lang="en-US" dirty="0" smtClean="0"/>
              <a:t>Severity of lesion </a:t>
            </a:r>
            <a:endParaRPr lang="en-US" dirty="0"/>
          </a:p>
        </p:txBody>
      </p:sp>
    </p:spTree>
    <p:extLst>
      <p:ext uri="{BB962C8B-B14F-4D97-AF65-F5344CB8AC3E}">
        <p14:creationId xmlns="" xmlns:p14="http://schemas.microsoft.com/office/powerpoint/2010/main" val="7671948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28600"/>
            <a:ext cx="8229600" cy="5897563"/>
          </a:xfrm>
        </p:spPr>
        <p:txBody>
          <a:bodyPr>
            <a:normAutofit lnSpcReduction="10000"/>
          </a:bodyPr>
          <a:lstStyle/>
          <a:p>
            <a:r>
              <a:rPr lang="en-US" dirty="0" smtClean="0"/>
              <a:t>For </a:t>
            </a:r>
            <a:r>
              <a:rPr lang="en-US" dirty="0" err="1" smtClean="0"/>
              <a:t>denervated</a:t>
            </a:r>
            <a:r>
              <a:rPr lang="en-US" dirty="0" smtClean="0"/>
              <a:t> ,whole phase is effective but more intensity is required for 100ms to get same strength as which 300ms.</a:t>
            </a:r>
          </a:p>
          <a:p>
            <a:r>
              <a:rPr lang="en-US" dirty="0" smtClean="0"/>
              <a:t>Thus ,to get same strength of contraction increase intensity for </a:t>
            </a:r>
            <a:r>
              <a:rPr lang="en-US" dirty="0" err="1" smtClean="0"/>
              <a:t>denervated</a:t>
            </a:r>
            <a:r>
              <a:rPr lang="en-US" dirty="0" smtClean="0"/>
              <a:t> muscle ,so increase in intensity even in long duration.</a:t>
            </a:r>
          </a:p>
          <a:p>
            <a:r>
              <a:rPr lang="en-US" b="1" dirty="0" smtClean="0"/>
              <a:t>Short duration response :</a:t>
            </a:r>
            <a:r>
              <a:rPr lang="en-US" dirty="0" smtClean="0"/>
              <a:t> in short </a:t>
            </a:r>
            <a:r>
              <a:rPr lang="en-US" dirty="0" err="1" smtClean="0"/>
              <a:t>duration,only</a:t>
            </a:r>
            <a:r>
              <a:rPr lang="en-US" dirty="0" smtClean="0"/>
              <a:t> innervated fibers are stimulated so less intensity is required than that of </a:t>
            </a:r>
            <a:r>
              <a:rPr lang="en-US" dirty="0" err="1" smtClean="0"/>
              <a:t>denervated</a:t>
            </a:r>
            <a:r>
              <a:rPr lang="en-US" dirty="0" smtClean="0"/>
              <a:t>.</a:t>
            </a:r>
          </a:p>
          <a:p>
            <a:r>
              <a:rPr lang="en-US" dirty="0" smtClean="0"/>
              <a:t>so little reduction in intensity than the expected rise (</a:t>
            </a:r>
            <a:r>
              <a:rPr lang="en-US" b="1" dirty="0" smtClean="0"/>
              <a:t> kink</a:t>
            </a:r>
            <a:r>
              <a:rPr lang="en-US" dirty="0" smtClean="0"/>
              <a:t>).</a:t>
            </a:r>
            <a:endParaRPr lang="en-US" dirty="0"/>
          </a:p>
        </p:txBody>
      </p:sp>
    </p:spTree>
    <p:extLst>
      <p:ext uri="{BB962C8B-B14F-4D97-AF65-F5344CB8AC3E}">
        <p14:creationId xmlns="" xmlns:p14="http://schemas.microsoft.com/office/powerpoint/2010/main" val="28201694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
            </a:r>
            <a:endParaRPr lang="en-US" dirty="0"/>
          </a:p>
        </p:txBody>
      </p:sp>
      <p:sp>
        <p:nvSpPr>
          <p:cNvPr id="3" name="Content Placeholder 2"/>
          <p:cNvSpPr>
            <a:spLocks noGrp="1"/>
          </p:cNvSpPr>
          <p:nvPr>
            <p:ph idx="1"/>
          </p:nvPr>
        </p:nvSpPr>
        <p:spPr>
          <a:xfrm>
            <a:off x="457200" y="152400"/>
            <a:ext cx="8229600" cy="5973763"/>
          </a:xfrm>
        </p:spPr>
        <p:txBody>
          <a:bodyPr>
            <a:normAutofit lnSpcReduction="10000"/>
          </a:bodyPr>
          <a:lstStyle/>
          <a:p>
            <a:r>
              <a:rPr lang="en-US" dirty="0" smtClean="0"/>
              <a:t>As </a:t>
            </a:r>
            <a:r>
              <a:rPr lang="en-US" dirty="0" err="1" smtClean="0"/>
              <a:t>denervated</a:t>
            </a:r>
            <a:r>
              <a:rPr lang="en-US" dirty="0" smtClean="0"/>
              <a:t> fibers don’t respond in this part of curve it is similar to </a:t>
            </a:r>
            <a:r>
              <a:rPr lang="en-US" dirty="0" err="1" smtClean="0"/>
              <a:t>normalinnervated</a:t>
            </a:r>
            <a:r>
              <a:rPr lang="en-US" dirty="0" smtClean="0"/>
              <a:t> </a:t>
            </a:r>
            <a:r>
              <a:rPr lang="en-US" dirty="0" err="1" smtClean="0"/>
              <a:t>curveso,with</a:t>
            </a:r>
            <a:r>
              <a:rPr lang="en-US" dirty="0" smtClean="0"/>
              <a:t> decrease in duration increase in intensity but not to expected level.</a:t>
            </a:r>
          </a:p>
          <a:p>
            <a:r>
              <a:rPr lang="en-US" b="1" dirty="0" smtClean="0"/>
              <a:t>Kink and its importance.</a:t>
            </a:r>
          </a:p>
          <a:p>
            <a:pPr lvl="1"/>
            <a:r>
              <a:rPr lang="en-US" dirty="0" smtClean="0"/>
              <a:t>it is the meeting point (bent) where two sections meet right curve is like </a:t>
            </a:r>
            <a:r>
              <a:rPr lang="en-US" dirty="0" err="1" smtClean="0"/>
              <a:t>denervated</a:t>
            </a:r>
            <a:r>
              <a:rPr lang="en-US" dirty="0" smtClean="0"/>
              <a:t> and left curve is like innervated.</a:t>
            </a:r>
          </a:p>
          <a:p>
            <a:pPr lvl="1"/>
            <a:r>
              <a:rPr lang="en-US" dirty="0" smtClean="0"/>
              <a:t>After certain pulse,(from long to short )there is decrease in intensity and again it will start to rise so kink curve is obtained. So that intensity is not increased up to expected level.</a:t>
            </a:r>
          </a:p>
          <a:p>
            <a:pPr lvl="1"/>
            <a:r>
              <a:rPr lang="en-US" dirty="0" smtClean="0"/>
              <a:t>Kink starts to appear at 3ms or 10ms duration.</a:t>
            </a:r>
          </a:p>
          <a:p>
            <a:endParaRPr lang="en-US" dirty="0"/>
          </a:p>
        </p:txBody>
      </p:sp>
    </p:spTree>
    <p:extLst>
      <p:ext uri="{BB962C8B-B14F-4D97-AF65-F5344CB8AC3E}">
        <p14:creationId xmlns="" xmlns:p14="http://schemas.microsoft.com/office/powerpoint/2010/main" val="23035387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5821363"/>
          </a:xfrm>
        </p:spPr>
        <p:txBody>
          <a:bodyPr/>
          <a:lstStyle/>
          <a:p>
            <a:r>
              <a:rPr lang="en-US" dirty="0" smtClean="0"/>
              <a:t>Shape of curve helps in serial plotting prognosis as follows</a:t>
            </a:r>
          </a:p>
          <a:p>
            <a:pPr lvl="1"/>
            <a:r>
              <a:rPr lang="en-US" dirty="0" smtClean="0"/>
              <a:t>If kink appears and curve moves down and left than condition is improving ,</a:t>
            </a:r>
            <a:r>
              <a:rPr lang="en-US" dirty="0" err="1" smtClean="0"/>
              <a:t>reinnervation</a:t>
            </a:r>
            <a:r>
              <a:rPr lang="en-US" dirty="0" smtClean="0"/>
              <a:t> is in progression.</a:t>
            </a:r>
          </a:p>
          <a:p>
            <a:pPr lvl="1"/>
            <a:r>
              <a:rPr lang="en-US" dirty="0" smtClean="0"/>
              <a:t>If kink appears increase in slop and shift of the curve to right ,it indicate the </a:t>
            </a:r>
            <a:r>
              <a:rPr lang="en-US" dirty="0" err="1" smtClean="0"/>
              <a:t>deinnervation</a:t>
            </a:r>
            <a:r>
              <a:rPr lang="en-US" dirty="0" smtClean="0"/>
              <a:t>.</a:t>
            </a:r>
          </a:p>
          <a:p>
            <a:pPr lvl="1"/>
            <a:r>
              <a:rPr lang="en-US" dirty="0" smtClean="0"/>
              <a:t>Shape of curve indicates</a:t>
            </a:r>
          </a:p>
          <a:p>
            <a:pPr lvl="2"/>
            <a:r>
              <a:rPr lang="en-US" dirty="0" smtClean="0"/>
              <a:t>Proportion of </a:t>
            </a:r>
            <a:r>
              <a:rPr lang="en-US" dirty="0" err="1" smtClean="0"/>
              <a:t>denervated</a:t>
            </a:r>
            <a:r>
              <a:rPr lang="en-US" dirty="0" smtClean="0"/>
              <a:t> fibers</a:t>
            </a:r>
          </a:p>
          <a:p>
            <a:pPr lvl="2"/>
            <a:r>
              <a:rPr lang="en-US" dirty="0" smtClean="0"/>
              <a:t>If the curve rise steeply and greater part resembles </a:t>
            </a:r>
            <a:r>
              <a:rPr lang="en-US" dirty="0" err="1" smtClean="0"/>
              <a:t>denervated</a:t>
            </a:r>
            <a:r>
              <a:rPr lang="en-US" dirty="0" smtClean="0"/>
              <a:t> curve than large number of fibers are </a:t>
            </a:r>
            <a:r>
              <a:rPr lang="en-US" dirty="0" err="1" smtClean="0"/>
              <a:t>denervated</a:t>
            </a:r>
            <a:r>
              <a:rPr lang="en-US" dirty="0" smtClean="0"/>
              <a:t>.</a:t>
            </a:r>
            <a:endParaRPr lang="en-US" dirty="0"/>
          </a:p>
        </p:txBody>
      </p:sp>
    </p:spTree>
    <p:extLst>
      <p:ext uri="{BB962C8B-B14F-4D97-AF65-F5344CB8AC3E}">
        <p14:creationId xmlns="" xmlns:p14="http://schemas.microsoft.com/office/powerpoint/2010/main" val="31198166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28600"/>
            <a:ext cx="8229600" cy="5897563"/>
          </a:xfrm>
        </p:spPr>
        <p:txBody>
          <a:bodyPr>
            <a:normAutofit/>
          </a:bodyPr>
          <a:lstStyle/>
          <a:p>
            <a:pPr lvl="2"/>
            <a:r>
              <a:rPr lang="en-US" dirty="0" smtClean="0"/>
              <a:t>If the curve is lower and flatter and resemble that innervation majority fibers are innervated.</a:t>
            </a:r>
          </a:p>
          <a:p>
            <a:r>
              <a:rPr lang="en-US" b="1" dirty="0" smtClean="0"/>
              <a:t>Masking effect : </a:t>
            </a:r>
            <a:r>
              <a:rPr lang="en-US" dirty="0" smtClean="0"/>
              <a:t>initially in long duration </a:t>
            </a:r>
            <a:r>
              <a:rPr lang="en-US" dirty="0" err="1" smtClean="0"/>
              <a:t>pulse,both</a:t>
            </a:r>
            <a:r>
              <a:rPr lang="en-US" dirty="0" smtClean="0"/>
              <a:t> innervated and </a:t>
            </a:r>
            <a:r>
              <a:rPr lang="en-US" dirty="0" err="1" smtClean="0"/>
              <a:t>denervated</a:t>
            </a:r>
            <a:r>
              <a:rPr lang="en-US" dirty="0" smtClean="0"/>
              <a:t> are responding but </a:t>
            </a:r>
            <a:r>
              <a:rPr lang="en-US" dirty="0" err="1" smtClean="0"/>
              <a:t>denervated</a:t>
            </a:r>
            <a:r>
              <a:rPr lang="en-US" dirty="0" smtClean="0"/>
              <a:t> will respond more then innervated so increase intensity ,this is called masking effect of </a:t>
            </a:r>
            <a:r>
              <a:rPr lang="en-US" dirty="0" err="1" smtClean="0"/>
              <a:t>denervated</a:t>
            </a:r>
            <a:r>
              <a:rPr lang="en-US" dirty="0" smtClean="0"/>
              <a:t> fibers on innervated fibers.</a:t>
            </a:r>
          </a:p>
          <a:p>
            <a:r>
              <a:rPr lang="en-US" dirty="0"/>
              <a:t> </a:t>
            </a:r>
            <a:r>
              <a:rPr lang="en-US" dirty="0" smtClean="0"/>
              <a:t>when shift from long to short duration the innervated fibers are unmasked </a:t>
            </a:r>
            <a:r>
              <a:rPr lang="en-US" dirty="0" err="1" smtClean="0"/>
              <a:t>I;e</a:t>
            </a:r>
            <a:r>
              <a:rPr lang="en-US" dirty="0" smtClean="0"/>
              <a:t> regenerated.</a:t>
            </a:r>
          </a:p>
          <a:p>
            <a:pPr marL="0" indent="0">
              <a:buNone/>
            </a:pPr>
            <a:endParaRPr lang="en-US" dirty="0"/>
          </a:p>
        </p:txBody>
      </p:sp>
    </p:spTree>
    <p:extLst>
      <p:ext uri="{BB962C8B-B14F-4D97-AF65-F5344CB8AC3E}">
        <p14:creationId xmlns="" xmlns:p14="http://schemas.microsoft.com/office/powerpoint/2010/main" val="10261332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SD curve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It is cost effective and cheep method.</a:t>
            </a:r>
          </a:p>
          <a:p>
            <a:r>
              <a:rPr lang="en-US" dirty="0" smtClean="0"/>
              <a:t>Simple and easier method.</a:t>
            </a:r>
          </a:p>
          <a:p>
            <a:r>
              <a:rPr lang="en-US" dirty="0" smtClean="0"/>
              <a:t>Not so much time consuming.</a:t>
            </a:r>
          </a:p>
          <a:p>
            <a:r>
              <a:rPr lang="en-US" dirty="0" smtClean="0"/>
              <a:t>Give exact proportion of innervated and </a:t>
            </a:r>
            <a:r>
              <a:rPr lang="en-US" dirty="0" err="1" smtClean="0"/>
              <a:t>denervated</a:t>
            </a:r>
            <a:r>
              <a:rPr lang="en-US" dirty="0" smtClean="0"/>
              <a:t>  fibers.</a:t>
            </a:r>
          </a:p>
          <a:p>
            <a:r>
              <a:rPr lang="en-US" dirty="0" smtClean="0"/>
              <a:t>To know the prognosis by serial plotting of </a:t>
            </a:r>
            <a:r>
              <a:rPr lang="en-US" dirty="0" err="1" smtClean="0"/>
              <a:t>curve.if</a:t>
            </a:r>
            <a:r>
              <a:rPr lang="en-US" dirty="0" smtClean="0"/>
              <a:t> kink moves up and right than condition worsen.</a:t>
            </a:r>
          </a:p>
          <a:p>
            <a:r>
              <a:rPr lang="en-US" dirty="0" smtClean="0"/>
              <a:t>If kink moves left and down than condition improve</a:t>
            </a:r>
          </a:p>
          <a:p>
            <a:pPr marL="0" indent="0">
              <a:buNone/>
            </a:pPr>
            <a:endParaRPr lang="en-US" dirty="0"/>
          </a:p>
        </p:txBody>
      </p:sp>
    </p:spTree>
    <p:extLst>
      <p:ext uri="{BB962C8B-B14F-4D97-AF65-F5344CB8AC3E}">
        <p14:creationId xmlns="" xmlns:p14="http://schemas.microsoft.com/office/powerpoint/2010/main" val="15675559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Disadvantages of SD curve</a:t>
            </a:r>
            <a:endParaRPr lang="en-US" dirty="0"/>
          </a:p>
        </p:txBody>
      </p:sp>
      <p:sp>
        <p:nvSpPr>
          <p:cNvPr id="3" name="Content Placeholder 2"/>
          <p:cNvSpPr>
            <a:spLocks noGrp="1"/>
          </p:cNvSpPr>
          <p:nvPr>
            <p:ph idx="1"/>
          </p:nvPr>
        </p:nvSpPr>
        <p:spPr>
          <a:xfrm>
            <a:off x="457200" y="1371600"/>
            <a:ext cx="8229600" cy="4754563"/>
          </a:xfrm>
        </p:spPr>
        <p:txBody>
          <a:bodyPr>
            <a:normAutofit fontScale="92500" lnSpcReduction="20000"/>
          </a:bodyPr>
          <a:lstStyle/>
          <a:p>
            <a:r>
              <a:rPr lang="en-US" dirty="0" smtClean="0"/>
              <a:t>Not for validity and reliability so only used clinically not for research </a:t>
            </a:r>
            <a:endParaRPr lang="en-US" dirty="0" smtClean="0"/>
          </a:p>
          <a:p>
            <a:pPr>
              <a:buFont typeface="Wingdings" pitchFamily="2" charset="2"/>
              <a:buChar char="Ø"/>
            </a:pPr>
            <a:r>
              <a:rPr lang="en-US" dirty="0" smtClean="0"/>
              <a:t>factors </a:t>
            </a:r>
            <a:r>
              <a:rPr lang="en-US" dirty="0" smtClean="0"/>
              <a:t>affecting reliability:</a:t>
            </a:r>
          </a:p>
          <a:p>
            <a:r>
              <a:rPr lang="en-US" dirty="0" smtClean="0"/>
              <a:t>Different size of electrode and polarity</a:t>
            </a:r>
          </a:p>
          <a:p>
            <a:r>
              <a:rPr lang="en-US" dirty="0" smtClean="0"/>
              <a:t>Skin temperature</a:t>
            </a:r>
          </a:p>
          <a:p>
            <a:r>
              <a:rPr lang="en-US" dirty="0" smtClean="0"/>
              <a:t>Ischemia</a:t>
            </a:r>
          </a:p>
          <a:p>
            <a:r>
              <a:rPr lang="en-US" dirty="0" smtClean="0"/>
              <a:t>Muscle fatigue</a:t>
            </a:r>
          </a:p>
          <a:p>
            <a:r>
              <a:rPr lang="en-US" dirty="0" smtClean="0"/>
              <a:t>Edema, swelling</a:t>
            </a:r>
            <a:endParaRPr lang="en-US" dirty="0" smtClean="0"/>
          </a:p>
          <a:p>
            <a:r>
              <a:rPr lang="en-US" dirty="0" smtClean="0"/>
              <a:t>Amount of subcutaneous tissue and fat</a:t>
            </a:r>
          </a:p>
          <a:p>
            <a:r>
              <a:rPr lang="en-US" dirty="0" smtClean="0"/>
              <a:t>Deeply placed muscle</a:t>
            </a:r>
            <a:endParaRPr lang="en-US" dirty="0"/>
          </a:p>
        </p:txBody>
      </p:sp>
    </p:spTree>
    <p:extLst>
      <p:ext uri="{BB962C8B-B14F-4D97-AF65-F5344CB8AC3E}">
        <p14:creationId xmlns="" xmlns:p14="http://schemas.microsoft.com/office/powerpoint/2010/main" val="38465281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Humidity of environment</a:t>
            </a:r>
          </a:p>
          <a:p>
            <a:r>
              <a:rPr lang="en-US" dirty="0" smtClean="0"/>
              <a:t>Anatomical accuracy</a:t>
            </a:r>
          </a:p>
          <a:p>
            <a:r>
              <a:rPr lang="en-US" dirty="0" smtClean="0"/>
              <a:t>Position and pressure of electrode</a:t>
            </a:r>
          </a:p>
          <a:p>
            <a:r>
              <a:rPr lang="en-US" dirty="0" smtClean="0"/>
              <a:t>Operator bias</a:t>
            </a:r>
          </a:p>
          <a:p>
            <a:r>
              <a:rPr lang="en-US" dirty="0" smtClean="0"/>
              <a:t>Operator mistakes</a:t>
            </a:r>
          </a:p>
          <a:p>
            <a:r>
              <a:rPr lang="en-US" dirty="0" smtClean="0"/>
              <a:t>Can’t predict site of lesion only predict type of lesion</a:t>
            </a:r>
          </a:p>
          <a:p>
            <a:r>
              <a:rPr lang="en-US" dirty="0" smtClean="0"/>
              <a:t>Only muscle which are superficial and distal and which has no dual supply can be used.</a:t>
            </a:r>
            <a:endParaRPr lang="en-US" dirty="0"/>
          </a:p>
        </p:txBody>
      </p:sp>
    </p:spTree>
    <p:extLst>
      <p:ext uri="{BB962C8B-B14F-4D97-AF65-F5344CB8AC3E}">
        <p14:creationId xmlns="" xmlns:p14="http://schemas.microsoft.com/office/powerpoint/2010/main" val="35095756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Thank you.</a:t>
            </a:r>
            <a:endParaRPr lang="en-US" dirty="0"/>
          </a:p>
        </p:txBody>
      </p:sp>
    </p:spTree>
    <p:extLst>
      <p:ext uri="{BB962C8B-B14F-4D97-AF65-F5344CB8AC3E}">
        <p14:creationId xmlns="" xmlns:p14="http://schemas.microsoft.com/office/powerpoint/2010/main" val="1696626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Lesion which alter the electrical response :</a:t>
            </a:r>
            <a:endParaRPr lang="en-US" dirty="0"/>
          </a:p>
        </p:txBody>
      </p:sp>
      <p:sp>
        <p:nvSpPr>
          <p:cNvPr id="3" name="Content Placeholder 2"/>
          <p:cNvSpPr>
            <a:spLocks noGrp="1"/>
          </p:cNvSpPr>
          <p:nvPr>
            <p:ph idx="1"/>
          </p:nvPr>
        </p:nvSpPr>
        <p:spPr/>
        <p:txBody>
          <a:bodyPr>
            <a:normAutofit/>
          </a:bodyPr>
          <a:lstStyle/>
          <a:p>
            <a:r>
              <a:rPr lang="en-US" dirty="0" smtClean="0"/>
              <a:t>1) UMN lesion</a:t>
            </a:r>
          </a:p>
          <a:p>
            <a:pPr lvl="1"/>
            <a:r>
              <a:rPr lang="en-US" dirty="0" smtClean="0"/>
              <a:t>When there is no changes in the LMN but sometimes nerve and muscle are hyper </a:t>
            </a:r>
            <a:r>
              <a:rPr lang="en-US" dirty="0" err="1" smtClean="0"/>
              <a:t>exitable</a:t>
            </a:r>
            <a:r>
              <a:rPr lang="en-US" dirty="0" smtClean="0"/>
              <a:t> and react a lower intensity of current than that only required.</a:t>
            </a:r>
          </a:p>
          <a:p>
            <a:pPr lvl="1"/>
            <a:r>
              <a:rPr lang="en-US" dirty="0" smtClean="0"/>
              <a:t>Cerebrum</a:t>
            </a:r>
          </a:p>
          <a:p>
            <a:pPr lvl="1"/>
            <a:r>
              <a:rPr lang="en-US" dirty="0" smtClean="0"/>
              <a:t>Spinal cord</a:t>
            </a:r>
          </a:p>
          <a:p>
            <a:pPr lvl="1"/>
            <a:r>
              <a:rPr lang="en-US" dirty="0" smtClean="0"/>
              <a:t>Spinal tract</a:t>
            </a:r>
          </a:p>
          <a:p>
            <a:r>
              <a:rPr lang="en-US" dirty="0" smtClean="0"/>
              <a:t>2) LMN lesion</a:t>
            </a:r>
            <a:endParaRPr lang="en-US" dirty="0"/>
          </a:p>
        </p:txBody>
      </p:sp>
    </p:spTree>
    <p:extLst>
      <p:ext uri="{BB962C8B-B14F-4D97-AF65-F5344CB8AC3E}">
        <p14:creationId xmlns="" xmlns:p14="http://schemas.microsoft.com/office/powerpoint/2010/main" val="40520073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381000"/>
            <a:ext cx="8229600" cy="5745163"/>
          </a:xfrm>
        </p:spPr>
        <p:txBody>
          <a:bodyPr/>
          <a:lstStyle/>
          <a:p>
            <a:r>
              <a:rPr lang="en-US" dirty="0" smtClean="0"/>
              <a:t>LMN lesion </a:t>
            </a:r>
          </a:p>
          <a:p>
            <a:pPr lvl="1"/>
            <a:r>
              <a:rPr lang="en-US" dirty="0" smtClean="0"/>
              <a:t>AHC</a:t>
            </a:r>
          </a:p>
          <a:p>
            <a:pPr lvl="1"/>
            <a:r>
              <a:rPr lang="en-US" dirty="0" smtClean="0"/>
              <a:t>NERVE ROOT</a:t>
            </a:r>
          </a:p>
          <a:p>
            <a:pPr lvl="1"/>
            <a:r>
              <a:rPr lang="en-US" dirty="0" smtClean="0"/>
              <a:t>PERIPHERAL NERVE</a:t>
            </a:r>
          </a:p>
          <a:p>
            <a:pPr lvl="1"/>
            <a:r>
              <a:rPr lang="en-US" dirty="0" smtClean="0"/>
              <a:t>NMJ </a:t>
            </a:r>
          </a:p>
          <a:p>
            <a:pPr lvl="1"/>
            <a:r>
              <a:rPr lang="en-US" dirty="0" smtClean="0"/>
              <a:t>MUSCLE</a:t>
            </a:r>
          </a:p>
          <a:p>
            <a:pPr marL="457200" lvl="1" indent="0">
              <a:buNone/>
            </a:pPr>
            <a:endParaRPr lang="en-US" dirty="0"/>
          </a:p>
        </p:txBody>
      </p:sp>
    </p:spTree>
    <p:extLst>
      <p:ext uri="{BB962C8B-B14F-4D97-AF65-F5344CB8AC3E}">
        <p14:creationId xmlns="" xmlns:p14="http://schemas.microsoft.com/office/powerpoint/2010/main" val="12847896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228600"/>
            <a:ext cx="8229600" cy="5897563"/>
          </a:xfrm>
        </p:spPr>
        <p:txBody>
          <a:bodyPr>
            <a:normAutofit/>
          </a:bodyPr>
          <a:lstStyle/>
          <a:p>
            <a:r>
              <a:rPr lang="en-US" dirty="0" err="1" smtClean="0"/>
              <a:t>Wallerian</a:t>
            </a:r>
            <a:r>
              <a:rPr lang="en-US" dirty="0" smtClean="0"/>
              <a:t> degeneration :</a:t>
            </a:r>
          </a:p>
          <a:p>
            <a:pPr lvl="1"/>
            <a:r>
              <a:rPr lang="en-US" dirty="0" smtClean="0"/>
              <a:t>Degeneration can be</a:t>
            </a:r>
          </a:p>
          <a:p>
            <a:pPr lvl="1"/>
            <a:r>
              <a:rPr lang="en-US" dirty="0" smtClean="0"/>
              <a:t>Anterograde</a:t>
            </a:r>
          </a:p>
          <a:p>
            <a:pPr lvl="4"/>
            <a:r>
              <a:rPr lang="en-US" dirty="0" smtClean="0"/>
              <a:t>Proximal to distal like in </a:t>
            </a:r>
            <a:r>
              <a:rPr lang="en-US" dirty="0" err="1" smtClean="0"/>
              <a:t>wallerian</a:t>
            </a:r>
            <a:r>
              <a:rPr lang="en-US" dirty="0" smtClean="0"/>
              <a:t> degeneration</a:t>
            </a:r>
          </a:p>
          <a:p>
            <a:r>
              <a:rPr lang="en-US" dirty="0" smtClean="0"/>
              <a:t>Retrograde</a:t>
            </a:r>
          </a:p>
          <a:p>
            <a:pPr lvl="1"/>
            <a:r>
              <a:rPr lang="en-US" dirty="0" smtClean="0"/>
              <a:t>Distal to proximal </a:t>
            </a:r>
          </a:p>
          <a:p>
            <a:pPr lvl="3"/>
            <a:r>
              <a:rPr lang="en-US" dirty="0" smtClean="0"/>
              <a:t>Mainly occurs in cell body by </a:t>
            </a:r>
            <a:r>
              <a:rPr lang="en-US" dirty="0" err="1" smtClean="0"/>
              <a:t>chromatolysis</a:t>
            </a:r>
            <a:r>
              <a:rPr lang="en-US" dirty="0" smtClean="0"/>
              <a:t>, </a:t>
            </a:r>
            <a:r>
              <a:rPr lang="en-US" dirty="0" err="1" smtClean="0"/>
              <a:t>nissle</a:t>
            </a:r>
            <a:r>
              <a:rPr lang="en-US" dirty="0" smtClean="0"/>
              <a:t> </a:t>
            </a:r>
            <a:r>
              <a:rPr lang="en-US" dirty="0" err="1" smtClean="0"/>
              <a:t>granuals</a:t>
            </a:r>
            <a:r>
              <a:rPr lang="en-US" dirty="0" smtClean="0"/>
              <a:t> disappear and shrinkage of cell.</a:t>
            </a:r>
          </a:p>
          <a:p>
            <a:pPr lvl="3"/>
            <a:endParaRPr lang="en-US" dirty="0"/>
          </a:p>
        </p:txBody>
      </p:sp>
    </p:spTree>
    <p:extLst>
      <p:ext uri="{BB962C8B-B14F-4D97-AF65-F5344CB8AC3E}">
        <p14:creationId xmlns="" xmlns:p14="http://schemas.microsoft.com/office/powerpoint/2010/main" val="9699804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Peripheral nerve injuries </a:t>
            </a:r>
            <a:endParaRPr lang="en-US" dirty="0"/>
          </a:p>
        </p:txBody>
      </p:sp>
      <p:sp>
        <p:nvSpPr>
          <p:cNvPr id="3" name="Content Placeholder 2"/>
          <p:cNvSpPr>
            <a:spLocks noGrp="1"/>
          </p:cNvSpPr>
          <p:nvPr>
            <p:ph idx="1"/>
          </p:nvPr>
        </p:nvSpPr>
        <p:spPr>
          <a:xfrm>
            <a:off x="457200" y="1143000"/>
            <a:ext cx="8229600" cy="5562600"/>
          </a:xfrm>
        </p:spPr>
        <p:txBody>
          <a:bodyPr>
            <a:normAutofit fontScale="92500" lnSpcReduction="10000"/>
          </a:bodyPr>
          <a:lstStyle/>
          <a:p>
            <a:r>
              <a:rPr lang="en-US" dirty="0" err="1" smtClean="0"/>
              <a:t>Sedden’s</a:t>
            </a:r>
            <a:r>
              <a:rPr lang="en-US" dirty="0" smtClean="0"/>
              <a:t> classification</a:t>
            </a:r>
          </a:p>
          <a:p>
            <a:pPr lvl="1"/>
            <a:r>
              <a:rPr lang="en-US" dirty="0" err="1" smtClean="0"/>
              <a:t>Neuropraxia</a:t>
            </a:r>
            <a:endParaRPr lang="en-US" dirty="0" smtClean="0"/>
          </a:p>
          <a:p>
            <a:pPr lvl="1"/>
            <a:r>
              <a:rPr lang="en-US" dirty="0" err="1" smtClean="0"/>
              <a:t>Axonotmesis</a:t>
            </a:r>
            <a:endParaRPr lang="en-US" dirty="0" smtClean="0"/>
          </a:p>
          <a:p>
            <a:pPr lvl="1"/>
            <a:r>
              <a:rPr lang="en-US" dirty="0" err="1" smtClean="0"/>
              <a:t>Neurotmesis</a:t>
            </a:r>
            <a:endParaRPr lang="en-US" dirty="0" smtClean="0"/>
          </a:p>
          <a:p>
            <a:r>
              <a:rPr lang="en-US" dirty="0" err="1" smtClean="0"/>
              <a:t>Sunderlands’s</a:t>
            </a:r>
            <a:r>
              <a:rPr lang="en-US" dirty="0" smtClean="0"/>
              <a:t> classification:</a:t>
            </a:r>
          </a:p>
          <a:p>
            <a:pPr lvl="1"/>
            <a:r>
              <a:rPr lang="en-US" b="1" dirty="0" smtClean="0"/>
              <a:t>Type -1</a:t>
            </a:r>
            <a:r>
              <a:rPr lang="en-US" dirty="0" smtClean="0"/>
              <a:t> </a:t>
            </a:r>
            <a:r>
              <a:rPr lang="en-US" dirty="0" err="1" smtClean="0"/>
              <a:t>neuropraxia</a:t>
            </a:r>
            <a:endParaRPr lang="en-US" dirty="0" smtClean="0"/>
          </a:p>
          <a:p>
            <a:pPr lvl="1"/>
            <a:r>
              <a:rPr lang="en-US" b="1" dirty="0" smtClean="0"/>
              <a:t>Type-2</a:t>
            </a:r>
            <a:r>
              <a:rPr lang="en-US" dirty="0" smtClean="0"/>
              <a:t> </a:t>
            </a:r>
            <a:r>
              <a:rPr lang="en-US" dirty="0" err="1" smtClean="0"/>
              <a:t>axonotmesis</a:t>
            </a:r>
            <a:endParaRPr lang="en-US" dirty="0" smtClean="0"/>
          </a:p>
          <a:p>
            <a:pPr lvl="1"/>
            <a:r>
              <a:rPr lang="en-US" b="1" dirty="0" smtClean="0"/>
              <a:t>Type-3</a:t>
            </a:r>
            <a:r>
              <a:rPr lang="en-US" dirty="0" smtClean="0"/>
              <a:t> </a:t>
            </a:r>
            <a:r>
              <a:rPr lang="en-US" dirty="0" err="1" smtClean="0"/>
              <a:t>axonotmesis</a:t>
            </a:r>
            <a:r>
              <a:rPr lang="en-US" dirty="0" smtClean="0"/>
              <a:t> + </a:t>
            </a:r>
            <a:r>
              <a:rPr lang="en-US" dirty="0" err="1" smtClean="0"/>
              <a:t>endoneurium</a:t>
            </a:r>
            <a:r>
              <a:rPr lang="en-US" dirty="0" smtClean="0"/>
              <a:t> of </a:t>
            </a:r>
            <a:r>
              <a:rPr lang="en-US" dirty="0" err="1" smtClean="0"/>
              <a:t>neorolima</a:t>
            </a:r>
            <a:endParaRPr lang="en-US" dirty="0" smtClean="0"/>
          </a:p>
          <a:p>
            <a:pPr lvl="1"/>
            <a:r>
              <a:rPr lang="en-US" b="1" dirty="0" smtClean="0"/>
              <a:t>Type-4</a:t>
            </a:r>
            <a:r>
              <a:rPr lang="en-US" dirty="0" smtClean="0"/>
              <a:t> </a:t>
            </a:r>
            <a:r>
              <a:rPr lang="en-US" dirty="0" err="1" smtClean="0"/>
              <a:t>axonotmesis</a:t>
            </a:r>
            <a:r>
              <a:rPr lang="en-US" dirty="0" smtClean="0"/>
              <a:t> + </a:t>
            </a:r>
            <a:r>
              <a:rPr lang="en-US" dirty="0" err="1" smtClean="0"/>
              <a:t>endoneurium</a:t>
            </a:r>
            <a:r>
              <a:rPr lang="en-US" dirty="0" smtClean="0"/>
              <a:t> of </a:t>
            </a:r>
            <a:r>
              <a:rPr lang="en-US" dirty="0" err="1" smtClean="0"/>
              <a:t>neorolima</a:t>
            </a:r>
            <a:r>
              <a:rPr lang="en-US" dirty="0" smtClean="0"/>
              <a:t> + </a:t>
            </a:r>
            <a:r>
              <a:rPr lang="en-US" dirty="0" err="1" smtClean="0"/>
              <a:t>perineurium</a:t>
            </a:r>
            <a:endParaRPr lang="en-US" dirty="0" smtClean="0"/>
          </a:p>
          <a:p>
            <a:pPr lvl="1"/>
            <a:r>
              <a:rPr lang="en-US" b="1" dirty="0" smtClean="0"/>
              <a:t>Type -5 </a:t>
            </a:r>
            <a:r>
              <a:rPr lang="en-US" dirty="0" err="1" smtClean="0"/>
              <a:t>axonotmesis</a:t>
            </a:r>
            <a:r>
              <a:rPr lang="en-US" dirty="0" smtClean="0"/>
              <a:t> + </a:t>
            </a:r>
            <a:r>
              <a:rPr lang="en-US" dirty="0" err="1" smtClean="0"/>
              <a:t>endoneurium</a:t>
            </a:r>
            <a:r>
              <a:rPr lang="en-US" dirty="0" smtClean="0"/>
              <a:t> of </a:t>
            </a:r>
            <a:r>
              <a:rPr lang="en-US" dirty="0" err="1" smtClean="0"/>
              <a:t>neorolima</a:t>
            </a:r>
            <a:r>
              <a:rPr lang="en-US" dirty="0" smtClean="0"/>
              <a:t> + </a:t>
            </a:r>
            <a:r>
              <a:rPr lang="en-US" dirty="0" err="1" smtClean="0"/>
              <a:t>perineurium</a:t>
            </a:r>
            <a:r>
              <a:rPr lang="en-US" dirty="0" smtClean="0"/>
              <a:t> + epineurium</a:t>
            </a:r>
          </a:p>
          <a:p>
            <a:pPr lvl="1"/>
            <a:endParaRPr lang="en-US" dirty="0"/>
          </a:p>
        </p:txBody>
      </p:sp>
    </p:spTree>
    <p:extLst>
      <p:ext uri="{BB962C8B-B14F-4D97-AF65-F5344CB8AC3E}">
        <p14:creationId xmlns="" xmlns:p14="http://schemas.microsoft.com/office/powerpoint/2010/main" val="40861092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228600"/>
            <a:ext cx="8229600" cy="5897563"/>
          </a:xfrm>
        </p:spPr>
        <p:txBody>
          <a:bodyPr/>
          <a:lstStyle/>
          <a:p>
            <a:r>
              <a:rPr lang="en-US" dirty="0" smtClean="0"/>
              <a:t>Reaction of denervation :</a:t>
            </a:r>
          </a:p>
          <a:p>
            <a:pPr lvl="1"/>
            <a:r>
              <a:rPr lang="en-US" dirty="0" err="1" smtClean="0"/>
              <a:t>Erbs</a:t>
            </a:r>
            <a:r>
              <a:rPr lang="en-US" dirty="0" smtClean="0"/>
              <a:t> found that how </a:t>
            </a:r>
            <a:r>
              <a:rPr lang="en-US" dirty="0" err="1" smtClean="0"/>
              <a:t>denervated</a:t>
            </a:r>
            <a:r>
              <a:rPr lang="en-US" dirty="0" smtClean="0"/>
              <a:t> muscle react to electrical stimulus will react to electrical stimulus by giving </a:t>
            </a:r>
            <a:r>
              <a:rPr lang="en-US" dirty="0" err="1" smtClean="0"/>
              <a:t>es</a:t>
            </a:r>
            <a:r>
              <a:rPr lang="en-US" dirty="0" smtClean="0"/>
              <a:t> in </a:t>
            </a:r>
            <a:r>
              <a:rPr lang="en-US" dirty="0" err="1" smtClean="0"/>
              <a:t>diferent</a:t>
            </a:r>
            <a:r>
              <a:rPr lang="en-US" dirty="0" smtClean="0"/>
              <a:t> periods of initial 3 days.</a:t>
            </a:r>
          </a:p>
          <a:p>
            <a:pPr lvl="1"/>
            <a:r>
              <a:rPr lang="en-US" dirty="0" err="1" smtClean="0"/>
              <a:t>Intial</a:t>
            </a:r>
            <a:r>
              <a:rPr lang="en-US" dirty="0" smtClean="0"/>
              <a:t> 3 days – normal response</a:t>
            </a:r>
          </a:p>
          <a:p>
            <a:pPr lvl="1"/>
            <a:r>
              <a:rPr lang="en-US" dirty="0" smtClean="0"/>
              <a:t>4-5 days – altered /sluggish response</a:t>
            </a:r>
          </a:p>
          <a:p>
            <a:pPr lvl="1"/>
            <a:r>
              <a:rPr lang="en-US" dirty="0" smtClean="0"/>
              <a:t>21 days –no response</a:t>
            </a:r>
          </a:p>
          <a:p>
            <a:pPr lvl="1"/>
            <a:r>
              <a:rPr lang="en-US" dirty="0" smtClean="0"/>
              <a:t>According to these they divides the reaction of the degeneration into 4 groups:</a:t>
            </a:r>
            <a:endParaRPr lang="en-US" dirty="0"/>
          </a:p>
        </p:txBody>
      </p:sp>
    </p:spTree>
    <p:extLst>
      <p:ext uri="{BB962C8B-B14F-4D97-AF65-F5344CB8AC3E}">
        <p14:creationId xmlns="" xmlns:p14="http://schemas.microsoft.com/office/powerpoint/2010/main" val="39763998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0"/>
            <a:ext cx="8229600" cy="6705600"/>
          </a:xfrm>
        </p:spPr>
        <p:txBody>
          <a:bodyPr>
            <a:normAutofit/>
          </a:bodyPr>
          <a:lstStyle/>
          <a:p>
            <a:pPr marL="0" indent="0">
              <a:buNone/>
            </a:pPr>
            <a:r>
              <a:rPr lang="en-US" dirty="0" smtClean="0"/>
              <a:t>1</a:t>
            </a:r>
            <a:r>
              <a:rPr lang="en-US" smtClean="0"/>
              <a:t>) </a:t>
            </a:r>
            <a:r>
              <a:rPr lang="en-US" b="1" smtClean="0"/>
              <a:t>normal </a:t>
            </a:r>
            <a:r>
              <a:rPr lang="en-US" b="1" dirty="0" smtClean="0"/>
              <a:t>reaction of </a:t>
            </a:r>
            <a:r>
              <a:rPr lang="en-US" b="1" dirty="0" err="1" smtClean="0"/>
              <a:t>denervation</a:t>
            </a:r>
            <a:r>
              <a:rPr lang="en-US" b="1" dirty="0" smtClean="0"/>
              <a:t> (RD)</a:t>
            </a:r>
          </a:p>
          <a:p>
            <a:pPr marL="800100" lvl="2" indent="0">
              <a:buNone/>
            </a:pPr>
            <a:r>
              <a:rPr lang="en-US" dirty="0" smtClean="0"/>
              <a:t>So that muscle is innervated</a:t>
            </a:r>
          </a:p>
          <a:p>
            <a:pPr marL="0" indent="0">
              <a:buNone/>
            </a:pPr>
            <a:r>
              <a:rPr lang="en-US" dirty="0" smtClean="0"/>
              <a:t>2) </a:t>
            </a:r>
            <a:r>
              <a:rPr lang="en-US" b="1" dirty="0" smtClean="0"/>
              <a:t>Partial reaction of denervation ( PRD)</a:t>
            </a:r>
          </a:p>
          <a:p>
            <a:pPr marL="800100" lvl="2" indent="0">
              <a:buNone/>
            </a:pPr>
            <a:r>
              <a:rPr lang="en-US" dirty="0" smtClean="0"/>
              <a:t>So that it fails to tetanic current and respond to galvanic current and also increase the sensitivity to galvanic current.</a:t>
            </a:r>
          </a:p>
          <a:p>
            <a:pPr marL="0" indent="0">
              <a:buNone/>
            </a:pPr>
            <a:r>
              <a:rPr lang="en-US" dirty="0" smtClean="0"/>
              <a:t>3) </a:t>
            </a:r>
            <a:r>
              <a:rPr lang="en-US" b="1" dirty="0" smtClean="0"/>
              <a:t>Complete reaction of denervation ( CRD</a:t>
            </a:r>
            <a:r>
              <a:rPr lang="en-US" dirty="0" smtClean="0"/>
              <a:t>)</a:t>
            </a:r>
          </a:p>
          <a:p>
            <a:pPr marL="800100" lvl="2" indent="0">
              <a:buNone/>
            </a:pPr>
            <a:r>
              <a:rPr lang="en-US" dirty="0" smtClean="0"/>
              <a:t>So that it fails to tetanic current respond to galvanic current and increase sensitivity to galvanic current.</a:t>
            </a:r>
          </a:p>
          <a:p>
            <a:pPr marL="0" indent="0">
              <a:buNone/>
            </a:pPr>
            <a:r>
              <a:rPr lang="en-US" dirty="0" smtClean="0"/>
              <a:t>4</a:t>
            </a:r>
            <a:r>
              <a:rPr lang="en-US" b="1" dirty="0" smtClean="0"/>
              <a:t>) Absolute reaction of denervation (ARD)</a:t>
            </a:r>
          </a:p>
          <a:p>
            <a:pPr marL="800100" lvl="2" indent="0">
              <a:buNone/>
            </a:pPr>
            <a:r>
              <a:rPr lang="en-US" dirty="0" smtClean="0"/>
              <a:t>Along with wasting of muscle ,muscle is replaced by fibrous tissue. So it will fail to respond tetanic as well as galvanic. </a:t>
            </a:r>
            <a:endParaRPr lang="en-US" dirty="0"/>
          </a:p>
          <a:p>
            <a:pPr marL="800100" lvl="2" indent="0">
              <a:buNone/>
            </a:pPr>
            <a:endParaRPr lang="en-US" dirty="0" smtClean="0"/>
          </a:p>
          <a:p>
            <a:pPr marL="800100" lvl="2" indent="0">
              <a:buNone/>
            </a:pPr>
            <a:endParaRPr lang="en-US" dirty="0"/>
          </a:p>
          <a:p>
            <a:pPr marL="800100" lvl="2" indent="0">
              <a:buNone/>
            </a:pPr>
            <a:endParaRPr lang="en-US" dirty="0"/>
          </a:p>
        </p:txBody>
      </p:sp>
    </p:spTree>
    <p:extLst>
      <p:ext uri="{BB962C8B-B14F-4D97-AF65-F5344CB8AC3E}">
        <p14:creationId xmlns="" xmlns:p14="http://schemas.microsoft.com/office/powerpoint/2010/main" val="28811780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327</TotalTime>
  <Words>1936</Words>
  <Application>Microsoft Office PowerPoint</Application>
  <PresentationFormat>On-screen Show (4:3)</PresentationFormat>
  <Paragraphs>193</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Electrodiagnosis: SD Curve </vt:lpstr>
      <vt:lpstr>Objectives </vt:lpstr>
      <vt:lpstr>Definition </vt:lpstr>
      <vt:lpstr>Lesion which alter the electrical response :</vt:lpstr>
      <vt:lpstr>Slide 5</vt:lpstr>
      <vt:lpstr>Slide 6</vt:lpstr>
      <vt:lpstr>Peripheral nerve injuries </vt:lpstr>
      <vt:lpstr>Slide 8</vt:lpstr>
      <vt:lpstr>Slide 9</vt:lpstr>
      <vt:lpstr>Strength duration curve( SD curve) intensity time curve ( I-T curve)</vt:lpstr>
      <vt:lpstr>AIM</vt:lpstr>
      <vt:lpstr>When to be done ?</vt:lpstr>
      <vt:lpstr>Apparatus </vt:lpstr>
      <vt:lpstr>Slide 14</vt:lpstr>
      <vt:lpstr>Techniques of application :</vt:lpstr>
      <vt:lpstr>Slide 16</vt:lpstr>
      <vt:lpstr>Slide 17</vt:lpstr>
      <vt:lpstr>SD curve</vt:lpstr>
      <vt:lpstr>Characteristics of normal SD curve </vt:lpstr>
      <vt:lpstr>Slide 20</vt:lpstr>
      <vt:lpstr>Slide 21</vt:lpstr>
      <vt:lpstr>Slide 22</vt:lpstr>
      <vt:lpstr>Dennervated curve </vt:lpstr>
      <vt:lpstr>Slide 24</vt:lpstr>
      <vt:lpstr>Characteristics </vt:lpstr>
      <vt:lpstr>Slide 26</vt:lpstr>
      <vt:lpstr>Partially deneravated ( kink curve)</vt:lpstr>
      <vt:lpstr>Characteristics </vt:lpstr>
      <vt:lpstr>Slide 29</vt:lpstr>
      <vt:lpstr>Slide 30</vt:lpstr>
      <vt:lpstr>r</vt:lpstr>
      <vt:lpstr>Slide 32</vt:lpstr>
      <vt:lpstr>Slide 33</vt:lpstr>
      <vt:lpstr>Advantages of SD curve</vt:lpstr>
      <vt:lpstr>Disadvantages of SD curve</vt:lpstr>
      <vt:lpstr>Slide 36</vt:lpstr>
      <vt:lpstr>Slide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Electrodiagnosis</dc:title>
  <dc:creator>Moni</dc:creator>
  <cp:lastModifiedBy>Megha Mehta</cp:lastModifiedBy>
  <cp:revision>37</cp:revision>
  <dcterms:created xsi:type="dcterms:W3CDTF">2015-04-19T05:31:53Z</dcterms:created>
  <dcterms:modified xsi:type="dcterms:W3CDTF">2020-08-14T05:56:22Z</dcterms:modified>
</cp:coreProperties>
</file>