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72" r:id="rId8"/>
    <p:sldId id="259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8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3333"/>
    <p:restoredTop sz="74377"/>
  </p:normalViewPr>
  <p:slideViewPr>
    <p:cSldViewPr snapToGrid="0" snapToObjects="1">
      <p:cViewPr varScale="1">
        <p:scale>
          <a:sx n="53" d="100"/>
          <a:sy n="53" d="100"/>
        </p:scale>
        <p:origin x="-8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FC873-C4D3-824B-A326-5278EA8B408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71AD-A3E2-0E46-BD10-083E2CD9C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71AD-A3E2-0E46-BD10-083E2CD9CE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3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endogenous opiates consist of naturally occurring opioids and their receptors.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Opioids-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morphine-like substances synthesized in many regions of the CNS (including pituitary gland).Example: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endorphines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enkephalins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dynorphin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71AD-A3E2-0E46-BD10-083E2CD9CED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24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perception of pain in turn prevents potential damage by making us respond with an alteration of posture or weight shift.</a:t>
            </a:r>
            <a:endParaRPr lang="en-IN" dirty="0" smtClean="0"/>
          </a:p>
          <a:p>
            <a:r>
              <a:rPr lang="en-US" dirty="0" smtClean="0"/>
              <a:t>Loss of pain perception can cause and increase tissue damage (e.g. pressure sores)</a:t>
            </a:r>
            <a:r>
              <a:rPr lang="en-IN" dirty="0" smtClean="0">
                <a:effectLst/>
              </a:rPr>
              <a:t> 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71AD-A3E2-0E46-BD10-083E2CD9CE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706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type of pain felt when a needle is stuck into the skin or when the skin is cut with a knife. It is felt only by superficial tissues of body.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71AD-A3E2-0E46-BD10-083E2CD9CE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520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Slow pain is associated with tissue destruction. It can occur both in the skin and almost any deep tissue or organ.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71AD-A3E2-0E46-BD10-083E2CD9CE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78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Inflammatory: chemicals like hydrogen ions, </a:t>
            </a:r>
            <a:r>
              <a:rPr lang="en-US" dirty="0" err="1" smtClean="0"/>
              <a:t>hitamine</a:t>
            </a:r>
            <a:r>
              <a:rPr lang="en-US" dirty="0" smtClean="0"/>
              <a:t>,</a:t>
            </a:r>
            <a:r>
              <a:rPr lang="en-US" baseline="0" dirty="0" smtClean="0"/>
              <a:t> serotonin, lactic acid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71AD-A3E2-0E46-BD10-083E2CD9CED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923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nerve ending: except the central nervous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71AD-A3E2-0E46-BD10-083E2CD9CED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93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 bodies of the A</a:t>
            </a:r>
            <a:r>
              <a:rPr lang="en-US" baseline="0" dirty="0" smtClean="0"/>
              <a:t> delta and C fibers are found in the dorsal root ganglion and their central connections enter the spinal cord via dorsal root except some of the 30% fibers which returns to the peripheral nerve and go to ventral root. They synapse with central </a:t>
            </a:r>
            <a:r>
              <a:rPr lang="en-US" baseline="0" dirty="0" err="1" smtClean="0"/>
              <a:t>nocciceptive</a:t>
            </a:r>
            <a:r>
              <a:rPr lang="en-US" baseline="0" dirty="0" smtClean="0"/>
              <a:t> transmission cells. In lamina 1 of SC. Wide dynamic range cells are chiefly in lamina 5. and receive input from nociceptors and large diameter A beta fibers. 1</a:t>
            </a:r>
            <a:r>
              <a:rPr lang="en-US" baseline="30000" dirty="0" smtClean="0"/>
              <a:t>st</a:t>
            </a:r>
            <a:r>
              <a:rPr lang="en-US" baseline="0" dirty="0" smtClean="0"/>
              <a:t> order neuron. Direct pathway by </a:t>
            </a:r>
            <a:r>
              <a:rPr lang="en-US" baseline="0" dirty="0" err="1" smtClean="0"/>
              <a:t>spinathalamic</a:t>
            </a:r>
            <a:r>
              <a:rPr lang="en-US" baseline="0" dirty="0" smtClean="0"/>
              <a:t> tract through thalamus or indirectly from </a:t>
            </a:r>
            <a:r>
              <a:rPr lang="en-US" baseline="0" dirty="0" err="1" smtClean="0"/>
              <a:t>reticulspinal</a:t>
            </a:r>
            <a:r>
              <a:rPr lang="en-US" baseline="0" dirty="0" smtClean="0"/>
              <a:t> tract. From thalamus, the information transmitted to somatosensory cortex and other regions of the brain.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71AD-A3E2-0E46-BD10-083E2CD9CE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270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tissue injury causes the release of inflammatory mediators like histamine, serotonin (5 HT), bradykinin, prostaglandins, substance-p; sensitivity of nociceptors increased with the release of above chemicals, pain transmits to the spinal cord</a:t>
            </a:r>
            <a:r>
              <a:rPr lang="e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Mediator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   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Bradykinins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Directly stimulates nociceptors.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Prostaglandin</a:t>
            </a:r>
            <a:r>
              <a:rPr lang="en-IN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Sensitization of the nerve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Substance 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Neurotransmitter. 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Histamine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Released by mast cells to directly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stimulate nociceptors.  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Role of Substance P: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Substance P is a neurotransmitter that is thought to be involved in the transmission of neuropathic and inflammatory pain.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been shown to excite pain transmitting neurons in the dorsal horn of the spinal cord and to be involved in nociceptive processing at spinal cord level.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Substance P release and receptor activation is thought to be a response to tissue injury and stress.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 in the sensitization of pain transmitting neurons &amp; development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hyperalgesia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 of action: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Substance P may facilitate/excitation of afferent pain fibers by activating the neurokinin-1 receptor in the spinal cord.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released in to the periphery, Substance P increases the production of inflammatory mediator prostaglandin E2 and the release of cytokines from macrophages and neutrophils. Both prostaglandins and cytokines sensitize primary afferent nociceptors.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71AD-A3E2-0E46-BD10-083E2CD9CE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1759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main amino acids, GABA (gamma amino butyric acid) and Glycine are important inhibitory neurotransmitters.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cause IPSPs by opening cl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channels.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GABA is amino acid it is not incorporated in to proteins, instead it is only found in brain. As many as one-third of all brain synapses use GABA.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Glutamate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 amino acids like glutamate (glutamic acid) and aspartate (aspartic acid) have powerful excitatory effects.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all excitatory neurons in the CNS and perhaps half of the synapses in the brain communicate with glutamate.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inactivation of glutamate is different from that of Ach.</a:t>
            </a:r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Soon after release from synaptic vesicles, it is actively transported back into the synaptic end bulb and into neighboring neuroglia by specific glutamate transporters.</a:t>
            </a:r>
          </a:p>
          <a:p>
            <a:endParaRPr lang="e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C71AD-A3E2-0E46-BD10-083E2CD9CE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511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32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1148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56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8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947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32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27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37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34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16B2-7477-464A-93DA-4B595B03AB17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19B2-314D-824F-8191-A851C7FAF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8272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Pain Modulation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8752" y="5269469"/>
            <a:ext cx="9144000" cy="1655762"/>
          </a:xfrm>
        </p:spPr>
        <p:txBody>
          <a:bodyPr/>
          <a:lstStyle/>
          <a:p>
            <a:pPr algn="r"/>
            <a:r>
              <a:rPr lang="en-US" dirty="0" smtClean="0"/>
              <a:t>By: Dr. Pooja Patel (PT)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8541"/>
            <a:ext cx="10515600" cy="529842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The C fibers receptors appear to be sensitive to many kinds of stimuli such as mechanical, chemical and heat.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They are sensitive to chemical released from the damaged tissue by any stimulus. This includes inflammatory changes leading to release of different chemicals.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Such stimulation gives rise to a dull aching pain.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04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6824"/>
            <a:ext cx="10515600" cy="5370139"/>
          </a:xfrm>
        </p:spPr>
        <p:txBody>
          <a:bodyPr/>
          <a:lstStyle/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Slow pain transmitted by unmyelinated C fibers at a speed of about 1m/sec.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Their free nerve ending are found in all innervated body tissue.</a:t>
            </a:r>
          </a:p>
          <a:p>
            <a:pPr>
              <a:buFont typeface="Wingdings" charset="2"/>
              <a:buChar char="Ø"/>
            </a:pPr>
            <a:r>
              <a:rPr lang="en-US" dirty="0"/>
              <a:t>Slow pain is felt both in the superficial and deep tissue, its poorly localized. </a:t>
            </a: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0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4753"/>
            <a:ext cx="10515600" cy="5352210"/>
          </a:xfrm>
        </p:spPr>
        <p:txBody>
          <a:bodyPr/>
          <a:lstStyle/>
          <a:p>
            <a:r>
              <a:rPr lang="en-US" dirty="0" smtClean="0"/>
              <a:t>Pain pathway: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49" t="3108" r="3887"/>
          <a:stretch/>
        </p:blipFill>
        <p:spPr>
          <a:xfrm>
            <a:off x="3334871" y="1452285"/>
            <a:ext cx="6060142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57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6824"/>
            <a:ext cx="10515600" cy="5370139"/>
          </a:xfrm>
        </p:spPr>
        <p:txBody>
          <a:bodyPr/>
          <a:lstStyle/>
          <a:p>
            <a:r>
              <a:rPr lang="en-US" dirty="0" smtClean="0"/>
              <a:t>Nerve impulse travel in four regions of nervous system, in each of which they can be modulated: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Peripheral nervous system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Spinal cord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Brainstem and thalamus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Cerebral cortex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68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75" r="10496" b="10031"/>
          <a:stretch/>
        </p:blipFill>
        <p:spPr>
          <a:xfrm rot="5400000">
            <a:off x="2777176" y="1055958"/>
            <a:ext cx="5669458" cy="4052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47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4_07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61862" y="1455576"/>
            <a:ext cx="6643396" cy="3993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146040" y="559838"/>
            <a:ext cx="410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Periphral</a:t>
            </a:r>
            <a:r>
              <a:rPr lang="en-US" sz="2800" dirty="0" smtClean="0"/>
              <a:t> pain modulation: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6281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4482"/>
            <a:ext cx="10515600" cy="554248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Any </a:t>
            </a:r>
            <a:r>
              <a:rPr lang="en-US" dirty="0"/>
              <a:t>tissue injury causes the release of inflammatory mediators like histamine, serotonin (5 HT), bradykinin, prostaglandins, substance-p; sensitivity of nociceptors increased with the release of above chemicals, pain transmits to the spinal cord.</a:t>
            </a: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57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1804"/>
            <a:ext cx="10515600" cy="5505159"/>
          </a:xfrm>
        </p:spPr>
        <p:txBody>
          <a:bodyPr/>
          <a:lstStyle/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Spinal </a:t>
            </a:r>
            <a:r>
              <a:rPr lang="en-US" b="1" dirty="0"/>
              <a:t>cord level modulation</a:t>
            </a:r>
            <a:r>
              <a:rPr lang="en-US" b="1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Role of GABA:</a:t>
            </a:r>
            <a:endParaRPr lang="en-IN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Role of Glutamate:</a:t>
            </a:r>
            <a:r>
              <a:rPr lang="e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717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8498"/>
            <a:ext cx="10515600" cy="5598465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INFLUENCE </a:t>
            </a:r>
            <a:r>
              <a:rPr lang="en-US" b="1" dirty="0"/>
              <a:t>OF ENDOGENOUS OPIATES:</a:t>
            </a:r>
            <a:r>
              <a:rPr lang="en-IN" dirty="0"/>
              <a:t> </a:t>
            </a:r>
            <a:endParaRPr lang="en-IN" dirty="0" smtClean="0"/>
          </a:p>
          <a:p>
            <a:pPr marL="0" indent="0">
              <a:buNone/>
            </a:pPr>
            <a:r>
              <a:rPr lang="en-US" b="1" dirty="0"/>
              <a:t>Endogenous</a:t>
            </a:r>
            <a:r>
              <a:rPr lang="en-US" dirty="0"/>
              <a:t> – produced by the </a:t>
            </a:r>
            <a:r>
              <a:rPr lang="en-US" dirty="0" smtClean="0"/>
              <a:t>body</a:t>
            </a:r>
            <a:endParaRPr lang="en-IN" dirty="0"/>
          </a:p>
          <a:p>
            <a:pPr marL="0" indent="0">
              <a:buNone/>
            </a:pPr>
            <a:r>
              <a:rPr lang="en-US" b="1" dirty="0"/>
              <a:t>Opiates</a:t>
            </a:r>
            <a:r>
              <a:rPr lang="en-US" dirty="0"/>
              <a:t> – produce analgesia by direct action on the </a:t>
            </a:r>
            <a:r>
              <a:rPr lang="en-US" dirty="0" smtClean="0"/>
              <a:t>CNS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Endorphin/</a:t>
            </a:r>
            <a:r>
              <a:rPr lang="en-US" b="1" dirty="0" err="1"/>
              <a:t>Enkephalin</a:t>
            </a:r>
            <a:r>
              <a:rPr lang="en-US" b="1" dirty="0"/>
              <a:t> </a:t>
            </a:r>
            <a:r>
              <a:rPr lang="en-US" dirty="0"/>
              <a:t>– reduce or inhibit the transmission of pain. Both are found in heavy concentrations in the CNS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325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1804"/>
            <a:ext cx="10515600" cy="5505159"/>
          </a:xfrm>
        </p:spPr>
        <p:txBody>
          <a:bodyPr/>
          <a:lstStyle/>
          <a:p>
            <a:pPr lvl="0"/>
            <a:r>
              <a:rPr lang="en-US" b="1" dirty="0"/>
              <a:t>Supra spinal level modulation/Descending pain modulation:</a:t>
            </a:r>
            <a:endParaRPr lang="en-IN" dirty="0"/>
          </a:p>
          <a:p>
            <a:pPr marL="0" indent="0">
              <a:buNone/>
            </a:pPr>
            <a:r>
              <a:rPr lang="en-US" dirty="0" smtClean="0"/>
              <a:t>Pain </a:t>
            </a:r>
            <a:r>
              <a:rPr lang="en-US" dirty="0"/>
              <a:t>can be decreased by descending pain path via </a:t>
            </a:r>
            <a:r>
              <a:rPr lang="en-US" dirty="0" err="1"/>
              <a:t>peri</a:t>
            </a:r>
            <a:r>
              <a:rPr lang="en-US" dirty="0"/>
              <a:t> </a:t>
            </a:r>
            <a:r>
              <a:rPr lang="en-US" dirty="0" err="1"/>
              <a:t>aquaduct</a:t>
            </a:r>
            <a:r>
              <a:rPr lang="en-US" dirty="0"/>
              <a:t> gray matter of mid brain and raphe </a:t>
            </a:r>
            <a:r>
              <a:rPr lang="en-US" dirty="0" err="1"/>
              <a:t>magnus</a:t>
            </a:r>
            <a:r>
              <a:rPr lang="en-US" dirty="0"/>
              <a:t> nucleus of medulla oblongata release endorphins and encephalin and also pain can blocked at substantia </a:t>
            </a:r>
            <a:r>
              <a:rPr lang="en-US" dirty="0" err="1"/>
              <a:t>gelatinosa</a:t>
            </a:r>
            <a:r>
              <a:rPr lang="en-US" dirty="0"/>
              <a:t> of dorsal gray horn cell of spinal cord release endorphins, encephalin so that pain can be blocked pre </a:t>
            </a:r>
            <a:r>
              <a:rPr lang="en-US" dirty="0" err="1"/>
              <a:t>synaptically</a:t>
            </a:r>
            <a:r>
              <a:rPr lang="en-US" dirty="0"/>
              <a:t>.</a:t>
            </a: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38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3741"/>
            <a:ext cx="10515600" cy="5603222"/>
          </a:xfrm>
        </p:spPr>
        <p:txBody>
          <a:bodyPr/>
          <a:lstStyle/>
          <a:p>
            <a:r>
              <a:rPr lang="en-US" dirty="0"/>
              <a:t>Pain is defined as an unpleasant sensory and emotional experience that is associated with actual or potential tissue </a:t>
            </a:r>
            <a:r>
              <a:rPr lang="en-US" dirty="0" smtClean="0"/>
              <a:t>damage</a:t>
            </a:r>
            <a:r>
              <a:rPr lang="en-US" dirty="0"/>
              <a:t> </a:t>
            </a:r>
            <a:r>
              <a:rPr lang="en-US" dirty="0" smtClean="0"/>
              <a:t>or described in terms of such damage.*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 smtClean="0"/>
              <a:t>*</a:t>
            </a:r>
            <a:r>
              <a:rPr lang="en-GB" dirty="0"/>
              <a:t>International association for the study of pain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027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9127"/>
            <a:ext cx="10515600" cy="5467836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30" name="Picture 29" descr="SPAnalgesi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6850" y="152400"/>
            <a:ext cx="5765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411450" y="685800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Brainstem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54850" y="685800"/>
            <a:ext cx="257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(PAG of mid brain)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78850" y="114300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nRM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40250" y="4114800"/>
            <a:ext cx="554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SG of dorsal gray horn of spinal cord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5" name="Curved Connector 34"/>
          <p:cNvCxnSpPr/>
          <p:nvPr/>
        </p:nvCxnSpPr>
        <p:spPr bwMode="auto">
          <a:xfrm rot="16200000" flipH="1">
            <a:off x="4545050" y="1066800"/>
            <a:ext cx="2514600" cy="1600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rgbClr val="00000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764250" y="35052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Encephalin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10800000" flipV="1">
            <a:off x="3935450" y="533400"/>
            <a:ext cx="533368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7859750" y="3543300"/>
            <a:ext cx="685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240250" y="6182380"/>
            <a:ext cx="3474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o </a:t>
            </a:r>
            <a:r>
              <a:rPr lang="en-US" dirty="0" err="1" smtClean="0">
                <a:solidFill>
                  <a:srgbClr val="000000"/>
                </a:solidFill>
              </a:rPr>
              <a:t>spino</a:t>
            </a:r>
            <a:r>
              <a:rPr lang="en-US" dirty="0" smtClean="0">
                <a:solidFill>
                  <a:srgbClr val="000000"/>
                </a:solidFill>
              </a:rPr>
              <a:t> thalamic tract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573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7078"/>
            <a:ext cx="10515600" cy="5299885"/>
          </a:xfrm>
        </p:spPr>
        <p:txBody>
          <a:bodyPr/>
          <a:lstStyle/>
          <a:p>
            <a:r>
              <a:rPr lang="en-US" b="1" dirty="0"/>
              <a:t>Gate Control Theory of Pain:</a:t>
            </a:r>
            <a:endParaRPr lang="en-IN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Postulated </a:t>
            </a:r>
            <a:r>
              <a:rPr lang="en-US" dirty="0"/>
              <a:t>by </a:t>
            </a:r>
            <a:r>
              <a:rPr lang="en-US" dirty="0" err="1"/>
              <a:t>Melzack</a:t>
            </a:r>
            <a:r>
              <a:rPr lang="en-US" dirty="0"/>
              <a:t> &amp; Wall, 1965.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Dorsal horn of spinal cord act like a gate that can increase or decrease the flow of nerve impulses, from peripheral fibers to spinal cord cells that project to the brain.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3424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Mechanoreceptors </a:t>
            </a:r>
            <a:r>
              <a:rPr lang="en-US" dirty="0"/>
              <a:t>(Deep pressure like massage, High TENS, Manual therapy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US" dirty="0"/>
              <a:t>Stimulation of A β fibers</a:t>
            </a:r>
            <a:endParaRPr lang="en-IN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Presynaptic inhibition of pain from </a:t>
            </a:r>
            <a:r>
              <a:rPr lang="en-US" dirty="0" err="1" smtClean="0"/>
              <a:t>A</a:t>
            </a:r>
            <a:r>
              <a:rPr lang="en-US" dirty="0" err="1"/>
              <a:t>δ</a:t>
            </a:r>
            <a:r>
              <a:rPr lang="en-IN" dirty="0"/>
              <a:t> </a:t>
            </a:r>
            <a:r>
              <a:rPr lang="en-IN" dirty="0" smtClean="0"/>
              <a:t> and C </a:t>
            </a:r>
            <a:r>
              <a:rPr lang="en-IN" dirty="0" err="1" smtClean="0"/>
              <a:t>fibers</a:t>
            </a:r>
            <a:r>
              <a:rPr lang="en-IN" dirty="0" smtClean="0"/>
              <a:t> at SG of </a:t>
            </a:r>
            <a:r>
              <a:rPr lang="en-IN" dirty="0" err="1" smtClean="0"/>
              <a:t>darsal</a:t>
            </a:r>
            <a:r>
              <a:rPr lang="en-IN" dirty="0" smtClean="0"/>
              <a:t> grey horn cell of SC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Suppression of pain from </a:t>
            </a:r>
            <a:r>
              <a:rPr lang="en-US" dirty="0" err="1"/>
              <a:t>Aδ</a:t>
            </a:r>
            <a:r>
              <a:rPr lang="en-US" dirty="0"/>
              <a:t> and C fibers (Nociceptors)</a:t>
            </a:r>
            <a:endParaRPr lang="en-IN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1690397"/>
            <a:ext cx="428666" cy="492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12" y="2701211"/>
            <a:ext cx="425554" cy="489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07" y="4047927"/>
            <a:ext cx="425554" cy="489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3903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6532"/>
            <a:ext cx="10515600" cy="5952930"/>
          </a:xfrm>
        </p:spPr>
        <p:txBody>
          <a:bodyPr/>
          <a:lstStyle/>
          <a:p>
            <a:pPr lvl="0"/>
            <a:r>
              <a:rPr lang="en-US" b="1" dirty="0" err="1"/>
              <a:t>Interneuronal</a:t>
            </a:r>
            <a:r>
              <a:rPr lang="en-US" b="1" dirty="0"/>
              <a:t> inhibition of pain/Endorphin and Encephalin theory of pain:</a:t>
            </a:r>
            <a:endParaRPr lang="en-IN" dirty="0"/>
          </a:p>
          <a:p>
            <a:pPr marL="0" indent="0" algn="ctr">
              <a:buNone/>
            </a:pPr>
            <a:r>
              <a:rPr lang="en-US" dirty="0"/>
              <a:t>Low </a:t>
            </a:r>
            <a:r>
              <a:rPr lang="en-US" dirty="0" smtClean="0"/>
              <a:t>TENS</a:t>
            </a:r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r>
              <a:rPr lang="en-US" dirty="0"/>
              <a:t>Stimulation of A </a:t>
            </a:r>
            <a:r>
              <a:rPr lang="en-US" dirty="0" err="1"/>
              <a:t>δ</a:t>
            </a:r>
            <a:r>
              <a:rPr lang="en-US" dirty="0"/>
              <a:t> fiber </a:t>
            </a:r>
            <a:endParaRPr lang="en-IN" dirty="0"/>
          </a:p>
          <a:p>
            <a:pPr marL="0" indent="0" algn="ctr">
              <a:buNone/>
            </a:pPr>
            <a:endParaRPr lang="en-IN" dirty="0" smtClean="0"/>
          </a:p>
          <a:p>
            <a:pPr marL="0" indent="0" algn="ctr">
              <a:buNone/>
            </a:pPr>
            <a:r>
              <a:rPr lang="en-US" dirty="0"/>
              <a:t>Activation of Interneuron</a:t>
            </a:r>
            <a:r>
              <a:rPr lang="en-IN" dirty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Release of Encephalin and Endorphins from Substantia </a:t>
            </a:r>
            <a:r>
              <a:rPr lang="en-US" dirty="0" err="1"/>
              <a:t>Gelatinosa</a:t>
            </a:r>
            <a:endParaRPr lang="en-IN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/>
              <a:t>Presynaptic inhibition of C fiber pain</a:t>
            </a:r>
            <a:endParaRPr lang="en-IN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12" y="2026298"/>
            <a:ext cx="428666" cy="492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85" y="2925148"/>
            <a:ext cx="428666" cy="4929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69" y="3888530"/>
            <a:ext cx="428666" cy="492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19" y="4943672"/>
            <a:ext cx="428666" cy="492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526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4564"/>
            <a:ext cx="10515600" cy="6251510"/>
          </a:xfrm>
        </p:spPr>
        <p:txBody>
          <a:bodyPr/>
          <a:lstStyle/>
          <a:p>
            <a:pPr lvl="0"/>
            <a:r>
              <a:rPr lang="en-US" b="1" dirty="0"/>
              <a:t>Descending Inhibition of pain:</a:t>
            </a:r>
            <a:endParaRPr lang="en-IN" dirty="0"/>
          </a:p>
          <a:p>
            <a:pPr marL="0" indent="0" algn="ctr">
              <a:buNone/>
            </a:pPr>
            <a:r>
              <a:rPr lang="en-US" dirty="0"/>
              <a:t>Low TENS/Brief Intense </a:t>
            </a:r>
            <a:r>
              <a:rPr lang="en-US" dirty="0" smtClean="0"/>
              <a:t>TENS</a:t>
            </a:r>
          </a:p>
          <a:p>
            <a:pPr marL="0" indent="0" algn="ctr">
              <a:buNone/>
            </a:pPr>
            <a:r>
              <a:rPr lang="en-IN" dirty="0" smtClean="0"/>
              <a:t> </a:t>
            </a:r>
          </a:p>
          <a:p>
            <a:pPr marL="0" indent="0" algn="ctr">
              <a:buNone/>
            </a:pPr>
            <a:r>
              <a:rPr lang="en-US" dirty="0"/>
              <a:t>Stimulation of A </a:t>
            </a:r>
            <a:r>
              <a:rPr lang="en-US" dirty="0" err="1"/>
              <a:t>δ</a:t>
            </a:r>
            <a:r>
              <a:rPr lang="en-US" dirty="0"/>
              <a:t> fiber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Pain reaches to brain via ascending pathway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Descending </a:t>
            </a:r>
            <a:r>
              <a:rPr lang="en-US" dirty="0"/>
              <a:t>pain pathway via PAG and </a:t>
            </a:r>
            <a:r>
              <a:rPr lang="en-US" dirty="0" err="1"/>
              <a:t>nRM</a:t>
            </a:r>
            <a:endParaRPr lang="en-IN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Release of Encephalin and Endorphins from Substantia </a:t>
            </a:r>
            <a:r>
              <a:rPr lang="en-US" dirty="0" err="1" smtClean="0"/>
              <a:t>Gelatinosa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/>
              <a:t>Presynaptic inhibition of C fiber pain</a:t>
            </a:r>
            <a:endParaRPr lang="en-IN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25" y="1267416"/>
            <a:ext cx="428666" cy="492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59" y="2390199"/>
            <a:ext cx="428666" cy="492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71" y="3382353"/>
            <a:ext cx="428666" cy="492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05" y="4449153"/>
            <a:ext cx="428666" cy="492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78" y="5422646"/>
            <a:ext cx="428666" cy="492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431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93520" y="1116203"/>
            <a:ext cx="9204960" cy="450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238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0117"/>
            <a:ext cx="10515600" cy="3666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smtClean="0"/>
              <a:t>Thank </a:t>
            </a:r>
            <a:r>
              <a:rPr lang="en-US" sz="7200" dirty="0" smtClean="0"/>
              <a:t>you</a:t>
            </a:r>
            <a:r>
              <a:rPr lang="is-IS" sz="7200" dirty="0" smtClean="0"/>
              <a:t>…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9313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9247"/>
            <a:ext cx="10515600" cy="547771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input from the periphery is modified in the nervous system at various levels and has sensory, cognitive, emotional and autonomic components.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Pain </a:t>
            </a:r>
            <a:r>
              <a:rPr lang="en-US" dirty="0"/>
              <a:t>is a protective Mechanism, It occurs whenever any tissue is damaged and causes the individual to respond to remove the Pain stimulus</a:t>
            </a:r>
            <a:r>
              <a:rPr lang="en-US" dirty="0" smtClean="0"/>
              <a:t>.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/>
              <a:t>Prolonged sitting on the </a:t>
            </a:r>
            <a:r>
              <a:rPr lang="en-US" dirty="0" smtClean="0"/>
              <a:t>ischium.</a:t>
            </a:r>
          </a:p>
        </p:txBody>
      </p:sp>
    </p:spTree>
    <p:extLst>
      <p:ext uri="{BB962C8B-B14F-4D97-AF65-F5344CB8AC3E}">
        <p14:creationId xmlns="" xmlns:p14="http://schemas.microsoft.com/office/powerpoint/2010/main" val="19607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3388"/>
            <a:ext cx="10515600" cy="55135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Pain </a:t>
            </a:r>
            <a:r>
              <a:rPr lang="en-US" dirty="0"/>
              <a:t>has been classified </a:t>
            </a:r>
            <a:r>
              <a:rPr lang="en-US" dirty="0" smtClean="0"/>
              <a:t>into:</a:t>
            </a:r>
            <a:endParaRPr lang="en-IN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Fast pain</a:t>
            </a:r>
            <a:endParaRPr lang="en-IN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Slow </a:t>
            </a:r>
            <a:r>
              <a:rPr lang="en-US" dirty="0"/>
              <a:t>pain</a:t>
            </a: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22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4753"/>
            <a:ext cx="10515600" cy="5352210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US" b="1" dirty="0"/>
              <a:t>1) Fast pain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It occurs within 0.1 second after the pain stimulus is </a:t>
            </a:r>
            <a:r>
              <a:rPr lang="en-US" dirty="0" smtClean="0"/>
              <a:t>applied, such </a:t>
            </a:r>
            <a:r>
              <a:rPr lang="en-US" dirty="0"/>
              <a:t>as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Sharp </a:t>
            </a:r>
            <a:r>
              <a:rPr lang="en-US" dirty="0"/>
              <a:t>pain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Prickling pain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Acute pain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Electric pain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4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7176"/>
            <a:ext cx="10515600" cy="54597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2) Slow Pain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It begins only after a second or more and then increase slowly over many seconds and sometimes even </a:t>
            </a:r>
            <a:r>
              <a:rPr lang="en-US" dirty="0" smtClean="0"/>
              <a:t>minutes, such </a:t>
            </a:r>
            <a:r>
              <a:rPr lang="en-US" dirty="0"/>
              <a:t>as:</a:t>
            </a:r>
            <a:endParaRPr lang="en-IN" dirty="0"/>
          </a:p>
          <a:p>
            <a:r>
              <a:rPr lang="en-US" dirty="0"/>
              <a:t>Burning pain</a:t>
            </a:r>
            <a:endParaRPr lang="en-IN" dirty="0"/>
          </a:p>
          <a:p>
            <a:r>
              <a:rPr lang="en-US" dirty="0"/>
              <a:t>Aching pain</a:t>
            </a:r>
            <a:endParaRPr lang="en-IN" dirty="0"/>
          </a:p>
          <a:p>
            <a:r>
              <a:rPr lang="en-US" dirty="0"/>
              <a:t>Throbbing pain</a:t>
            </a:r>
            <a:endParaRPr lang="en-IN" dirty="0"/>
          </a:p>
          <a:p>
            <a:r>
              <a:rPr lang="en-US" dirty="0"/>
              <a:t>Nervous pain</a:t>
            </a:r>
            <a:endParaRPr lang="en-IN" dirty="0"/>
          </a:p>
          <a:p>
            <a:r>
              <a:rPr lang="en-US" dirty="0"/>
              <a:t>Chronic Pain</a:t>
            </a:r>
            <a:r>
              <a:rPr lang="en-IN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73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446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types of pain:</a:t>
            </a:r>
          </a:p>
          <a:p>
            <a:r>
              <a:rPr lang="en-US" dirty="0" smtClean="0"/>
              <a:t>Acute pain</a:t>
            </a:r>
          </a:p>
          <a:p>
            <a:r>
              <a:rPr lang="en-US" dirty="0" smtClean="0"/>
              <a:t>Chronic pain</a:t>
            </a:r>
          </a:p>
          <a:p>
            <a:r>
              <a:rPr lang="en-US" dirty="0" err="1" smtClean="0"/>
              <a:t>Somatogenic</a:t>
            </a:r>
            <a:r>
              <a:rPr lang="en-US" dirty="0" smtClean="0"/>
              <a:t> pain</a:t>
            </a:r>
          </a:p>
          <a:p>
            <a:r>
              <a:rPr lang="en-US" dirty="0" smtClean="0"/>
              <a:t>Neurogenic pain</a:t>
            </a:r>
          </a:p>
          <a:p>
            <a:r>
              <a:rPr lang="en-US" dirty="0" smtClean="0"/>
              <a:t>Psychogenic pain</a:t>
            </a:r>
          </a:p>
        </p:txBody>
      </p:sp>
    </p:spTree>
    <p:extLst>
      <p:ext uri="{BB962C8B-B14F-4D97-AF65-F5344CB8AC3E}">
        <p14:creationId xmlns="" xmlns:p14="http://schemas.microsoft.com/office/powerpoint/2010/main" val="17345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5459"/>
            <a:ext cx="10515600" cy="55315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Pain receptors:</a:t>
            </a:r>
          </a:p>
          <a:p>
            <a:r>
              <a:rPr lang="en-US" dirty="0" smtClean="0"/>
              <a:t>Nociceptor: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 delta receptors respond to strong mechanical stimulation and to damaging heat, i.e. above 45 degree above.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When these fibers are stimulated they cause a pricking or stinging sensation known as first pain or fast pain.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 delta receptors are present as discrete sensitive spots in the skin all over the body surface and small numbers in joints and muscles.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529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4753"/>
            <a:ext cx="10515600" cy="5352210"/>
          </a:xfrm>
        </p:spPr>
        <p:txBody>
          <a:bodyPr/>
          <a:lstStyle/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Their impulses are carried by small myelinated fibers at speeds around 15m/sec.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Fast pain helps the body to avoid tissue damage since it provokes an immediate reflex and evoke rapid well localized conscious awareness.</a:t>
            </a:r>
          </a:p>
          <a:p>
            <a:pPr>
              <a:buFont typeface="Wingdings" charset="2"/>
              <a:buChar char="Ø"/>
            </a:pPr>
            <a:r>
              <a:rPr lang="en-US" dirty="0"/>
              <a:t>Fast pain not felt in most deep tissue, it’s well localized</a:t>
            </a: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15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1249</Words>
  <Application>Microsoft Office PowerPoint</Application>
  <PresentationFormat>Custom</PresentationFormat>
  <Paragraphs>167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Pain Modulation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Modulation</dc:title>
  <dc:creator>Microsoft Office User</dc:creator>
  <cp:lastModifiedBy>Mihir</cp:lastModifiedBy>
  <cp:revision>60</cp:revision>
  <dcterms:created xsi:type="dcterms:W3CDTF">2016-11-24T02:42:41Z</dcterms:created>
  <dcterms:modified xsi:type="dcterms:W3CDTF">2020-08-17T08:32:03Z</dcterms:modified>
</cp:coreProperties>
</file>