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90"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6" r:id="rId23"/>
    <p:sldId id="257" r:id="rId24"/>
    <p:sldId id="258" r:id="rId25"/>
    <p:sldId id="259" r:id="rId26"/>
    <p:sldId id="260" r:id="rId27"/>
    <p:sldId id="261" r:id="rId28"/>
    <p:sldId id="262" r:id="rId29"/>
    <p:sldId id="263" r:id="rId30"/>
    <p:sldId id="264" r:id="rId31"/>
    <p:sldId id="265" r:id="rId32"/>
    <p:sldId id="266" r:id="rId33"/>
    <p:sldId id="267" r:id="rId34"/>
    <p:sldId id="26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815F2-BCEF-44A8-BECB-3D36E2DFD782}" type="datetimeFigureOut">
              <a:rPr lang="en-US" smtClean="0"/>
              <a:pPr/>
              <a:t>8/17/2020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DE9750-8FAD-4162-8B28-4C0E4604C58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provide</a:t>
            </a:r>
            <a:r>
              <a:rPr lang="en-US" baseline="0" dirty="0" smtClean="0"/>
              <a:t> this facility for all three parameters some allow for one or two. The cyclic variation is believed to prevent the adaptation of the nerve to the current. Variant of conventional tens. Used for longer duration. </a:t>
            </a:r>
            <a:endParaRPr lang="en-US" dirty="0"/>
          </a:p>
        </p:txBody>
      </p:sp>
      <p:sp>
        <p:nvSpPr>
          <p:cNvPr id="4" name="Slide Number Placeholder 3"/>
          <p:cNvSpPr>
            <a:spLocks noGrp="1"/>
          </p:cNvSpPr>
          <p:nvPr>
            <p:ph type="sldNum" sz="quarter" idx="10"/>
          </p:nvPr>
        </p:nvSpPr>
        <p:spPr/>
        <p:txBody>
          <a:bodyPr/>
          <a:lstStyle/>
          <a:p>
            <a:fld id="{C961C6B3-671F-B44A-A547-D731D8BEAB1E}" type="slidenum">
              <a:rPr lang="en-US" smtClean="0"/>
              <a:pPr/>
              <a:t>22</a:t>
            </a:fld>
            <a:endParaRPr lang="en-US"/>
          </a:p>
        </p:txBody>
      </p:sp>
    </p:spTree>
    <p:extLst>
      <p:ext uri="{BB962C8B-B14F-4D97-AF65-F5344CB8AC3E}">
        <p14:creationId xmlns:p14="http://schemas.microsoft.com/office/powerpoint/2010/main" xmlns="" val="2028508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TENS</a:t>
            </a:r>
            <a:br>
              <a:rPr lang="en-US" dirty="0" smtClean="0"/>
            </a:br>
            <a:r>
              <a:rPr lang="en-US" dirty="0" smtClean="0"/>
              <a:t>(TRANSCUTANEOUS (ELECTRICAL) NERVE STIMULATION)</a:t>
            </a:r>
            <a:endParaRPr lang="en-US" dirty="0"/>
          </a:p>
        </p:txBody>
      </p:sp>
      <p:sp>
        <p:nvSpPr>
          <p:cNvPr id="3" name="Subtitle 2"/>
          <p:cNvSpPr>
            <a:spLocks noGrp="1"/>
          </p:cNvSpPr>
          <p:nvPr>
            <p:ph type="subTitle" idx="1"/>
          </p:nvPr>
        </p:nvSpPr>
        <p:spPr>
          <a:xfrm>
            <a:off x="1371600" y="4419600"/>
            <a:ext cx="6400800" cy="1219200"/>
          </a:xfrm>
        </p:spPr>
        <p:txBody>
          <a:bodyPr/>
          <a:lstStyle/>
          <a:p>
            <a:r>
              <a:rPr lang="en-US" dirty="0" err="1" smtClean="0"/>
              <a:t>Dr.Dhwani</a:t>
            </a:r>
            <a:r>
              <a:rPr lang="en-US" dirty="0" smtClean="0"/>
              <a:t> </a:t>
            </a:r>
            <a:r>
              <a:rPr lang="en-US" dirty="0" err="1" smtClean="0"/>
              <a:t>Chanpura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High (Conventional) TENS</a:t>
            </a:r>
            <a:endParaRPr lang="en-US" dirty="0"/>
          </a:p>
        </p:txBody>
      </p:sp>
      <p:sp>
        <p:nvSpPr>
          <p:cNvPr id="3" name="Content Placeholder 2"/>
          <p:cNvSpPr>
            <a:spLocks noGrp="1"/>
          </p:cNvSpPr>
          <p:nvPr>
            <p:ph idx="1"/>
          </p:nvPr>
        </p:nvSpPr>
        <p:spPr/>
        <p:txBody>
          <a:bodyPr/>
          <a:lstStyle/>
          <a:p>
            <a:r>
              <a:rPr lang="en-US" dirty="0" smtClean="0"/>
              <a:t>NATURE: high frequency low intensity</a:t>
            </a:r>
          </a:p>
          <a:p>
            <a:r>
              <a:rPr lang="en-US" dirty="0" smtClean="0"/>
              <a:t>FREQUENCY: 100-150Hz.</a:t>
            </a:r>
          </a:p>
          <a:p>
            <a:r>
              <a:rPr lang="en-US" dirty="0" smtClean="0"/>
              <a:t>PULSE WIDTH: 100-500µs</a:t>
            </a:r>
          </a:p>
          <a:p>
            <a:r>
              <a:rPr lang="en-US" dirty="0" smtClean="0"/>
              <a:t>INTENSITY: 12-30mA(mild tingling sensation)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MECHANISUM: </a:t>
            </a:r>
          </a:p>
          <a:p>
            <a:r>
              <a:rPr lang="en-US" dirty="0" smtClean="0"/>
              <a:t>Due to stimulation-</a:t>
            </a:r>
          </a:p>
          <a:p>
            <a:r>
              <a:rPr lang="en-US" dirty="0" smtClean="0"/>
              <a:t> impulse produce in large diameter afferent </a:t>
            </a:r>
            <a:r>
              <a:rPr lang="en-US" dirty="0" err="1" smtClean="0"/>
              <a:t>fibres</a:t>
            </a:r>
            <a:r>
              <a:rPr lang="en-US" dirty="0" smtClean="0"/>
              <a:t>- </a:t>
            </a:r>
          </a:p>
          <a:p>
            <a:r>
              <a:rPr lang="en-US" dirty="0" err="1" smtClean="0"/>
              <a:t>presyaneptic</a:t>
            </a:r>
            <a:r>
              <a:rPr lang="en-US" dirty="0" smtClean="0"/>
              <a:t> inhibition- of A</a:t>
            </a:r>
            <a:r>
              <a:rPr lang="el-GR" dirty="0" smtClean="0"/>
              <a:t>δ</a:t>
            </a:r>
            <a:r>
              <a:rPr lang="en-US" dirty="0" smtClean="0"/>
              <a:t> &amp; C at SG-</a:t>
            </a:r>
          </a:p>
          <a:p>
            <a:r>
              <a:rPr lang="en-US" dirty="0" smtClean="0"/>
              <a:t>physiological block of pain gate</a:t>
            </a:r>
          </a:p>
          <a:p>
            <a:pPr>
              <a:buNone/>
            </a:pPr>
            <a:endParaRPr lang="en-US" dirty="0" smtClean="0"/>
          </a:p>
          <a:p>
            <a:pPr>
              <a:buNone/>
            </a:pPr>
            <a:r>
              <a:rPr lang="en-US" dirty="0" smtClean="0"/>
              <a:t>ANALGESIA NOT REMAIN PERMENT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ELECTRODE PLACEMENT: at the site of pain or site of dermatome region.</a:t>
            </a:r>
          </a:p>
          <a:p>
            <a:r>
              <a:rPr lang="en-US" dirty="0" smtClean="0"/>
              <a:t>TREATMENT TIME: it gives immediate relief due to release of encephalin.</a:t>
            </a:r>
          </a:p>
          <a:p>
            <a:r>
              <a:rPr lang="en-US" dirty="0" smtClean="0"/>
              <a:t>Two session per day and for 30 </a:t>
            </a:r>
            <a:r>
              <a:rPr lang="en-US" dirty="0" err="1" smtClean="0"/>
              <a:t>mit</a:t>
            </a:r>
            <a:r>
              <a:rPr lang="en-US" dirty="0" smtClean="0"/>
              <a:t>.</a:t>
            </a:r>
          </a:p>
          <a:p>
            <a:r>
              <a:rPr lang="en-US" dirty="0" smtClean="0"/>
              <a:t>Maximum 6-8 hours/</a:t>
            </a:r>
            <a:r>
              <a:rPr lang="en-US" dirty="0" err="1" smtClean="0"/>
              <a:t>day.can</a:t>
            </a:r>
            <a:r>
              <a:rPr lang="en-US" dirty="0" smtClean="0"/>
              <a:t> be given 24 hours.</a:t>
            </a:r>
          </a:p>
          <a:p>
            <a:r>
              <a:rPr lang="en-US" dirty="0" smtClean="0"/>
              <a:t>USE: Acute pain</a:t>
            </a:r>
          </a:p>
          <a:p>
            <a:pPr lvl="2"/>
            <a:r>
              <a:rPr lang="en-US" dirty="0" smtClean="0"/>
              <a:t>Pain of superficial nature.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2.LOW TENS(Acupuncture)</a:t>
            </a:r>
            <a:endParaRPr lang="en-US" dirty="0"/>
          </a:p>
        </p:txBody>
      </p:sp>
      <p:sp>
        <p:nvSpPr>
          <p:cNvPr id="3" name="Content Placeholder 2"/>
          <p:cNvSpPr>
            <a:spLocks noGrp="1"/>
          </p:cNvSpPr>
          <p:nvPr>
            <p:ph idx="1"/>
          </p:nvPr>
        </p:nvSpPr>
        <p:spPr/>
        <p:txBody>
          <a:bodyPr/>
          <a:lstStyle/>
          <a:p>
            <a:r>
              <a:rPr lang="en-US" dirty="0" smtClean="0"/>
              <a:t>NATURE: low </a:t>
            </a:r>
            <a:r>
              <a:rPr lang="en-US" dirty="0" err="1" smtClean="0"/>
              <a:t>frequency,high</a:t>
            </a:r>
            <a:r>
              <a:rPr lang="en-US" dirty="0" smtClean="0"/>
              <a:t> intensity.</a:t>
            </a:r>
          </a:p>
          <a:p>
            <a:r>
              <a:rPr lang="en-US" dirty="0" smtClean="0"/>
              <a:t>FREQUENCY: 1-5 Hz.</a:t>
            </a:r>
          </a:p>
          <a:p>
            <a:r>
              <a:rPr lang="en-US" dirty="0" smtClean="0"/>
              <a:t>PULSE WIDTH- 100-150 µs</a:t>
            </a:r>
          </a:p>
          <a:p>
            <a:r>
              <a:rPr lang="en-US" dirty="0" smtClean="0"/>
              <a:t>INTENSITY: 300mAmp.</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MECHANISUM: </a:t>
            </a:r>
          </a:p>
          <a:p>
            <a:r>
              <a:rPr lang="en-US" dirty="0" smtClean="0"/>
              <a:t>Negative feedback mechanism</a:t>
            </a:r>
          </a:p>
          <a:p>
            <a:r>
              <a:rPr lang="en-US" dirty="0" smtClean="0"/>
              <a:t>stimulation of A</a:t>
            </a:r>
            <a:r>
              <a:rPr lang="el-GR" dirty="0" smtClean="0"/>
              <a:t>δ</a:t>
            </a:r>
            <a:r>
              <a:rPr lang="en-US" dirty="0" smtClean="0"/>
              <a:t> &amp; C </a:t>
            </a:r>
          </a:p>
          <a:p>
            <a:r>
              <a:rPr lang="en-US" dirty="0" smtClean="0"/>
              <a:t>Release of endogenous </a:t>
            </a:r>
            <a:r>
              <a:rPr lang="en-US" dirty="0" err="1" smtClean="0"/>
              <a:t>opioid</a:t>
            </a:r>
            <a:r>
              <a:rPr lang="en-US" dirty="0" smtClean="0"/>
              <a:t> B-endorphin &amp; </a:t>
            </a:r>
            <a:r>
              <a:rPr lang="en-US" dirty="0" err="1" smtClean="0"/>
              <a:t>enkephalins</a:t>
            </a:r>
            <a:r>
              <a:rPr lang="en-US" dirty="0" smtClean="0"/>
              <a:t>.</a:t>
            </a:r>
          </a:p>
          <a:p>
            <a:r>
              <a:rPr lang="en-US" dirty="0" smtClean="0"/>
              <a:t>Blocking of forward transmission in pain </a:t>
            </a:r>
          </a:p>
          <a:p>
            <a:r>
              <a:rPr lang="en-US" dirty="0" smtClean="0"/>
              <a:t>Produce muscle contraction.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ELECTRODE PLACEMENT-</a:t>
            </a:r>
          </a:p>
          <a:p>
            <a:r>
              <a:rPr lang="en-US" dirty="0" smtClean="0"/>
              <a:t>On trigger point</a:t>
            </a:r>
          </a:p>
          <a:p>
            <a:r>
              <a:rPr lang="en-US" dirty="0" smtClean="0"/>
              <a:t>On motor point</a:t>
            </a:r>
          </a:p>
          <a:p>
            <a:r>
              <a:rPr lang="en-US" dirty="0" smtClean="0"/>
              <a:t>TREATMENT TIME: 30MIN/DAY</a:t>
            </a:r>
          </a:p>
          <a:p>
            <a:r>
              <a:rPr lang="en-US" dirty="0" smtClean="0"/>
              <a:t>USE: long standing deep aching pain </a:t>
            </a:r>
          </a:p>
          <a:p>
            <a:r>
              <a:rPr lang="en-US" dirty="0" smtClean="0"/>
              <a:t>Chronic pain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BURST TENS</a:t>
            </a:r>
            <a:endParaRPr lang="en-US" dirty="0"/>
          </a:p>
        </p:txBody>
      </p:sp>
      <p:sp>
        <p:nvSpPr>
          <p:cNvPr id="3" name="Content Placeholder 2"/>
          <p:cNvSpPr>
            <a:spLocks noGrp="1"/>
          </p:cNvSpPr>
          <p:nvPr>
            <p:ph idx="1"/>
          </p:nvPr>
        </p:nvSpPr>
        <p:spPr/>
        <p:txBody>
          <a:bodyPr/>
          <a:lstStyle/>
          <a:p>
            <a:r>
              <a:rPr lang="en-US" dirty="0" smtClean="0"/>
              <a:t>NATURE: low frequency trains with high internal frequency</a:t>
            </a:r>
          </a:p>
          <a:p>
            <a:r>
              <a:rPr lang="en-US" dirty="0" smtClean="0"/>
              <a:t>FREQUENCY: 50-150Hz.</a:t>
            </a:r>
          </a:p>
          <a:p>
            <a:r>
              <a:rPr lang="en-US" dirty="0" smtClean="0"/>
              <a:t>INTENSITY: it is a series of </a:t>
            </a:r>
            <a:r>
              <a:rPr lang="en-US" dirty="0" err="1" smtClean="0"/>
              <a:t>pulses,repeated</a:t>
            </a:r>
            <a:r>
              <a:rPr lang="en-US" dirty="0" smtClean="0"/>
              <a:t> 1-5 times a second.</a:t>
            </a:r>
          </a:p>
          <a:p>
            <a:r>
              <a:rPr lang="en-US" dirty="0" smtClean="0"/>
              <a:t>Each train consist of a number of individual pulses.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MECHANISUM: </a:t>
            </a:r>
          </a:p>
          <a:p>
            <a:r>
              <a:rPr lang="en-US" dirty="0" smtClean="0"/>
              <a:t>The interval of high frequency cases pre </a:t>
            </a:r>
            <a:r>
              <a:rPr lang="en-US" dirty="0" err="1" smtClean="0"/>
              <a:t>syaneptic</a:t>
            </a:r>
            <a:r>
              <a:rPr lang="en-US" dirty="0" smtClean="0"/>
              <a:t> inhibition.</a:t>
            </a:r>
          </a:p>
          <a:p>
            <a:r>
              <a:rPr lang="en-US" dirty="0" smtClean="0"/>
              <a:t>Burst cause release of B- endorphin </a:t>
            </a:r>
            <a:r>
              <a:rPr lang="en-US" dirty="0" err="1" smtClean="0"/>
              <a:t>opiod</a:t>
            </a:r>
            <a:r>
              <a:rPr lang="en-US" dirty="0" smtClean="0"/>
              <a:t> .</a:t>
            </a:r>
          </a:p>
          <a:p>
            <a:r>
              <a:rPr lang="en-US" dirty="0" smtClean="0"/>
              <a:t>So muscle contraction occur due to low frequency and </a:t>
            </a:r>
            <a:r>
              <a:rPr lang="en-US" dirty="0" err="1" smtClean="0"/>
              <a:t>presyanptic</a:t>
            </a:r>
            <a:r>
              <a:rPr lang="en-US" dirty="0" smtClean="0"/>
              <a:t> inhibition due to high frequency.</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TREATMENT TIME- 30MIN/DAY</a:t>
            </a:r>
          </a:p>
          <a:p>
            <a:r>
              <a:rPr lang="en-US" dirty="0" smtClean="0"/>
              <a:t>USE: it requires comparatively less intensity than low TENS because all internal frequency are going for summation.</a:t>
            </a:r>
          </a:p>
          <a:p>
            <a:r>
              <a:rPr lang="en-US" dirty="0" smtClean="0"/>
              <a:t>So it can be used for both acute and chronic pain.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RANDOM TENS</a:t>
            </a:r>
            <a:endParaRPr lang="en-US" dirty="0"/>
          </a:p>
        </p:txBody>
      </p:sp>
      <p:sp>
        <p:nvSpPr>
          <p:cNvPr id="3" name="Content Placeholder 2"/>
          <p:cNvSpPr>
            <a:spLocks noGrp="1"/>
          </p:cNvSpPr>
          <p:nvPr>
            <p:ph idx="1"/>
          </p:nvPr>
        </p:nvSpPr>
        <p:spPr/>
        <p:txBody>
          <a:bodyPr/>
          <a:lstStyle/>
          <a:p>
            <a:r>
              <a:rPr lang="en-US" dirty="0" smtClean="0"/>
              <a:t>NATURE:	 RANDOM ,MODULATED PULSE DURATION.</a:t>
            </a:r>
          </a:p>
          <a:p>
            <a:r>
              <a:rPr lang="en-US" dirty="0" smtClean="0"/>
              <a:t>To prevent </a:t>
            </a:r>
            <a:r>
              <a:rPr lang="en-US" dirty="0" err="1" smtClean="0"/>
              <a:t>accomodation</a:t>
            </a:r>
            <a:r>
              <a:rPr lang="en-US" dirty="0" smtClean="0"/>
              <a:t> or to improve patient tolerance ,the pulse </a:t>
            </a:r>
            <a:r>
              <a:rPr lang="en-US" dirty="0" err="1" smtClean="0"/>
              <a:t>width,pulse</a:t>
            </a:r>
            <a:r>
              <a:rPr lang="en-US" dirty="0" smtClean="0"/>
              <a:t> </a:t>
            </a:r>
            <a:r>
              <a:rPr lang="en-US" dirty="0" err="1" smtClean="0"/>
              <a:t>frequency,intensity</a:t>
            </a:r>
            <a:r>
              <a:rPr lang="en-US" dirty="0" smtClean="0"/>
              <a:t> can be changed automatically.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DEFINITION </a:t>
            </a:r>
            <a:endParaRPr lang="en-US" dirty="0"/>
          </a:p>
        </p:txBody>
      </p:sp>
      <p:sp>
        <p:nvSpPr>
          <p:cNvPr id="3" name="Content Placeholder 2"/>
          <p:cNvSpPr>
            <a:spLocks noGrp="1"/>
          </p:cNvSpPr>
          <p:nvPr>
            <p:ph idx="1"/>
          </p:nvPr>
        </p:nvSpPr>
        <p:spPr/>
        <p:txBody>
          <a:bodyPr/>
          <a:lstStyle/>
          <a:p>
            <a:r>
              <a:rPr lang="en-US" dirty="0" smtClean="0"/>
              <a:t>It is a stimulation device used for pain control which delivers pulses of low intensity for sensory nerve stimulation which is based on gate control theory.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INTENSE(Brief) TENS</a:t>
            </a:r>
            <a:endParaRPr lang="en-US" dirty="0"/>
          </a:p>
        </p:txBody>
      </p:sp>
      <p:sp>
        <p:nvSpPr>
          <p:cNvPr id="3" name="Content Placeholder 2"/>
          <p:cNvSpPr>
            <a:spLocks noGrp="1"/>
          </p:cNvSpPr>
          <p:nvPr>
            <p:ph idx="1"/>
          </p:nvPr>
        </p:nvSpPr>
        <p:spPr/>
        <p:txBody>
          <a:bodyPr/>
          <a:lstStyle/>
          <a:p>
            <a:r>
              <a:rPr lang="en-US" dirty="0" smtClean="0"/>
              <a:t>NATURE- most severe form of </a:t>
            </a:r>
            <a:r>
              <a:rPr lang="en-US" dirty="0" err="1" smtClean="0"/>
              <a:t>TENS,keep</a:t>
            </a:r>
            <a:r>
              <a:rPr lang="en-US" dirty="0" smtClean="0"/>
              <a:t> all the parameters at maximum.</a:t>
            </a:r>
          </a:p>
          <a:p>
            <a:r>
              <a:rPr lang="en-US" dirty="0" smtClean="0"/>
              <a:t>MECHANISUM: </a:t>
            </a:r>
          </a:p>
          <a:p>
            <a:r>
              <a:rPr lang="en-US" dirty="0" smtClean="0"/>
              <a:t>Endogenous </a:t>
            </a:r>
            <a:r>
              <a:rPr lang="en-US" dirty="0" err="1" smtClean="0"/>
              <a:t>opiods</a:t>
            </a:r>
            <a:r>
              <a:rPr lang="en-US" dirty="0" smtClean="0"/>
              <a:t> release.</a:t>
            </a:r>
          </a:p>
          <a:p>
            <a:r>
              <a:rPr lang="en-US" dirty="0" err="1" smtClean="0"/>
              <a:t>Nagative</a:t>
            </a:r>
            <a:r>
              <a:rPr lang="en-US" dirty="0" smtClean="0"/>
              <a:t> feedback mechanism</a:t>
            </a:r>
          </a:p>
          <a:p>
            <a:r>
              <a:rPr lang="en-US" dirty="0" smtClean="0"/>
              <a:t>Counter </a:t>
            </a:r>
            <a:r>
              <a:rPr lang="en-US" dirty="0" err="1" smtClean="0"/>
              <a:t>irritent</a:t>
            </a:r>
            <a:r>
              <a:rPr lang="en-US" dirty="0" smtClean="0"/>
              <a:t> effect- decrease the conduction velocity.</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INTENSITY- hot needle sensation with muscle contraction.</a:t>
            </a:r>
          </a:p>
          <a:p>
            <a:r>
              <a:rPr lang="en-US" dirty="0" smtClean="0"/>
              <a:t>TREATMENT TIME: 30-60 SEC., stop if muscle gets fatigue.</a:t>
            </a:r>
          </a:p>
          <a:p>
            <a:r>
              <a:rPr lang="en-US" dirty="0" smtClean="0"/>
              <a:t>USE: before wound debridement.</a:t>
            </a:r>
          </a:p>
          <a:p>
            <a:r>
              <a:rPr lang="en-US" dirty="0" smtClean="0"/>
              <a:t>Tooth extraction</a:t>
            </a:r>
          </a:p>
          <a:p>
            <a:r>
              <a:rPr lang="en-US" dirty="0" smtClean="0"/>
              <a:t>For complete analgesia</a:t>
            </a:r>
          </a:p>
          <a:p>
            <a:r>
              <a:rPr lang="en-US" dirty="0" smtClean="0"/>
              <a:t>Not used in regular clinical practice.</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09651"/>
            <a:ext cx="7886700" cy="5167313"/>
          </a:xfrm>
        </p:spPr>
        <p:txBody>
          <a:bodyPr/>
          <a:lstStyle/>
          <a:p>
            <a:pPr marL="0" lvl="0" indent="0">
              <a:buNone/>
            </a:pPr>
            <a:endParaRPr lang="en-IN" b="1" u="sng" dirty="0" smtClean="0">
              <a:latin typeface="Times New Roman" charset="0"/>
              <a:ea typeface="Times New Roman" charset="0"/>
              <a:cs typeface="Times New Roman" charset="0"/>
            </a:endParaRPr>
          </a:p>
          <a:p>
            <a:pPr marL="0" lvl="0" indent="0">
              <a:buNone/>
            </a:pPr>
            <a:endParaRPr lang="en-IN" b="1" u="sng" dirty="0">
              <a:latin typeface="Times New Roman" charset="0"/>
              <a:ea typeface="Times New Roman" charset="0"/>
              <a:cs typeface="Times New Roman" charset="0"/>
            </a:endParaRPr>
          </a:p>
          <a:p>
            <a:pPr marL="0" lvl="0" indent="0">
              <a:buNone/>
            </a:pPr>
            <a:endParaRPr lang="en-IN" b="1" u="sng" dirty="0" smtClean="0">
              <a:latin typeface="Times New Roman" charset="0"/>
              <a:ea typeface="Times New Roman" charset="0"/>
              <a:cs typeface="Times New Roman" charset="0"/>
            </a:endParaRPr>
          </a:p>
          <a:p>
            <a:pPr marL="0" lvl="0" indent="0">
              <a:buNone/>
            </a:pPr>
            <a:r>
              <a:rPr lang="en-IN" b="1" u="sng" dirty="0" smtClean="0">
                <a:latin typeface="Times New Roman" charset="0"/>
                <a:ea typeface="Times New Roman" charset="0"/>
                <a:cs typeface="Times New Roman" charset="0"/>
              </a:rPr>
              <a:t>Modulated </a:t>
            </a:r>
            <a:r>
              <a:rPr lang="en-IN" b="1" u="sng" dirty="0">
                <a:latin typeface="Times New Roman" charset="0"/>
                <a:ea typeface="Times New Roman" charset="0"/>
                <a:cs typeface="Times New Roman" charset="0"/>
              </a:rPr>
              <a:t>TENS:</a:t>
            </a:r>
            <a:r>
              <a:rPr lang="en-IN" dirty="0">
                <a:latin typeface="Times New Roman" charset="0"/>
                <a:ea typeface="Times New Roman" charset="0"/>
                <a:cs typeface="Times New Roman" charset="0"/>
              </a:rPr>
              <a:t> Pulse length, frequency, amplitude:- constantly &amp; automatically varied to prevent nerve accommodation.</a:t>
            </a:r>
          </a:p>
          <a:p>
            <a:pPr marL="0" indent="0">
              <a:buNone/>
            </a:pPr>
            <a:endParaRPr lang="en-US" dirty="0">
              <a:latin typeface="Times New Roman" charset="0"/>
              <a:ea typeface="Times New Roman" charset="0"/>
              <a:cs typeface="Times New Roman" charset="0"/>
            </a:endParaRPr>
          </a:p>
        </p:txBody>
      </p:sp>
    </p:spTree>
    <p:extLst>
      <p:ext uri="{BB962C8B-B14F-4D97-AF65-F5344CB8AC3E}">
        <p14:creationId xmlns:p14="http://schemas.microsoft.com/office/powerpoint/2010/main" xmlns="" val="8206976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effects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Pain relief by,</a:t>
            </a:r>
          </a:p>
          <a:p>
            <a:r>
              <a:rPr lang="en-US" dirty="0" smtClean="0"/>
              <a:t> </a:t>
            </a:r>
            <a:r>
              <a:rPr lang="en-US" dirty="0" err="1" smtClean="0"/>
              <a:t>Antidromic</a:t>
            </a:r>
            <a:r>
              <a:rPr lang="en-US" dirty="0" smtClean="0"/>
              <a:t> blocking of afferent impulses</a:t>
            </a:r>
          </a:p>
          <a:p>
            <a:r>
              <a:rPr lang="en-US" dirty="0" smtClean="0"/>
              <a:t> Pain gate mechanism</a:t>
            </a:r>
          </a:p>
          <a:p>
            <a:r>
              <a:rPr lang="en-US" dirty="0" smtClean="0"/>
              <a:t> Physiological conduction block</a:t>
            </a:r>
          </a:p>
          <a:p>
            <a:r>
              <a:rPr lang="en-US" dirty="0" smtClean="0"/>
              <a:t> Placebo effect</a:t>
            </a:r>
          </a:p>
          <a:p>
            <a:r>
              <a:rPr lang="en-US" dirty="0" smtClean="0"/>
              <a:t> Negative feedback</a:t>
            </a:r>
          </a:p>
          <a:p>
            <a:r>
              <a:rPr lang="en-US" dirty="0" smtClean="0"/>
              <a:t> Reflex vasodilatation by which drainage of     metabolites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524000"/>
            <a:ext cx="8229600" cy="4525963"/>
          </a:xfrm>
        </p:spPr>
        <p:txBody>
          <a:bodyPr>
            <a:normAutofit fontScale="92500"/>
          </a:bodyPr>
          <a:lstStyle/>
          <a:p>
            <a:pPr marL="514350" indent="-514350">
              <a:buNone/>
            </a:pPr>
            <a:r>
              <a:rPr lang="en-US" dirty="0" smtClean="0"/>
              <a:t>2.  blood Increased supply by,</a:t>
            </a:r>
          </a:p>
          <a:p>
            <a:r>
              <a:rPr lang="en-US" dirty="0" smtClean="0"/>
              <a:t> Reflex vasodilatation </a:t>
            </a:r>
          </a:p>
          <a:p>
            <a:r>
              <a:rPr lang="en-US" dirty="0" smtClean="0"/>
              <a:t> pumping effect of contracting muscle</a:t>
            </a:r>
          </a:p>
          <a:p>
            <a:r>
              <a:rPr lang="en-US" dirty="0" smtClean="0"/>
              <a:t> Reduction in edema-  pumping effect of muscle</a:t>
            </a:r>
          </a:p>
          <a:p>
            <a:r>
              <a:rPr lang="en-US" dirty="0" smtClean="0"/>
              <a:t>  Healing of wounds</a:t>
            </a:r>
          </a:p>
          <a:p>
            <a:r>
              <a:rPr lang="en-US" dirty="0" smtClean="0"/>
              <a:t>  Remodeling of wounds</a:t>
            </a:r>
          </a:p>
          <a:p>
            <a:r>
              <a:rPr lang="en-US" dirty="0" smtClean="0"/>
              <a:t>  Release of histamine which causes tripple response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1.   Acute pain </a:t>
            </a:r>
          </a:p>
          <a:p>
            <a:pPr marL="514350" indent="-514350"/>
            <a:r>
              <a:rPr lang="en-US" dirty="0" smtClean="0"/>
              <a:t> Sport injuries</a:t>
            </a:r>
          </a:p>
          <a:p>
            <a:pPr marL="514350" indent="-514350"/>
            <a:r>
              <a:rPr lang="en-US" dirty="0" smtClean="0"/>
              <a:t> Old orthopedic conditions</a:t>
            </a:r>
          </a:p>
          <a:p>
            <a:pPr marL="514350" indent="-514350"/>
            <a:r>
              <a:rPr lang="en-US" dirty="0" smtClean="0"/>
              <a:t> Oro facial conditions</a:t>
            </a:r>
          </a:p>
          <a:p>
            <a:pPr marL="514350" indent="-514350"/>
            <a:r>
              <a:rPr lang="en-US" dirty="0" smtClean="0"/>
              <a:t> Dental pain</a:t>
            </a:r>
          </a:p>
          <a:p>
            <a:pPr marL="514350" indent="-514350"/>
            <a:r>
              <a:rPr lang="en-US" dirty="0" smtClean="0"/>
              <a:t> Post operative </a:t>
            </a:r>
            <a:r>
              <a:rPr lang="en-US" dirty="0" err="1" smtClean="0"/>
              <a:t>incisional</a:t>
            </a:r>
            <a:r>
              <a:rPr lang="en-US" dirty="0" smtClean="0"/>
              <a:t> pain</a:t>
            </a:r>
          </a:p>
          <a:p>
            <a:pPr marL="514350" indent="-514350"/>
            <a:r>
              <a:rPr lang="en-US" dirty="0" smtClean="0"/>
              <a:t> Entrapped condition like CTS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startAt="2"/>
            </a:pPr>
            <a:r>
              <a:rPr lang="en-US" dirty="0" smtClean="0"/>
              <a:t>Radiculopathy</a:t>
            </a:r>
          </a:p>
          <a:p>
            <a:pPr marL="514350" indent="-514350">
              <a:buAutoNum type="arabicPeriod" startAt="2"/>
            </a:pPr>
            <a:r>
              <a:rPr lang="en-US" dirty="0" smtClean="0"/>
              <a:t>Chronic pain</a:t>
            </a:r>
          </a:p>
          <a:p>
            <a:pPr marL="514350" indent="-514350">
              <a:buFont typeface="Wingdings" pitchFamily="2" charset="2"/>
              <a:buChar char="Ø"/>
            </a:pPr>
            <a:r>
              <a:rPr lang="en-US" dirty="0" smtClean="0"/>
              <a:t> Orthopedic condition</a:t>
            </a:r>
          </a:p>
          <a:p>
            <a:pPr marL="514350" indent="-514350">
              <a:buFont typeface="Wingdings" pitchFamily="2" charset="2"/>
              <a:buChar char="ü"/>
            </a:pPr>
            <a:r>
              <a:rPr lang="en-US" dirty="0" smtClean="0"/>
              <a:t>  LBA </a:t>
            </a:r>
          </a:p>
          <a:p>
            <a:pPr marL="514350" indent="-514350">
              <a:buFont typeface="Wingdings" pitchFamily="2" charset="2"/>
              <a:buChar char="ü"/>
            </a:pPr>
            <a:r>
              <a:rPr lang="en-US" dirty="0" smtClean="0"/>
              <a:t>   LS</a:t>
            </a:r>
          </a:p>
          <a:p>
            <a:pPr marL="514350" indent="-514350">
              <a:buFont typeface="Wingdings" pitchFamily="2" charset="2"/>
              <a:buChar char="ü"/>
            </a:pPr>
            <a:r>
              <a:rPr lang="en-US" dirty="0" smtClean="0"/>
              <a:t>   CS</a:t>
            </a:r>
          </a:p>
          <a:p>
            <a:pPr marL="514350" indent="-514350">
              <a:buFont typeface="Wingdings" pitchFamily="2" charset="2"/>
              <a:buChar char="ü"/>
            </a:pPr>
            <a:r>
              <a:rPr lang="en-US" dirty="0" smtClean="0"/>
              <a:t>   Arthritic conditions</a:t>
            </a:r>
          </a:p>
          <a:p>
            <a:pPr marL="514350" indent="-514350">
              <a:buFont typeface="Wingdings" pitchFamily="2" charset="2"/>
              <a:buChar char="ü"/>
            </a:pPr>
            <a:r>
              <a:rPr lang="en-US" dirty="0" smtClean="0"/>
              <a:t>   Degenerative conditions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Neurological origin</a:t>
            </a:r>
          </a:p>
          <a:p>
            <a:pPr>
              <a:buFont typeface="Wingdings" pitchFamily="2" charset="2"/>
              <a:buChar char="ü"/>
            </a:pPr>
            <a:r>
              <a:rPr lang="en-US" dirty="0" smtClean="0"/>
              <a:t>  Post </a:t>
            </a:r>
            <a:r>
              <a:rPr lang="en-US" dirty="0" err="1" smtClean="0"/>
              <a:t>herpatic</a:t>
            </a:r>
            <a:r>
              <a:rPr lang="en-US" dirty="0" smtClean="0"/>
              <a:t> neuralgia</a:t>
            </a:r>
          </a:p>
          <a:p>
            <a:pPr>
              <a:buFont typeface="Wingdings" pitchFamily="2" charset="2"/>
              <a:buChar char="ü"/>
            </a:pPr>
            <a:r>
              <a:rPr lang="en-US" dirty="0" smtClean="0"/>
              <a:t>  Trigeminal neuralgia</a:t>
            </a:r>
          </a:p>
          <a:p>
            <a:pPr>
              <a:buFont typeface="Wingdings" pitchFamily="2" charset="2"/>
              <a:buChar char="ü"/>
            </a:pPr>
            <a:r>
              <a:rPr lang="en-US" dirty="0" smtClean="0"/>
              <a:t>   Peripheral neuropathy</a:t>
            </a:r>
          </a:p>
          <a:p>
            <a:pPr>
              <a:buFont typeface="Wingdings" pitchFamily="2" charset="2"/>
              <a:buChar char="ü"/>
            </a:pPr>
            <a:r>
              <a:rPr lang="en-US" dirty="0" smtClean="0"/>
              <a:t>   Phantom limb in amputation </a:t>
            </a:r>
          </a:p>
          <a:p>
            <a:pPr>
              <a:buFont typeface="Wingdings" pitchFamily="2" charset="2"/>
              <a:buChar char="ü"/>
            </a:pPr>
            <a:r>
              <a:rPr lang="en-US" dirty="0" smtClean="0"/>
              <a:t>Reflex sympathetic dystrophy (RSD)</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Pain with present defect </a:t>
            </a:r>
          </a:p>
          <a:p>
            <a:pPr>
              <a:buFont typeface="Wingdings" pitchFamily="2" charset="2"/>
              <a:buChar char="ü"/>
            </a:pPr>
            <a:r>
              <a:rPr lang="en-US" dirty="0" smtClean="0"/>
              <a:t>  Ischemic pain</a:t>
            </a:r>
          </a:p>
          <a:p>
            <a:pPr>
              <a:buFont typeface="Wingdings" pitchFamily="2" charset="2"/>
              <a:buChar char="ü"/>
            </a:pPr>
            <a:r>
              <a:rPr lang="en-US" dirty="0" smtClean="0"/>
              <a:t>   </a:t>
            </a:r>
            <a:r>
              <a:rPr lang="en-US" dirty="0" err="1" smtClean="0"/>
              <a:t>Raynod's</a:t>
            </a:r>
            <a:r>
              <a:rPr lang="en-US" dirty="0" smtClean="0"/>
              <a:t> disease</a:t>
            </a:r>
          </a:p>
          <a:p>
            <a:pPr>
              <a:buFont typeface="Wingdings" pitchFamily="2" charset="2"/>
              <a:buChar char="ü"/>
            </a:pPr>
            <a:r>
              <a:rPr lang="en-US" dirty="0" smtClean="0"/>
              <a:t>   </a:t>
            </a:r>
            <a:r>
              <a:rPr lang="en-US" dirty="0" err="1" smtClean="0"/>
              <a:t>Bueger’s</a:t>
            </a:r>
            <a:r>
              <a:rPr lang="en-US" dirty="0" smtClean="0"/>
              <a:t> disease</a:t>
            </a:r>
          </a:p>
          <a:p>
            <a:pPr>
              <a:buFont typeface="Wingdings" pitchFamily="2" charset="2"/>
              <a:buChar char="ü"/>
            </a:pPr>
            <a:r>
              <a:rPr lang="en-US" dirty="0" smtClean="0"/>
              <a:t>   Diabetic neuropathy</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Over carotid sinus area- it leads to cardiac arrhythmia</a:t>
            </a:r>
          </a:p>
          <a:p>
            <a:r>
              <a:rPr lang="en-US" dirty="0" smtClean="0"/>
              <a:t>Patients with pacemaker</a:t>
            </a:r>
          </a:p>
          <a:p>
            <a:r>
              <a:rPr lang="en-US" dirty="0" smtClean="0"/>
              <a:t>Over pharyngeal region because, it causes interference with breathing and swallowing coordination</a:t>
            </a:r>
          </a:p>
          <a:p>
            <a:r>
              <a:rPr lang="en-US" dirty="0" smtClean="0"/>
              <a:t>Over insensitive skin </a:t>
            </a:r>
          </a:p>
          <a:p>
            <a:r>
              <a:rPr lang="en-US" dirty="0" smtClean="0"/>
              <a:t>Pregnancy</a:t>
            </a:r>
          </a:p>
          <a:p>
            <a:r>
              <a:rPr lang="en-US" dirty="0" smtClean="0"/>
              <a:t>Patients with CV stroke</a:t>
            </a:r>
          </a:p>
          <a:p>
            <a:r>
              <a:rPr lang="en-US" dirty="0" smtClean="0"/>
              <a:t>Head/neck region in epileptics</a:t>
            </a:r>
          </a:p>
          <a:p>
            <a:r>
              <a:rPr lang="en-US" dirty="0" smtClean="0"/>
              <a:t>Never applied on mucosal membrane</a:t>
            </a:r>
          </a:p>
          <a:p>
            <a:r>
              <a:rPr lang="en-US" dirty="0" smtClean="0"/>
              <a:t>Open wound</a:t>
            </a:r>
          </a:p>
          <a:p>
            <a:r>
              <a:rPr lang="en-US" dirty="0" smtClean="0"/>
              <a:t>Thoracic region in cardiac disease patients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Manheamer</a:t>
            </a:r>
            <a:r>
              <a:rPr lang="en-US" dirty="0" smtClean="0"/>
              <a:t> and </a:t>
            </a:r>
            <a:r>
              <a:rPr lang="en-US" dirty="0" err="1" smtClean="0"/>
              <a:t>Hampe</a:t>
            </a:r>
            <a:r>
              <a:rPr lang="en-US" dirty="0" smtClean="0"/>
              <a:t> in 1984 gave the existing TENS parameters </a:t>
            </a:r>
          </a:p>
          <a:p>
            <a:pPr marL="514350" indent="-514350">
              <a:buFont typeface="+mj-lt"/>
              <a:buAutoNum type="alphaUcPeriod"/>
            </a:pPr>
            <a:r>
              <a:rPr lang="en-US" dirty="0" smtClean="0"/>
              <a:t>Pulse shape(waveform):</a:t>
            </a:r>
          </a:p>
          <a:p>
            <a:pPr marL="514350" indent="-514350">
              <a:buNone/>
            </a:pPr>
            <a:r>
              <a:rPr lang="en-US" dirty="0" smtClean="0"/>
              <a:t>      Mainly rectangular </a:t>
            </a:r>
          </a:p>
          <a:p>
            <a:pPr marL="514350" indent="-514350">
              <a:buNone/>
            </a:pPr>
            <a:r>
              <a:rPr lang="en-US" dirty="0" smtClean="0"/>
              <a:t>      They are of 3 types-</a:t>
            </a:r>
          </a:p>
          <a:p>
            <a:pPr marL="514350" indent="-514350">
              <a:buNone/>
            </a:pPr>
            <a:r>
              <a:rPr lang="en-US" dirty="0" smtClean="0"/>
              <a:t>         1). Monophasic </a:t>
            </a:r>
          </a:p>
          <a:p>
            <a:pPr marL="514350" indent="-514350">
              <a:buNone/>
            </a:pPr>
            <a:r>
              <a:rPr lang="en-US" dirty="0" smtClean="0"/>
              <a:t>         2). Biphasic – Symmetrical </a:t>
            </a:r>
          </a:p>
          <a:p>
            <a:pPr marL="514350" indent="-514350">
              <a:buNone/>
            </a:pPr>
            <a:r>
              <a:rPr lang="en-US" dirty="0" smtClean="0"/>
              <a:t>                                Asymmetrical-      </a:t>
            </a:r>
          </a:p>
          <a:p>
            <a:pPr marL="514350" indent="-514350">
              <a:buNone/>
            </a:pPr>
            <a:r>
              <a:rPr lang="en-US" dirty="0" smtClean="0"/>
              <a:t>                                 i.  Balanced </a:t>
            </a:r>
          </a:p>
          <a:p>
            <a:pPr marL="514350" indent="-514350">
              <a:buNone/>
            </a:pPr>
            <a:r>
              <a:rPr lang="en-US" dirty="0" smtClean="0"/>
              <a:t>                                 ii. Unbalanced </a:t>
            </a:r>
          </a:p>
          <a:p>
            <a:pPr marL="514350" indent="-514350">
              <a:buNone/>
            </a:pPr>
            <a:r>
              <a:rPr lang="en-US"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TERM EFFECTS (DANGERS)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Electrical burns</a:t>
            </a:r>
          </a:p>
          <a:p>
            <a:r>
              <a:rPr lang="en-US" dirty="0" smtClean="0"/>
              <a:t>Chemical burns</a:t>
            </a:r>
          </a:p>
          <a:p>
            <a:r>
              <a:rPr lang="en-US" dirty="0" smtClean="0"/>
              <a:t>Micropunctate burns</a:t>
            </a:r>
          </a:p>
          <a:p>
            <a:r>
              <a:rPr lang="en-US" dirty="0" smtClean="0"/>
              <a:t>Allergic reaction of electrode so ask patient to change position of electrode if continuous use is there.</a:t>
            </a:r>
          </a:p>
          <a:p>
            <a:r>
              <a:rPr lang="en-US" dirty="0" smtClean="0"/>
              <a:t>Thermal burns- Concentration density </a:t>
            </a:r>
          </a:p>
          <a:p>
            <a:pPr algn="ctr">
              <a:buNone/>
            </a:pPr>
            <a:r>
              <a:rPr lang="en-US" dirty="0" smtClean="0"/>
              <a:t>     Without using gel</a:t>
            </a:r>
          </a:p>
          <a:p>
            <a:pPr algn="ctr">
              <a:buNone/>
            </a:pPr>
            <a:r>
              <a:rPr lang="en-US" dirty="0" smtClean="0"/>
              <a:t>       No proper contact</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Posture and body mechanism</a:t>
            </a:r>
          </a:p>
          <a:p>
            <a:r>
              <a:rPr lang="en-US" dirty="0" smtClean="0"/>
              <a:t>Medications- </a:t>
            </a:r>
            <a:r>
              <a:rPr lang="en-US" dirty="0" err="1" smtClean="0"/>
              <a:t>eg</a:t>
            </a:r>
            <a:r>
              <a:rPr lang="en-US" dirty="0" smtClean="0"/>
              <a:t> Diazepam</a:t>
            </a:r>
          </a:p>
          <a:p>
            <a:pPr>
              <a:buNone/>
            </a:pPr>
            <a:r>
              <a:rPr lang="en-US" dirty="0" smtClean="0"/>
              <a:t>                                  Corticosteroids</a:t>
            </a:r>
          </a:p>
          <a:p>
            <a:pPr>
              <a:buNone/>
            </a:pPr>
            <a:r>
              <a:rPr lang="en-US" dirty="0" smtClean="0"/>
              <a:t>                                   Narcotics</a:t>
            </a:r>
          </a:p>
          <a:p>
            <a:r>
              <a:rPr lang="en-US" dirty="0" smtClean="0"/>
              <a:t>Chronic pain, multidisciplinary approach</a:t>
            </a:r>
          </a:p>
          <a:p>
            <a:r>
              <a:rPr lang="en-US" dirty="0" smtClean="0"/>
              <a:t>Stress reduction</a:t>
            </a:r>
          </a:p>
          <a:p>
            <a:r>
              <a:rPr lang="en-US" dirty="0" smtClean="0"/>
              <a:t>Current modulation</a:t>
            </a:r>
          </a:p>
          <a:p>
            <a:r>
              <a:rPr lang="en-US" dirty="0" smtClean="0"/>
              <a:t>Variable electrode placement </a:t>
            </a:r>
          </a:p>
          <a:p>
            <a:r>
              <a:rPr lang="en-US" dirty="0" smtClean="0"/>
              <a:t>Motivation, education of patient</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PRECAUTIONS</a:t>
            </a:r>
            <a:endParaRPr lang="en-US" dirty="0"/>
          </a:p>
        </p:txBody>
      </p:sp>
      <p:sp>
        <p:nvSpPr>
          <p:cNvPr id="3" name="Content Placeholder 2"/>
          <p:cNvSpPr>
            <a:spLocks noGrp="1"/>
          </p:cNvSpPr>
          <p:nvPr>
            <p:ph idx="1"/>
          </p:nvPr>
        </p:nvSpPr>
        <p:spPr/>
        <p:txBody>
          <a:bodyPr/>
          <a:lstStyle/>
          <a:p>
            <a:r>
              <a:rPr lang="en-US" dirty="0" smtClean="0"/>
              <a:t>Sensations</a:t>
            </a:r>
          </a:p>
          <a:p>
            <a:r>
              <a:rPr lang="en-US" dirty="0" smtClean="0"/>
              <a:t>Proper stabilization of patient</a:t>
            </a:r>
          </a:p>
          <a:p>
            <a:r>
              <a:rPr lang="en-US" dirty="0" smtClean="0"/>
              <a:t>Open wound</a:t>
            </a:r>
          </a:p>
          <a:p>
            <a:r>
              <a:rPr lang="en-US" dirty="0" smtClean="0"/>
              <a:t>Erythma</a:t>
            </a:r>
          </a:p>
          <a:p>
            <a:r>
              <a:rPr lang="en-US" dirty="0" smtClean="0"/>
              <a:t>Viscosity</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BE DOCUMENTED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Mode</a:t>
            </a:r>
          </a:p>
          <a:p>
            <a:r>
              <a:rPr lang="en-US" dirty="0" smtClean="0"/>
              <a:t>Waveform (pulse shape)</a:t>
            </a:r>
          </a:p>
          <a:p>
            <a:r>
              <a:rPr lang="en-US" dirty="0" smtClean="0"/>
              <a:t>Pulse duration </a:t>
            </a:r>
          </a:p>
          <a:p>
            <a:r>
              <a:rPr lang="en-US" dirty="0" smtClean="0"/>
              <a:t>Pulse frequency</a:t>
            </a:r>
          </a:p>
          <a:p>
            <a:r>
              <a:rPr lang="en-US" dirty="0" smtClean="0"/>
              <a:t>Pulse modulation</a:t>
            </a:r>
          </a:p>
          <a:p>
            <a:r>
              <a:rPr lang="en-US" dirty="0" smtClean="0"/>
              <a:t>Intensity</a:t>
            </a:r>
          </a:p>
          <a:p>
            <a:r>
              <a:rPr lang="en-US" dirty="0" smtClean="0"/>
              <a:t>Treatment area</a:t>
            </a:r>
          </a:p>
          <a:p>
            <a:r>
              <a:rPr lang="en-US" dirty="0" smtClean="0"/>
              <a:t>Electrode placement (site)</a:t>
            </a:r>
          </a:p>
          <a:p>
            <a:r>
              <a:rPr lang="en-US" dirty="0" smtClean="0"/>
              <a:t>Duration of treatment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TENS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Simple in operation</a:t>
            </a:r>
          </a:p>
          <a:p>
            <a:r>
              <a:rPr lang="en-US" dirty="0" smtClean="0"/>
              <a:t>Purpose of unit is explained</a:t>
            </a:r>
          </a:p>
          <a:p>
            <a:r>
              <a:rPr lang="en-US" dirty="0" smtClean="0"/>
              <a:t>Provide pain assessment chart</a:t>
            </a:r>
          </a:p>
          <a:p>
            <a:r>
              <a:rPr lang="en-US" dirty="0" smtClean="0"/>
              <a:t>Electrode </a:t>
            </a:r>
            <a:r>
              <a:rPr lang="en-US" dirty="0" err="1" smtClean="0"/>
              <a:t>preffered</a:t>
            </a:r>
            <a:r>
              <a:rPr lang="en-US" dirty="0" smtClean="0"/>
              <a:t> placement chart</a:t>
            </a:r>
          </a:p>
          <a:p>
            <a:r>
              <a:rPr lang="en-US" dirty="0" smtClean="0"/>
              <a:t>Battery charging</a:t>
            </a:r>
          </a:p>
          <a:p>
            <a:r>
              <a:rPr lang="en-US" dirty="0" smtClean="0"/>
              <a:t>Schedule for treatment time and rest period</a:t>
            </a:r>
          </a:p>
          <a:p>
            <a:r>
              <a:rPr lang="en-US" dirty="0" smtClean="0"/>
              <a:t>Electrode care and use</a:t>
            </a:r>
          </a:p>
          <a:p>
            <a:r>
              <a:rPr lang="en-US" dirty="0" smtClean="0"/>
              <a:t>Precautions of TENS unit</a:t>
            </a:r>
          </a:p>
          <a:p>
            <a:r>
              <a:rPr lang="en-US" dirty="0" smtClean="0"/>
              <a:t>Proper skin care</a:t>
            </a:r>
          </a:p>
          <a:p>
            <a:r>
              <a:rPr lang="en-US" dirty="0" smtClean="0"/>
              <a:t>Do’s and </a:t>
            </a:r>
            <a:r>
              <a:rPr lang="en-US" dirty="0" err="1" smtClean="0"/>
              <a:t>Dont’s</a:t>
            </a:r>
            <a:r>
              <a:rPr lang="en-US" dirty="0" smtClean="0"/>
              <a:t> list</a:t>
            </a:r>
          </a:p>
          <a:p>
            <a:r>
              <a:rPr lang="en-US" dirty="0" smtClean="0"/>
              <a:t>Possible or potential trouble in shooting</a:t>
            </a:r>
          </a:p>
          <a:p>
            <a:r>
              <a:rPr lang="en-US" dirty="0" smtClean="0"/>
              <a:t>Not take during sleep</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571500" indent="-571500">
              <a:buAutoNum type="romanLcPeriod"/>
            </a:pPr>
            <a:r>
              <a:rPr lang="en-US" dirty="0" smtClean="0"/>
              <a:t>Balanced -</a:t>
            </a:r>
          </a:p>
          <a:p>
            <a:pPr marL="571500" indent="-571500"/>
            <a:r>
              <a:rPr lang="en-US" dirty="0" smtClean="0"/>
              <a:t>Shapes are different but charges are equal</a:t>
            </a:r>
          </a:p>
          <a:p>
            <a:pPr marL="571500" indent="-571500"/>
            <a:r>
              <a:rPr lang="en-US" dirty="0" smtClean="0"/>
              <a:t>Chemical formation takes place</a:t>
            </a:r>
          </a:p>
          <a:p>
            <a:pPr marL="571500" indent="-571500">
              <a:buAutoNum type="romanLcPeriod" startAt="2"/>
            </a:pPr>
            <a:r>
              <a:rPr lang="en-US" dirty="0" smtClean="0"/>
              <a:t>Unbalanced –</a:t>
            </a:r>
          </a:p>
          <a:p>
            <a:pPr marL="571500" indent="-571500"/>
            <a:r>
              <a:rPr lang="en-US" dirty="0" smtClean="0"/>
              <a:t>Two different shapes with unequal charges</a:t>
            </a:r>
          </a:p>
          <a:p>
            <a:pPr marL="571500" indent="-571500"/>
            <a:r>
              <a:rPr lang="en-US" dirty="0" smtClean="0"/>
              <a:t>Decreased chemical formation </a:t>
            </a:r>
          </a:p>
          <a:p>
            <a:pPr marL="571500" indent="-571500"/>
            <a:r>
              <a:rPr lang="en-US" dirty="0" smtClean="0"/>
              <a:t>Used therapeutically</a:t>
            </a:r>
          </a:p>
          <a:p>
            <a:pPr marL="571500" indent="-571500">
              <a:buNone/>
            </a:pPr>
            <a:r>
              <a:rPr lang="en-US" dirty="0" smtClean="0"/>
              <a:t> </a:t>
            </a:r>
          </a:p>
          <a:p>
            <a:pPr marL="571500" indent="-571500">
              <a:buNone/>
            </a:pPr>
            <a:r>
              <a:rPr lang="en-US" dirty="0" smtClean="0"/>
              <a:t>3). Polyphasic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514350" indent="-514350">
              <a:buAutoNum type="alphaUcPeriod" startAt="2"/>
            </a:pPr>
            <a:r>
              <a:rPr lang="en-US" dirty="0" smtClean="0"/>
              <a:t>Pulse frequency –</a:t>
            </a:r>
          </a:p>
          <a:p>
            <a:pPr marL="514350" indent="-514350"/>
            <a:r>
              <a:rPr lang="en-US" dirty="0" smtClean="0"/>
              <a:t>2-600HZ</a:t>
            </a:r>
          </a:p>
          <a:p>
            <a:pPr marL="514350" indent="-514350"/>
            <a:r>
              <a:rPr lang="en-US" dirty="0" smtClean="0"/>
              <a:t>Commonest used frequency is 150HZ</a:t>
            </a:r>
          </a:p>
          <a:p>
            <a:pPr marL="514350" indent="-514350">
              <a:buNone/>
            </a:pPr>
            <a:endParaRPr lang="en-US" dirty="0" smtClean="0"/>
          </a:p>
          <a:p>
            <a:pPr marL="514350" indent="-514350">
              <a:buAutoNum type="alphaUcPeriod" startAt="3"/>
            </a:pPr>
            <a:r>
              <a:rPr lang="en-US" dirty="0" smtClean="0"/>
              <a:t>Pulse width(duration) – </a:t>
            </a:r>
          </a:p>
          <a:p>
            <a:pPr marL="514350" indent="-514350"/>
            <a:r>
              <a:rPr lang="en-US" dirty="0" smtClean="0"/>
              <a:t> Generally 50-300µs   are used but mainly 100µs</a:t>
            </a:r>
          </a:p>
          <a:p>
            <a:pPr marL="514350" indent="-514350">
              <a:buNone/>
            </a:pPr>
            <a:endParaRPr lang="en-US" dirty="0" smtClean="0"/>
          </a:p>
          <a:p>
            <a:pPr marL="514350" indent="-514350">
              <a:buAutoNum type="alphaUcPeriod" startAt="4"/>
            </a:pPr>
            <a:r>
              <a:rPr lang="en-US" dirty="0" smtClean="0"/>
              <a:t>Intensity – </a:t>
            </a:r>
          </a:p>
          <a:p>
            <a:pPr marL="514350" indent="-514350"/>
            <a:r>
              <a:rPr lang="en-US" dirty="0" smtClean="0"/>
              <a:t> 100 mAmp, but  mainly 60 mAmp is used </a:t>
            </a:r>
          </a:p>
          <a:p>
            <a:pPr marL="514350" indent="-514350"/>
            <a:r>
              <a:rPr lang="en-US" dirty="0" smtClean="0"/>
              <a:t> A satisfactory intensity is till tingling sensation</a:t>
            </a:r>
          </a:p>
          <a:p>
            <a:pPr marL="514350" indent="-514350"/>
            <a:r>
              <a:rPr lang="en-US" dirty="0" smtClean="0"/>
              <a:t> By this we can get- Sensory level stimulation</a:t>
            </a:r>
          </a:p>
          <a:p>
            <a:pPr marL="514350" indent="-514350">
              <a:buNone/>
            </a:pPr>
            <a:r>
              <a:rPr lang="en-US" dirty="0" smtClean="0"/>
              <a:t>                                            Motor level stimulation</a:t>
            </a:r>
          </a:p>
          <a:p>
            <a:pPr marL="514350" indent="-514350">
              <a:buNone/>
            </a:pPr>
            <a:r>
              <a:rPr lang="en-US" dirty="0" smtClean="0"/>
              <a:t>                                            Noxious (pain) level stimulation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ELECTRODE PLACEMENT </a:t>
            </a: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marL="514350" indent="-514350">
              <a:buAutoNum type="arabicPeriod"/>
            </a:pPr>
            <a:r>
              <a:rPr lang="en-US" dirty="0" smtClean="0"/>
              <a:t>At a site of pain</a:t>
            </a:r>
          </a:p>
          <a:p>
            <a:pPr marL="514350" indent="-514350">
              <a:buNone/>
            </a:pPr>
            <a:endParaRPr lang="en-US" dirty="0" smtClean="0"/>
          </a:p>
          <a:p>
            <a:pPr marL="514350" indent="-514350">
              <a:buAutoNum type="arabicPeriod"/>
            </a:pPr>
            <a:r>
              <a:rPr lang="en-US" dirty="0" smtClean="0"/>
              <a:t>At the dermatome level - </a:t>
            </a:r>
          </a:p>
          <a:p>
            <a:pPr marL="514350" indent="-514350"/>
            <a:r>
              <a:rPr lang="en-US" dirty="0" smtClean="0"/>
              <a:t>At one particular site of dermatome </a:t>
            </a:r>
          </a:p>
          <a:p>
            <a:pPr marL="514350" indent="-514350"/>
            <a:r>
              <a:rPr lang="en-US" dirty="0" smtClean="0"/>
              <a:t>Within dermatome (long axis)</a:t>
            </a:r>
          </a:p>
          <a:p>
            <a:pPr marL="514350" indent="-514350"/>
            <a:r>
              <a:rPr lang="en-US" dirty="0" smtClean="0"/>
              <a:t>Covering the ant and post aspect </a:t>
            </a:r>
          </a:p>
          <a:p>
            <a:pPr marL="514350" indent="-514350">
              <a:buNone/>
            </a:pPr>
            <a:endParaRPr lang="en-US" dirty="0" smtClean="0"/>
          </a:p>
          <a:p>
            <a:pPr marL="514350" indent="-514350">
              <a:buAutoNum type="arabicPeriod" startAt="3"/>
            </a:pPr>
            <a:r>
              <a:rPr lang="en-US" dirty="0" smtClean="0"/>
              <a:t>Over trigger (acupuncture) point – </a:t>
            </a:r>
          </a:p>
          <a:p>
            <a:pPr marL="514350" indent="-514350"/>
            <a:r>
              <a:rPr lang="en-US" dirty="0" smtClean="0"/>
              <a:t>This point has least resistance so have good conduction areas </a:t>
            </a:r>
          </a:p>
          <a:p>
            <a:pPr marL="514350" indent="-514350"/>
            <a:r>
              <a:rPr lang="en-US" dirty="0" smtClean="0"/>
              <a:t>They have </a:t>
            </a:r>
            <a:r>
              <a:rPr lang="el-GR" dirty="0" smtClean="0"/>
              <a:t>α</a:t>
            </a:r>
            <a:r>
              <a:rPr lang="en-US" dirty="0" smtClean="0"/>
              <a:t>ß afferents</a:t>
            </a:r>
          </a:p>
          <a:p>
            <a:pPr marL="514350" indent="-514350">
              <a:buNone/>
            </a:pPr>
            <a:endParaRPr lang="en-US" dirty="0" smtClean="0"/>
          </a:p>
          <a:p>
            <a:pPr marL="514350" indent="-514350">
              <a:buAutoNum type="arabicPeriod" startAt="4"/>
            </a:pPr>
            <a:r>
              <a:rPr lang="en-US" dirty="0" smtClean="0"/>
              <a:t>Over the peripheral nerve</a:t>
            </a:r>
          </a:p>
          <a:p>
            <a:pPr marL="514350" indent="-514350"/>
            <a:r>
              <a:rPr lang="en-US" dirty="0" smtClean="0"/>
              <a:t>It bypasses the receptors which have the property of accommodation so decreases the chances of accommodation</a:t>
            </a:r>
          </a:p>
          <a:p>
            <a:pPr marL="514350" indent="-514350">
              <a:buNone/>
            </a:pPr>
            <a:endParaRPr lang="en-US" dirty="0" smtClean="0"/>
          </a:p>
          <a:p>
            <a:pPr marL="514350" indent="-514350">
              <a:buNone/>
            </a:pP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indent="-514350">
              <a:buAutoNum type="arabicPeriod" startAt="5"/>
            </a:pPr>
            <a:r>
              <a:rPr lang="en-US" sz="2000" dirty="0" err="1" smtClean="0"/>
              <a:t>Paravertebral</a:t>
            </a:r>
            <a:r>
              <a:rPr lang="en-US" sz="2000" dirty="0" smtClean="0"/>
              <a:t> area </a:t>
            </a:r>
          </a:p>
          <a:p>
            <a:pPr marL="514350" indent="-514350"/>
            <a:r>
              <a:rPr lang="en-US" sz="2000" dirty="0" smtClean="0"/>
              <a:t>It stimulates  nerve root when placed over concerned nerve root segment.</a:t>
            </a:r>
          </a:p>
          <a:p>
            <a:pPr>
              <a:buNone/>
            </a:pPr>
            <a:r>
              <a:rPr lang="en-US" sz="2000" dirty="0" smtClean="0"/>
              <a:t>6) Contra lateral </a:t>
            </a:r>
            <a:r>
              <a:rPr lang="en-US" sz="2000" dirty="0" err="1" smtClean="0"/>
              <a:t>homologus</a:t>
            </a:r>
            <a:r>
              <a:rPr lang="en-US" sz="2000" dirty="0" smtClean="0"/>
              <a:t> electrode placement- if patient feels pain in right side then put electrodes on left side but location should be same.</a:t>
            </a:r>
          </a:p>
          <a:p>
            <a:pPr>
              <a:buNone/>
            </a:pPr>
            <a:r>
              <a:rPr lang="en-US" sz="2000" dirty="0" smtClean="0"/>
              <a:t>7) Stimulation of a remote site-if pain is distal, then put electrode anywhere.  </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PLACEMENT OF ELECTRODE</a:t>
            </a:r>
            <a:endParaRPr lang="en-US" dirty="0"/>
          </a:p>
        </p:txBody>
      </p:sp>
      <p:sp>
        <p:nvSpPr>
          <p:cNvPr id="3" name="Content Placeholder 2"/>
          <p:cNvSpPr>
            <a:spLocks noGrp="1"/>
          </p:cNvSpPr>
          <p:nvPr>
            <p:ph idx="1"/>
          </p:nvPr>
        </p:nvSpPr>
        <p:spPr/>
        <p:txBody>
          <a:bodyPr/>
          <a:lstStyle/>
          <a:p>
            <a:r>
              <a:rPr lang="en-US" dirty="0" smtClean="0"/>
              <a:t>SINGLE CHANNEL PLACEMENT:</a:t>
            </a:r>
          </a:p>
          <a:p>
            <a:pPr>
              <a:buNone/>
            </a:pPr>
            <a:r>
              <a:rPr lang="en-US" dirty="0" smtClean="0"/>
              <a:t>Two electrodes which can be placed as above.</a:t>
            </a:r>
          </a:p>
          <a:p>
            <a:pPr>
              <a:buNone/>
            </a:pPr>
            <a:endParaRPr lang="en-US" dirty="0" smtClean="0"/>
          </a:p>
          <a:p>
            <a:r>
              <a:rPr lang="en-US" dirty="0" smtClean="0"/>
              <a:t>DUAL CHANNEL PLACEMENT:</a:t>
            </a:r>
          </a:p>
          <a:p>
            <a:pPr>
              <a:buNone/>
            </a:pPr>
            <a:r>
              <a:rPr lang="en-US" dirty="0" smtClean="0"/>
              <a:t>There are four electrode.</a:t>
            </a:r>
          </a:p>
          <a:p>
            <a:pPr>
              <a:buNone/>
            </a:pPr>
            <a:r>
              <a:rPr lang="en-US" dirty="0" smtClean="0"/>
              <a:t>Bracket method</a:t>
            </a:r>
          </a:p>
          <a:p>
            <a:pPr>
              <a:buNone/>
            </a:pPr>
            <a:r>
              <a:rPr lang="en-US" dirty="0" err="1" smtClean="0"/>
              <a:t>Criss</a:t>
            </a:r>
            <a:r>
              <a:rPr lang="en-US" dirty="0" smtClean="0"/>
              <a:t> cross method</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TENS</a:t>
            </a:r>
            <a:endParaRPr lang="en-US" dirty="0"/>
          </a:p>
        </p:txBody>
      </p:sp>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l="13910" r="24363"/>
          <a:stretch/>
        </p:blipFill>
        <p:spPr>
          <a:xfrm rot="5400000">
            <a:off x="1239405" y="1017191"/>
            <a:ext cx="5499169" cy="5691981"/>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1135</Words>
  <Application>Microsoft Office PowerPoint</Application>
  <PresentationFormat>On-screen Show (4:3)</PresentationFormat>
  <Paragraphs>238</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TENS (TRANSCUTANEOUS (ELECTRICAL) NERVE STIMULATION)</vt:lpstr>
      <vt:lpstr>DEFINITION </vt:lpstr>
      <vt:lpstr>PARAMETERS</vt:lpstr>
      <vt:lpstr>Slide 4</vt:lpstr>
      <vt:lpstr>Slide 5</vt:lpstr>
      <vt:lpstr>ELECTRODE PLACEMENT </vt:lpstr>
      <vt:lpstr>Slide 7</vt:lpstr>
      <vt:lpstr>PLACEMENT OF ELECTRODE</vt:lpstr>
      <vt:lpstr>TYPES OF TENS</vt:lpstr>
      <vt:lpstr>1. High (Conventional) TENS</vt:lpstr>
      <vt:lpstr>Slide 11</vt:lpstr>
      <vt:lpstr>Slide 12</vt:lpstr>
      <vt:lpstr>2.LOW TENS(Acupuncture)</vt:lpstr>
      <vt:lpstr>Slide 14</vt:lpstr>
      <vt:lpstr>Slide 15</vt:lpstr>
      <vt:lpstr>3. BURST TENS</vt:lpstr>
      <vt:lpstr>Slide 17</vt:lpstr>
      <vt:lpstr>Slide 18</vt:lpstr>
      <vt:lpstr>4. RANDOM TENS</vt:lpstr>
      <vt:lpstr>5. INTENSE(Brief) TENS</vt:lpstr>
      <vt:lpstr>Slide 21</vt:lpstr>
      <vt:lpstr>Slide 22</vt:lpstr>
      <vt:lpstr>Physiological effects</vt:lpstr>
      <vt:lpstr>Slide 24</vt:lpstr>
      <vt:lpstr>INDICATIONS</vt:lpstr>
      <vt:lpstr>Slide 26</vt:lpstr>
      <vt:lpstr>Slide 27</vt:lpstr>
      <vt:lpstr>Slide 28</vt:lpstr>
      <vt:lpstr>CONTRAINDICATIONS</vt:lpstr>
      <vt:lpstr>LONG TERM EFFECTS (DANGERS)</vt:lpstr>
      <vt:lpstr>FACTORS AFFECTING</vt:lpstr>
      <vt:lpstr>PRECAUTIONS</vt:lpstr>
      <vt:lpstr>THINGS TO BE DOCUMENTED </vt:lpstr>
      <vt:lpstr>HOME TENS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Physiological effects</dc:title>
  <dc:creator>purvi</dc:creator>
  <cp:lastModifiedBy>Dr. Krina Ved</cp:lastModifiedBy>
  <cp:revision>137</cp:revision>
  <dcterms:created xsi:type="dcterms:W3CDTF">2006-08-16T00:00:00Z</dcterms:created>
  <dcterms:modified xsi:type="dcterms:W3CDTF">2020-08-16T22:43:53Z</dcterms:modified>
</cp:coreProperties>
</file>