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69" r:id="rId17"/>
    <p:sldId id="271" r:id="rId18"/>
    <p:sldId id="273" r:id="rId19"/>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83218E-728D-4E4E-944A-8CE95396BCB0}"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257AC-F92D-485D-AEED-1D5079A0EB40}"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E257AC-F92D-485D-AEED-1D5079A0EB40}"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D6B3F42-866F-4AD1-ACBD-29AE03E2F73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6B3F42-866F-4AD1-ACBD-29AE03E2F73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6B3F42-866F-4AD1-ACBD-29AE03E2F73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D6B3F42-866F-4AD1-ACBD-29AE03E2F73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D6B3F42-866F-4AD1-ACBD-29AE03E2F73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D6B3F42-866F-4AD1-ACBD-29AE03E2F73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D6B3F42-866F-4AD1-ACBD-29AE03E2F73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D6B3F42-866F-4AD1-ACBD-29AE03E2F73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B3F42-866F-4AD1-ACBD-29AE03E2F73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6B3F42-866F-4AD1-ACBD-29AE03E2F73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D6B3F42-866F-4AD1-ACBD-29AE03E2F73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D72925-D63F-477F-A092-697946C99B8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B3F42-866F-4AD1-ACBD-29AE03E2F73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D72925-D63F-477F-A092-697946C99B8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b="1" dirty="0"/>
              <a:t>ASSESSMENT AND MANAGEMENT OF FRIEDREICH’S DISEASE</a:t>
            </a:r>
            <a:br>
              <a:rPr lang="en-IN" dirty="0"/>
            </a:br>
            <a:endParaRPr lang="en-IN" dirty="0"/>
          </a:p>
        </p:txBody>
      </p:sp>
      <p:sp>
        <p:nvSpPr>
          <p:cNvPr id="3" name="Subtitle 2"/>
          <p:cNvSpPr>
            <a:spLocks noGrp="1"/>
          </p:cNvSpPr>
          <p:nvPr>
            <p:ph type="subTitle" idx="1"/>
          </p:nvPr>
        </p:nvSpPr>
        <p:spPr/>
        <p:txBody>
          <a:bodyPr/>
          <a:lstStyle/>
          <a:p>
            <a:r>
              <a:rPr lang="en-US" altLang="en-IN" dirty="0"/>
              <a:t>BY: DR. MEGHA MEHTA</a:t>
            </a:r>
            <a:endParaRPr lang="en-US" alt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858000"/>
          </a:xfrm>
        </p:spPr>
        <p:txBody>
          <a:bodyPr>
            <a:normAutofit lnSpcReduction="10000"/>
          </a:bodyPr>
          <a:lstStyle/>
          <a:p>
            <a:pPr>
              <a:lnSpc>
                <a:spcPct val="150000"/>
              </a:lnSpc>
            </a:pPr>
            <a:r>
              <a:rPr lang="en-IN" dirty="0"/>
              <a:t>Treatment is unfortunately not very effective, since the disease is progressive, but a temporary improvement seems to take place in these patients, especially when they first start the treatment (this may be psychological</a:t>
            </a:r>
            <a:r>
              <a:rPr lang="en-IN" dirty="0" smtClean="0"/>
              <a:t>).</a:t>
            </a:r>
            <a:endParaRPr lang="en-IN" dirty="0" smtClean="0"/>
          </a:p>
          <a:p>
            <a:pPr>
              <a:lnSpc>
                <a:spcPct val="150000"/>
              </a:lnSpc>
            </a:pPr>
            <a:endParaRPr lang="en-IN" dirty="0"/>
          </a:p>
          <a:p>
            <a:pPr>
              <a:lnSpc>
                <a:spcPct val="150000"/>
              </a:lnSpc>
            </a:pPr>
            <a:r>
              <a:rPr lang="en-IN" dirty="0"/>
              <a:t>Physiotherapy treatment is symptomatic and directed towards improving the patient’s general condition.</a:t>
            </a:r>
            <a:endParaRPr lang="en-IN"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Aims</a:t>
            </a:r>
            <a:br>
              <a:rPr lang="en-IN" dirty="0"/>
            </a:br>
            <a:endParaRPr lang="en-IN" dirty="0"/>
          </a:p>
        </p:txBody>
      </p:sp>
      <p:sp>
        <p:nvSpPr>
          <p:cNvPr id="3" name="Content Placeholder 2"/>
          <p:cNvSpPr>
            <a:spLocks noGrp="1"/>
          </p:cNvSpPr>
          <p:nvPr>
            <p:ph idx="1"/>
          </p:nvPr>
        </p:nvSpPr>
        <p:spPr/>
        <p:txBody>
          <a:bodyPr>
            <a:normAutofit lnSpcReduction="10000"/>
          </a:bodyPr>
          <a:lstStyle/>
          <a:p>
            <a:pPr marL="514350" lvl="0" indent="-514350">
              <a:lnSpc>
                <a:spcPct val="150000"/>
              </a:lnSpc>
              <a:buFont typeface="+mj-lt"/>
              <a:buAutoNum type="arabicPeriod"/>
            </a:pPr>
            <a:r>
              <a:rPr lang="en-IN" dirty="0"/>
              <a:t>To deal with ataxia as far as possible with the help of coordination exercises.</a:t>
            </a:r>
            <a:endParaRPr lang="en-IN" dirty="0"/>
          </a:p>
          <a:p>
            <a:pPr marL="514350" lvl="0" indent="-514350">
              <a:lnSpc>
                <a:spcPct val="150000"/>
              </a:lnSpc>
              <a:buFont typeface="+mj-lt"/>
              <a:buAutoNum type="arabicPeriod"/>
            </a:pPr>
            <a:r>
              <a:rPr lang="en-IN" dirty="0"/>
              <a:t>To prevent and reduce spinal and foot deformities.</a:t>
            </a:r>
            <a:endParaRPr lang="en-IN" dirty="0"/>
          </a:p>
          <a:p>
            <a:pPr marL="514350" lvl="0" indent="-514350">
              <a:lnSpc>
                <a:spcPct val="150000"/>
              </a:lnSpc>
              <a:buFont typeface="+mj-lt"/>
              <a:buAutoNum type="arabicPeriod"/>
            </a:pPr>
            <a:r>
              <a:rPr lang="en-IN" dirty="0"/>
              <a:t>To increase the patient’s comfort, and keep his general health as high as possible.</a:t>
            </a:r>
            <a:endParaRPr lang="en-IN"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Physiotherapy </a:t>
            </a:r>
            <a:r>
              <a:rPr lang="en-IN" dirty="0"/>
              <a:t>Treatment</a:t>
            </a:r>
            <a:endParaRPr lang="en-IN" dirty="0"/>
          </a:p>
        </p:txBody>
      </p:sp>
      <p:sp>
        <p:nvSpPr>
          <p:cNvPr id="3" name="Content Placeholder 2"/>
          <p:cNvSpPr>
            <a:spLocks noGrp="1"/>
          </p:cNvSpPr>
          <p:nvPr>
            <p:ph idx="1"/>
          </p:nvPr>
        </p:nvSpPr>
        <p:spPr>
          <a:xfrm>
            <a:off x="0" y="1484784"/>
            <a:ext cx="9144000" cy="5373216"/>
          </a:xfrm>
        </p:spPr>
        <p:txBody>
          <a:bodyPr>
            <a:normAutofit fontScale="92500"/>
          </a:bodyPr>
          <a:lstStyle/>
          <a:p>
            <a:pPr>
              <a:lnSpc>
                <a:spcPct val="170000"/>
              </a:lnSpc>
            </a:pPr>
            <a:r>
              <a:rPr lang="en-IN" dirty="0" err="1"/>
              <a:t>Frenkel’s</a:t>
            </a:r>
            <a:r>
              <a:rPr lang="en-IN" dirty="0"/>
              <a:t> exercises: to improve coordination</a:t>
            </a:r>
            <a:endParaRPr lang="en-IN" dirty="0"/>
          </a:p>
          <a:p>
            <a:pPr>
              <a:lnSpc>
                <a:spcPct val="170000"/>
              </a:lnSpc>
            </a:pPr>
            <a:r>
              <a:rPr lang="en-IN" dirty="0"/>
              <a:t>Rhythmic stabilization: to improve balance</a:t>
            </a:r>
            <a:endParaRPr lang="en-IN" dirty="0"/>
          </a:p>
          <a:p>
            <a:pPr>
              <a:lnSpc>
                <a:spcPct val="170000"/>
              </a:lnSpc>
            </a:pPr>
            <a:r>
              <a:rPr lang="en-IN" dirty="0"/>
              <a:t>Passive movements: move all joints within normal joint range to prevent contractures, especially in feet</a:t>
            </a:r>
            <a:r>
              <a:rPr lang="en-IN" dirty="0" smtClean="0"/>
              <a:t>.</a:t>
            </a:r>
            <a:endParaRPr lang="en-IN" dirty="0" smtClean="0"/>
          </a:p>
          <a:p>
            <a:pPr>
              <a:lnSpc>
                <a:spcPct val="170000"/>
              </a:lnSpc>
            </a:pPr>
            <a:r>
              <a:rPr lang="en-US" dirty="0" smtClean="0"/>
              <a:t>Splints and </a:t>
            </a:r>
            <a:r>
              <a:rPr lang="en-US" dirty="0" err="1" smtClean="0"/>
              <a:t>orthosis</a:t>
            </a:r>
            <a:r>
              <a:rPr lang="en-US" dirty="0" smtClean="0"/>
              <a:t> to maintain normal alignment</a:t>
            </a:r>
            <a:endParaRPr lang="en-IN" dirty="0"/>
          </a:p>
          <a:p>
            <a:pPr>
              <a:lnSpc>
                <a:spcPct val="170000"/>
              </a:lnSpc>
            </a:pPr>
            <a:r>
              <a:rPr lang="en-IN" dirty="0"/>
              <a:t>Resisted exercises: to regain power whenever possible.</a:t>
            </a:r>
            <a:endParaRPr lang="en-IN" dirty="0"/>
          </a:p>
          <a:p>
            <a:pPr>
              <a:lnSpc>
                <a:spcPct val="170000"/>
              </a:lnSpc>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lnSpc>
                <a:spcPct val="170000"/>
              </a:lnSpc>
            </a:pPr>
            <a:r>
              <a:rPr lang="en-IN" dirty="0" smtClean="0"/>
              <a:t>Rhythmic movements and relaxation exercises for trunk and limbs to reduce rigidity that may be present: free rhythmic trunk rotations, trunk </a:t>
            </a:r>
            <a:r>
              <a:rPr lang="en-IN" dirty="0" err="1" smtClean="0"/>
              <a:t>rollings</a:t>
            </a:r>
            <a:r>
              <a:rPr lang="en-IN" dirty="0" smtClean="0"/>
              <a:t>, alternative side </a:t>
            </a:r>
            <a:r>
              <a:rPr lang="en-IN" dirty="0" err="1" smtClean="0"/>
              <a:t>bendings</a:t>
            </a:r>
            <a:r>
              <a:rPr lang="en-IN" dirty="0" smtClean="0"/>
              <a:t> of head and trunk, swinging arm movements, leg-swinging, etc.</a:t>
            </a:r>
            <a:endParaRPr lang="en-IN" dirty="0" smtClean="0"/>
          </a:p>
          <a:p>
            <a:pPr>
              <a:lnSpc>
                <a:spcPct val="170000"/>
              </a:lnSpc>
            </a:pPr>
            <a:r>
              <a:rPr lang="en-IN" dirty="0" smtClean="0"/>
              <a:t>Breathing exercises: to obtain relaxation and preserve the mobility of the thorax, and to promote metabolism by increasing the interchange of gases in the lungs.  </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Will orthotic support cause improvement in gait of patient with </a:t>
            </a:r>
            <a:r>
              <a:rPr lang="en-US" sz="3200" dirty="0" err="1" smtClean="0"/>
              <a:t>Friedreich’s</a:t>
            </a:r>
            <a:r>
              <a:rPr lang="en-US" sz="3200" dirty="0" smtClean="0"/>
              <a:t> ataxia?   </a:t>
            </a:r>
            <a:endParaRPr lang="en-IN" sz="3200" dirty="0"/>
          </a:p>
        </p:txBody>
      </p:sp>
      <p:sp>
        <p:nvSpPr>
          <p:cNvPr id="3" name="Content Placeholder 2"/>
          <p:cNvSpPr>
            <a:spLocks noGrp="1"/>
          </p:cNvSpPr>
          <p:nvPr>
            <p:ph idx="1"/>
          </p:nvPr>
        </p:nvSpPr>
        <p:spPr/>
        <p:txBody>
          <a:bodyPr/>
          <a:lstStyle/>
          <a:p>
            <a:pPr>
              <a:lnSpc>
                <a:spcPct val="150000"/>
              </a:lnSpc>
            </a:pPr>
            <a:r>
              <a:rPr lang="en-US" dirty="0" smtClean="0"/>
              <a:t>P= Gait ataxia in </a:t>
            </a:r>
            <a:r>
              <a:rPr lang="en-US" dirty="0" err="1" smtClean="0"/>
              <a:t>friedreich’s</a:t>
            </a:r>
            <a:r>
              <a:rPr lang="en-US" dirty="0" smtClean="0"/>
              <a:t> ataxia</a:t>
            </a:r>
            <a:endParaRPr lang="en-US" dirty="0" smtClean="0"/>
          </a:p>
          <a:p>
            <a:pPr>
              <a:lnSpc>
                <a:spcPct val="150000"/>
              </a:lnSpc>
            </a:pPr>
            <a:r>
              <a:rPr lang="en-US" dirty="0" smtClean="0"/>
              <a:t>I = </a:t>
            </a:r>
            <a:r>
              <a:rPr lang="en-US" dirty="0"/>
              <a:t>orthotic support </a:t>
            </a:r>
            <a:endParaRPr lang="en-US" dirty="0" smtClean="0"/>
          </a:p>
          <a:p>
            <a:pPr>
              <a:lnSpc>
                <a:spcPct val="150000"/>
              </a:lnSpc>
            </a:pPr>
            <a:r>
              <a:rPr lang="en-US" dirty="0" smtClean="0"/>
              <a:t>C= </a:t>
            </a:r>
            <a:r>
              <a:rPr lang="en-US" dirty="0"/>
              <a:t>N</a:t>
            </a:r>
            <a:r>
              <a:rPr lang="en-US" dirty="0" smtClean="0"/>
              <a:t>o comparison</a:t>
            </a:r>
            <a:endParaRPr lang="en-US" dirty="0" smtClean="0"/>
          </a:p>
          <a:p>
            <a:pPr>
              <a:lnSpc>
                <a:spcPct val="150000"/>
              </a:lnSpc>
            </a:pPr>
            <a:r>
              <a:rPr lang="en-US" dirty="0" smtClean="0"/>
              <a:t>O= observational gait analysis</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800" b="1" dirty="0" err="1"/>
              <a:t>Orthopedic</a:t>
            </a:r>
            <a:r>
              <a:rPr lang="en-IN" sz="2800" b="1" dirty="0"/>
              <a:t> shoes improve gait in </a:t>
            </a:r>
            <a:r>
              <a:rPr lang="en-IN" sz="2800" b="1" dirty="0" err="1"/>
              <a:t>Friedreich’s</a:t>
            </a:r>
            <a:r>
              <a:rPr lang="en-IN" sz="2800" b="1" dirty="0"/>
              <a:t> ataxia:</a:t>
            </a:r>
            <a:br>
              <a:rPr lang="en-IN" sz="2800" b="1" dirty="0"/>
            </a:br>
            <a:r>
              <a:rPr lang="en-IN" sz="2800" b="1" dirty="0"/>
              <a:t>a clinical and quantified case study</a:t>
            </a:r>
            <a:endParaRPr lang="en-IN" sz="2800" dirty="0"/>
          </a:p>
        </p:txBody>
      </p:sp>
      <p:graphicFrame>
        <p:nvGraphicFramePr>
          <p:cNvPr id="5" name="Content Placeholder 4"/>
          <p:cNvGraphicFramePr>
            <a:graphicFrameLocks noGrp="1"/>
          </p:cNvGraphicFramePr>
          <p:nvPr>
            <p:ph idx="1"/>
          </p:nvPr>
        </p:nvGraphicFramePr>
        <p:xfrm>
          <a:off x="457200" y="1600200"/>
          <a:ext cx="8229600" cy="4963160"/>
        </p:xfrm>
        <a:graphic>
          <a:graphicData uri="http://schemas.openxmlformats.org/drawingml/2006/table">
            <a:tbl>
              <a:tblPr firstRow="1" bandRow="1">
                <a:tableStyleId>{5C22544A-7EE6-4342-B048-85BDC9FD1C3A}</a:tableStyleId>
              </a:tblPr>
              <a:tblGrid>
                <a:gridCol w="1450504"/>
                <a:gridCol w="677909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rPr>
                        <a:t>Type of Study</a:t>
                      </a:r>
                      <a:endParaRPr lang="en-IN" sz="1200" b="0" dirty="0" smtClean="0">
                        <a:latin typeface="+mn-lt"/>
                      </a:endParaRPr>
                    </a:p>
                  </a:txBody>
                  <a:tcPr/>
                </a:tc>
                <a:tc>
                  <a:txBody>
                    <a:bodyPr/>
                    <a:lstStyle/>
                    <a:p>
                      <a:r>
                        <a:rPr lang="en-US" sz="1200" b="0" dirty="0" smtClean="0">
                          <a:latin typeface="+mn-lt"/>
                        </a:rPr>
                        <a:t>A case study</a:t>
                      </a:r>
                      <a:endParaRPr lang="en-IN" sz="1200"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cs typeface="Arial" panose="020B0604020202020204" pitchFamily="34" charset="0"/>
                        </a:rPr>
                        <a:t>Year of publication</a:t>
                      </a:r>
                      <a:endParaRPr lang="en-IN" sz="1200" b="0" dirty="0" smtClean="0">
                        <a:latin typeface="+mn-lt"/>
                        <a:cs typeface="Arial" panose="020B0604020202020204" pitchFamily="34" charset="0"/>
                      </a:endParaRPr>
                    </a:p>
                  </a:txBody>
                  <a:tcPr/>
                </a:tc>
                <a:tc>
                  <a:txBody>
                    <a:bodyPr/>
                    <a:lstStyle/>
                    <a:p>
                      <a:r>
                        <a:rPr lang="en-US" sz="1200" b="0" dirty="0" smtClean="0">
                          <a:latin typeface="+mn-lt"/>
                        </a:rPr>
                        <a:t>2008</a:t>
                      </a:r>
                      <a:endParaRPr lang="en-IN" sz="1200"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cs typeface="Arial" panose="020B0604020202020204" pitchFamily="34" charset="0"/>
                        </a:rPr>
                        <a:t>Level of evidence</a:t>
                      </a:r>
                      <a:endParaRPr lang="en-IN" sz="1200" b="0" dirty="0" smtClean="0">
                        <a:latin typeface="+mn-lt"/>
                        <a:cs typeface="Arial" panose="020B0604020202020204" pitchFamily="34" charset="0"/>
                      </a:endParaRPr>
                    </a:p>
                  </a:txBody>
                  <a:tcPr/>
                </a:tc>
                <a:tc>
                  <a:txBody>
                    <a:bodyPr/>
                    <a:lstStyle/>
                    <a:p>
                      <a:r>
                        <a:rPr lang="en-US" sz="1200" b="0" dirty="0" smtClean="0">
                          <a:latin typeface="+mn-lt"/>
                        </a:rPr>
                        <a:t>Low </a:t>
                      </a:r>
                      <a:endParaRPr lang="en-IN" sz="1200"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cs typeface="Arial" panose="020B0604020202020204" pitchFamily="34" charset="0"/>
                        </a:rPr>
                        <a:t>Authors</a:t>
                      </a:r>
                      <a:endParaRPr lang="en-IN" sz="1200" b="0" dirty="0" smtClean="0">
                        <a:latin typeface="+mn-lt"/>
                        <a:cs typeface="Arial" panose="020B0604020202020204" pitchFamily="34" charset="0"/>
                      </a:endParaRPr>
                    </a:p>
                  </a:txBody>
                  <a:tcPr/>
                </a:tc>
                <a:tc>
                  <a:txBody>
                    <a:bodyPr/>
                    <a:lstStyle/>
                    <a:p>
                      <a:r>
                        <a:rPr lang="en-IN" sz="1200" b="0" kern="1200" baseline="0" dirty="0" smtClean="0">
                          <a:solidFill>
                            <a:schemeClr val="dk1"/>
                          </a:solidFill>
                          <a:latin typeface="+mn-lt"/>
                          <a:ea typeface="+mn-ea"/>
                          <a:cs typeface="+mn-cs"/>
                        </a:rPr>
                        <a:t>GOULIPIAN C et al.</a:t>
                      </a:r>
                      <a:endParaRPr lang="en-IN" sz="1200"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cs typeface="Arial" panose="020B0604020202020204" pitchFamily="34" charset="0"/>
                        </a:rPr>
                        <a:t>Citation </a:t>
                      </a:r>
                      <a:endParaRPr lang="en-IN" sz="1200" b="0" dirty="0" smtClean="0">
                        <a:latin typeface="+mn-lt"/>
                        <a:cs typeface="Arial" panose="020B0604020202020204" pitchFamily="34" charset="0"/>
                      </a:endParaRPr>
                    </a:p>
                  </a:txBody>
                  <a:tcPr/>
                </a:tc>
                <a:tc>
                  <a:txBody>
                    <a:bodyPr/>
                    <a:lstStyle/>
                    <a:p>
                      <a:r>
                        <a:rPr lang="en-IN" sz="1200" b="0" kern="1200" baseline="0" dirty="0" smtClean="0">
                          <a:solidFill>
                            <a:schemeClr val="dk1"/>
                          </a:solidFill>
                          <a:latin typeface="+mn-lt"/>
                          <a:ea typeface="+mn-ea"/>
                          <a:cs typeface="+mn-cs"/>
                        </a:rPr>
                        <a:t>EUR J PHYS REHABIL MED 2008;44:93-8</a:t>
                      </a:r>
                      <a:endParaRPr lang="en-IN" sz="1200"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b="0" dirty="0" smtClean="0">
                          <a:latin typeface="+mn-lt"/>
                          <a:cs typeface="Arial" panose="020B0604020202020204" pitchFamily="34" charset="0"/>
                        </a:rPr>
                        <a:t>Aim </a:t>
                      </a:r>
                      <a:endParaRPr lang="en-IN" sz="1200" b="0" dirty="0" smtClean="0">
                        <a:latin typeface="+mn-lt"/>
                        <a:cs typeface="Arial" panose="020B0604020202020204" pitchFamily="34" charset="0"/>
                      </a:endParaRPr>
                    </a:p>
                  </a:txBody>
                  <a:tcPr/>
                </a:tc>
                <a:tc>
                  <a:txBody>
                    <a:bodyPr/>
                    <a:lstStyle/>
                    <a:p>
                      <a:r>
                        <a:rPr lang="en-IN" sz="1200" b="0" kern="1200" baseline="0" dirty="0" smtClean="0">
                          <a:solidFill>
                            <a:schemeClr val="dk1"/>
                          </a:solidFill>
                          <a:latin typeface="+mn-lt"/>
                          <a:ea typeface="+mn-ea"/>
                          <a:cs typeface="+mn-cs"/>
                        </a:rPr>
                        <a:t>To  evaluate with modern tools the efficacy of </a:t>
                      </a:r>
                      <a:r>
                        <a:rPr lang="en-IN" sz="1200" b="0" kern="1200" baseline="0" dirty="0" err="1" smtClean="0">
                          <a:solidFill>
                            <a:schemeClr val="dk1"/>
                          </a:solidFill>
                          <a:latin typeface="+mn-lt"/>
                          <a:ea typeface="+mn-ea"/>
                          <a:cs typeface="+mn-cs"/>
                        </a:rPr>
                        <a:t>orthopedic</a:t>
                      </a:r>
                      <a:r>
                        <a:rPr lang="en-IN" sz="1200" b="0" kern="1200" baseline="0" dirty="0" smtClean="0">
                          <a:solidFill>
                            <a:schemeClr val="dk1"/>
                          </a:solidFill>
                          <a:latin typeface="+mn-lt"/>
                          <a:ea typeface="+mn-ea"/>
                          <a:cs typeface="+mn-cs"/>
                        </a:rPr>
                        <a:t>  shoes on gait disorders in </a:t>
                      </a:r>
                      <a:r>
                        <a:rPr lang="en-IN" sz="1200" b="0" kern="1200" baseline="0" dirty="0" err="1" smtClean="0">
                          <a:solidFill>
                            <a:schemeClr val="dk1"/>
                          </a:solidFill>
                          <a:latin typeface="+mn-lt"/>
                          <a:ea typeface="+mn-ea"/>
                          <a:cs typeface="+mn-cs"/>
                        </a:rPr>
                        <a:t>Friedreich’s</a:t>
                      </a:r>
                      <a:endParaRPr lang="en-IN" sz="1200" b="0" kern="1200" baseline="0" dirty="0" smtClean="0">
                        <a:solidFill>
                          <a:schemeClr val="dk1"/>
                        </a:solidFill>
                        <a:latin typeface="+mn-lt"/>
                        <a:ea typeface="+mn-ea"/>
                        <a:cs typeface="+mn-cs"/>
                      </a:endParaRPr>
                    </a:p>
                    <a:p>
                      <a:r>
                        <a:rPr lang="en-IN" sz="1200" b="0" kern="1200" baseline="0" dirty="0" smtClean="0">
                          <a:solidFill>
                            <a:schemeClr val="dk1"/>
                          </a:solidFill>
                          <a:latin typeface="+mn-lt"/>
                          <a:ea typeface="+mn-ea"/>
                          <a:cs typeface="+mn-cs"/>
                        </a:rPr>
                        <a:t>ataxia.</a:t>
                      </a:r>
                      <a:endParaRPr lang="en-IN" sz="1200" b="0" dirty="0">
                        <a:latin typeface="+mn-lt"/>
                      </a:endParaRPr>
                    </a:p>
                  </a:txBody>
                  <a:tcPr/>
                </a:tc>
              </a:tr>
              <a:tr h="370840">
                <a:tc>
                  <a:txBody>
                    <a:bodyPr/>
                    <a:lstStyle/>
                    <a:p>
                      <a:r>
                        <a:rPr lang="en-US" sz="1200" b="0" dirty="0" smtClean="0">
                          <a:latin typeface="+mn-lt"/>
                          <a:cs typeface="Arial" panose="020B0604020202020204" pitchFamily="34" charset="0"/>
                        </a:rPr>
                        <a:t>Case description</a:t>
                      </a:r>
                      <a:endParaRPr lang="en-IN" sz="1200" b="0" dirty="0">
                        <a:latin typeface="+mn-lt"/>
                        <a:cs typeface="Arial" panose="020B0604020202020204" pitchFamily="34" charset="0"/>
                      </a:endParaRPr>
                    </a:p>
                  </a:txBody>
                  <a:tcPr/>
                </a:tc>
                <a:tc>
                  <a:txBody>
                    <a:bodyPr/>
                    <a:lstStyle/>
                    <a:p>
                      <a:r>
                        <a:rPr lang="en-IN" sz="1200" b="0" kern="1200" baseline="0" dirty="0" smtClean="0">
                          <a:solidFill>
                            <a:schemeClr val="dk1"/>
                          </a:solidFill>
                          <a:latin typeface="+mn-lt"/>
                          <a:ea typeface="+mn-ea"/>
                          <a:cs typeface="+mn-cs"/>
                        </a:rPr>
                        <a:t>The case of a 26-year-old woman with </a:t>
                      </a:r>
                      <a:r>
                        <a:rPr lang="en-IN" sz="1200" b="0" kern="1200" baseline="0" dirty="0" err="1" smtClean="0">
                          <a:solidFill>
                            <a:schemeClr val="dk1"/>
                          </a:solidFill>
                          <a:latin typeface="+mn-lt"/>
                          <a:ea typeface="+mn-ea"/>
                          <a:cs typeface="+mn-cs"/>
                        </a:rPr>
                        <a:t>Friedreich’s</a:t>
                      </a:r>
                      <a:r>
                        <a:rPr lang="en-IN" sz="1200" b="0" kern="1200" baseline="0" dirty="0" smtClean="0">
                          <a:solidFill>
                            <a:schemeClr val="dk1"/>
                          </a:solidFill>
                          <a:latin typeface="+mn-lt"/>
                          <a:ea typeface="+mn-ea"/>
                          <a:cs typeface="+mn-cs"/>
                        </a:rPr>
                        <a:t> ataxia is described. She mainly complained of fatigability, ankle instability, frequent falls and pain. Impairments involved a </a:t>
                      </a:r>
                      <a:r>
                        <a:rPr lang="en-IN" sz="1200" b="0" kern="1200" baseline="0" dirty="0" err="1" smtClean="0">
                          <a:solidFill>
                            <a:schemeClr val="dk1"/>
                          </a:solidFill>
                          <a:latin typeface="+mn-lt"/>
                          <a:ea typeface="+mn-ea"/>
                          <a:cs typeface="+mn-cs"/>
                        </a:rPr>
                        <a:t>cerebellar</a:t>
                      </a:r>
                      <a:r>
                        <a:rPr lang="en-IN" sz="1200" b="0" kern="1200" baseline="0" dirty="0" smtClean="0">
                          <a:solidFill>
                            <a:schemeClr val="dk1"/>
                          </a:solidFill>
                          <a:latin typeface="+mn-lt"/>
                          <a:ea typeface="+mn-ea"/>
                          <a:cs typeface="+mn-cs"/>
                        </a:rPr>
                        <a:t> syndrome, a </a:t>
                      </a:r>
                      <a:r>
                        <a:rPr lang="en-IN" sz="1200" b="0" kern="1200" baseline="0" dirty="0" err="1" smtClean="0">
                          <a:solidFill>
                            <a:schemeClr val="dk1"/>
                          </a:solidFill>
                          <a:latin typeface="+mn-lt"/>
                          <a:ea typeface="+mn-ea"/>
                          <a:cs typeface="+mn-cs"/>
                        </a:rPr>
                        <a:t>proprioceptive</a:t>
                      </a:r>
                      <a:r>
                        <a:rPr lang="en-IN" sz="1200" b="0" kern="1200" baseline="0" dirty="0" smtClean="0">
                          <a:solidFill>
                            <a:schemeClr val="dk1"/>
                          </a:solidFill>
                          <a:latin typeface="+mn-lt"/>
                          <a:ea typeface="+mn-ea"/>
                          <a:cs typeface="+mn-cs"/>
                        </a:rPr>
                        <a:t> </a:t>
                      </a:r>
                      <a:r>
                        <a:rPr lang="sv-SE" sz="1200" b="0" kern="1200" baseline="0" dirty="0" smtClean="0">
                          <a:solidFill>
                            <a:schemeClr val="dk1"/>
                          </a:solidFill>
                          <a:latin typeface="+mn-lt"/>
                          <a:ea typeface="+mn-ea"/>
                          <a:cs typeface="+mn-cs"/>
                        </a:rPr>
                        <a:t>deficit, an upper motor neurone syndrome </a:t>
                      </a:r>
                      <a:r>
                        <a:rPr lang="en-IN" sz="1200" b="0" kern="1200" baseline="0" dirty="0" smtClean="0">
                          <a:solidFill>
                            <a:schemeClr val="dk1"/>
                          </a:solidFill>
                          <a:latin typeface="+mn-lt"/>
                          <a:ea typeface="+mn-ea"/>
                          <a:cs typeface="+mn-cs"/>
                        </a:rPr>
                        <a:t>and </a:t>
                      </a:r>
                      <a:r>
                        <a:rPr lang="en-IN" sz="1200" b="0" kern="1200" baseline="0" dirty="0" err="1" smtClean="0">
                          <a:solidFill>
                            <a:schemeClr val="dk1"/>
                          </a:solidFill>
                          <a:latin typeface="+mn-lt"/>
                          <a:ea typeface="+mn-ea"/>
                          <a:cs typeface="+mn-cs"/>
                        </a:rPr>
                        <a:t>osteoarticular</a:t>
                      </a:r>
                      <a:r>
                        <a:rPr lang="en-IN" sz="1200" b="0" kern="1200" baseline="0" dirty="0" smtClean="0">
                          <a:solidFill>
                            <a:schemeClr val="dk1"/>
                          </a:solidFill>
                          <a:latin typeface="+mn-lt"/>
                          <a:ea typeface="+mn-ea"/>
                          <a:cs typeface="+mn-cs"/>
                        </a:rPr>
                        <a:t> deformities. Gait disabilities included ataxia and requirement of a cane. Handicap concerned outings, altering quality of life. </a:t>
                      </a:r>
                      <a:r>
                        <a:rPr lang="en-IN" sz="1200" b="0" kern="1200" baseline="0" dirty="0" err="1" smtClean="0">
                          <a:solidFill>
                            <a:schemeClr val="dk1"/>
                          </a:solidFill>
                          <a:latin typeface="+mn-lt"/>
                          <a:ea typeface="+mn-ea"/>
                          <a:cs typeface="+mn-cs"/>
                        </a:rPr>
                        <a:t>Orthopedic</a:t>
                      </a:r>
                      <a:r>
                        <a:rPr lang="en-IN" sz="1200" b="0" kern="1200" baseline="0" dirty="0" smtClean="0">
                          <a:solidFill>
                            <a:schemeClr val="dk1"/>
                          </a:solidFill>
                          <a:latin typeface="+mn-lt"/>
                          <a:ea typeface="+mn-ea"/>
                          <a:cs typeface="+mn-cs"/>
                        </a:rPr>
                        <a:t> shoes combined with physical therapy were prescribed. Assessment of treatment was planned after one month. Clinical assessment was provided by physical examination and clinical gait analysis supported by video.</a:t>
                      </a:r>
                      <a:endParaRPr lang="en-IN" sz="1200" b="0" dirty="0">
                        <a:latin typeface="+mn-lt"/>
                      </a:endParaRPr>
                    </a:p>
                  </a:txBody>
                  <a:tcPr/>
                </a:tc>
              </a:tr>
              <a:tr h="370840">
                <a:tc>
                  <a:txBody>
                    <a:bodyPr/>
                    <a:lstStyle/>
                    <a:p>
                      <a:r>
                        <a:rPr lang="en-US" sz="1200" dirty="0" smtClean="0">
                          <a:latin typeface="Arial" panose="020B0604020202020204" pitchFamily="34" charset="0"/>
                          <a:cs typeface="Arial" panose="020B0604020202020204" pitchFamily="34" charset="0"/>
                        </a:rPr>
                        <a:t>Result </a:t>
                      </a:r>
                      <a:endParaRPr lang="en-IN" sz="1200" dirty="0">
                        <a:latin typeface="Arial" panose="020B0604020202020204" pitchFamily="34" charset="0"/>
                        <a:cs typeface="Arial" panose="020B0604020202020204" pitchFamily="34" charset="0"/>
                      </a:endParaRPr>
                    </a:p>
                  </a:txBody>
                  <a:tcPr/>
                </a:tc>
                <a:tc>
                  <a:txBody>
                    <a:bodyPr/>
                    <a:lstStyle/>
                    <a:p>
                      <a:r>
                        <a:rPr lang="en-IN" sz="1200" b="0" kern="1200" baseline="0" dirty="0" err="1" smtClean="0">
                          <a:solidFill>
                            <a:schemeClr val="dk1"/>
                          </a:solidFill>
                          <a:latin typeface="+mn-lt"/>
                          <a:ea typeface="+mn-ea"/>
                          <a:cs typeface="+mn-cs"/>
                        </a:rPr>
                        <a:t>Orthopedic</a:t>
                      </a:r>
                      <a:r>
                        <a:rPr lang="en-IN" sz="1200" b="0" kern="1200" baseline="0" dirty="0" smtClean="0">
                          <a:solidFill>
                            <a:schemeClr val="dk1"/>
                          </a:solidFill>
                          <a:latin typeface="+mn-lt"/>
                          <a:ea typeface="+mn-ea"/>
                          <a:cs typeface="+mn-cs"/>
                        </a:rPr>
                        <a:t> shoes improved gait disorders in this patient with </a:t>
                      </a:r>
                      <a:r>
                        <a:rPr lang="en-IN" sz="1200" b="0" kern="1200" baseline="0" dirty="0" err="1" smtClean="0">
                          <a:solidFill>
                            <a:schemeClr val="dk1"/>
                          </a:solidFill>
                          <a:latin typeface="+mn-lt"/>
                          <a:ea typeface="+mn-ea"/>
                          <a:cs typeface="+mn-cs"/>
                        </a:rPr>
                        <a:t>Friedreich’s</a:t>
                      </a:r>
                      <a:r>
                        <a:rPr lang="en-IN" sz="1200" b="0" kern="1200" baseline="0" dirty="0" smtClean="0">
                          <a:solidFill>
                            <a:schemeClr val="dk1"/>
                          </a:solidFill>
                          <a:latin typeface="+mn-lt"/>
                          <a:ea typeface="+mn-ea"/>
                          <a:cs typeface="+mn-cs"/>
                        </a:rPr>
                        <a:t> ataxia. Pain decreased, walking distance increased, falls were less frequent, going out became possible, stability was better, speed, step length and cadence increased. Both clinical and quantified assessment confirmed functional improvement felt by the patient.</a:t>
                      </a:r>
                      <a:endParaRPr lang="en-IN" sz="1200" b="0" dirty="0">
                        <a:latin typeface="+mn-lt"/>
                      </a:endParaRPr>
                    </a:p>
                  </a:txBody>
                  <a:tcPr/>
                </a:tc>
              </a:tr>
              <a:tr h="370840">
                <a:tc>
                  <a:txBody>
                    <a:bodyPr/>
                    <a:lstStyle/>
                    <a:p>
                      <a:r>
                        <a:rPr lang="en-US" sz="1200" dirty="0" smtClean="0">
                          <a:latin typeface="Arial" panose="020B0604020202020204" pitchFamily="34" charset="0"/>
                          <a:cs typeface="Arial" panose="020B0604020202020204" pitchFamily="34" charset="0"/>
                        </a:rPr>
                        <a:t>Conclusion </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mn-lt"/>
                          <a:ea typeface="+mn-ea"/>
                          <a:cs typeface="+mn-cs"/>
                        </a:rPr>
                        <a:t>In this, </a:t>
                      </a:r>
                      <a:r>
                        <a:rPr lang="en-IN" sz="1200" kern="1200" baseline="0" dirty="0" err="1" smtClean="0">
                          <a:solidFill>
                            <a:schemeClr val="dk1"/>
                          </a:solidFill>
                          <a:latin typeface="+mn-lt"/>
                          <a:ea typeface="+mn-ea"/>
                          <a:cs typeface="+mn-cs"/>
                        </a:rPr>
                        <a:t>orthopedic</a:t>
                      </a:r>
                      <a:r>
                        <a:rPr lang="en-IN" sz="1200" kern="1200" baseline="0" dirty="0" smtClean="0">
                          <a:solidFill>
                            <a:schemeClr val="dk1"/>
                          </a:solidFill>
                          <a:latin typeface="+mn-lt"/>
                          <a:ea typeface="+mn-ea"/>
                          <a:cs typeface="+mn-cs"/>
                        </a:rPr>
                        <a:t> shoes along with physical therapy caused improved quality of life: pain, fatigability, falls and sprains were reduced, going out alone became possible.</a:t>
                      </a:r>
                      <a:endParaRPr lang="en-IN" sz="1200" b="0" dirty="0">
                        <a:latin typeface="+mn-lt"/>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Whole-body vibration alters blood flow velocity and neuromuscular activity in </a:t>
            </a:r>
            <a:r>
              <a:rPr lang="en-US" b="1" dirty="0" err="1" smtClean="0"/>
              <a:t>Friedreich’s</a:t>
            </a:r>
            <a:r>
              <a:rPr lang="en-US" b="1" dirty="0" smtClean="0"/>
              <a:t> ataxia</a:t>
            </a:r>
            <a:endParaRPr lang="en-US" b="1" dirty="0"/>
          </a:p>
        </p:txBody>
      </p:sp>
      <p:sp>
        <p:nvSpPr>
          <p:cNvPr id="3" name="Content Placeholder 2"/>
          <p:cNvSpPr>
            <a:spLocks noGrp="1"/>
          </p:cNvSpPr>
          <p:nvPr>
            <p:ph idx="1"/>
          </p:nvPr>
        </p:nvSpPr>
        <p:spPr/>
        <p:txBody>
          <a:bodyPr/>
          <a:lstStyle/>
          <a:p>
            <a:r>
              <a:rPr lang="en-US" dirty="0" smtClean="0"/>
              <a:t>P- ataxia</a:t>
            </a:r>
            <a:endParaRPr lang="en-US" dirty="0" smtClean="0"/>
          </a:p>
          <a:p>
            <a:r>
              <a:rPr lang="en-US" dirty="0" smtClean="0"/>
              <a:t>I- WHOLE BODY VIBRATIONS</a:t>
            </a:r>
            <a:endParaRPr lang="en-US" dirty="0" smtClean="0"/>
          </a:p>
          <a:p>
            <a:r>
              <a:rPr lang="en-US" dirty="0" smtClean="0"/>
              <a:t>C- NO WHOLE BODY VIBRATION</a:t>
            </a:r>
            <a:endParaRPr lang="en-US" dirty="0" smtClean="0"/>
          </a:p>
          <a:p>
            <a:r>
              <a:rPr lang="en-US" dirty="0" smtClean="0"/>
              <a:t>O- PICK BLOOD FLOW VELOCITY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28596" y="642917"/>
          <a:ext cx="8258204" cy="6949440"/>
        </p:xfrm>
        <a:graphic>
          <a:graphicData uri="http://schemas.openxmlformats.org/drawingml/2006/table">
            <a:tbl>
              <a:tblPr firstRow="1" bandRow="1">
                <a:tableStyleId>{5C22544A-7EE6-4342-B048-85BDC9FD1C3A}</a:tableStyleId>
              </a:tblPr>
              <a:tblGrid>
                <a:gridCol w="4129102"/>
                <a:gridCol w="4129102"/>
              </a:tblGrid>
              <a:tr h="359430">
                <a:tc>
                  <a:txBody>
                    <a:bodyPr/>
                    <a:lstStyle/>
                    <a:p>
                      <a:r>
                        <a:rPr lang="en-US" dirty="0" smtClean="0"/>
                        <a:t>TYPE OF THE STUDY</a:t>
                      </a:r>
                      <a:endParaRPr lang="en-US" dirty="0"/>
                    </a:p>
                  </a:txBody>
                  <a:tcPr/>
                </a:tc>
                <a:tc>
                  <a:txBody>
                    <a:bodyPr/>
                    <a:lstStyle/>
                    <a:p>
                      <a:r>
                        <a:rPr lang="en-US" dirty="0" smtClean="0"/>
                        <a:t>CLINICAL TRIAL</a:t>
                      </a:r>
                      <a:endParaRPr lang="en-US" dirty="0"/>
                    </a:p>
                  </a:txBody>
                  <a:tcPr/>
                </a:tc>
              </a:tr>
              <a:tr h="359430">
                <a:tc>
                  <a:txBody>
                    <a:bodyPr/>
                    <a:lstStyle/>
                    <a:p>
                      <a:r>
                        <a:rPr lang="en-US" dirty="0" smtClean="0"/>
                        <a:t>YEAR OF PUBLICATION</a:t>
                      </a:r>
                      <a:endParaRPr lang="en-US" dirty="0"/>
                    </a:p>
                  </a:txBody>
                  <a:tcPr/>
                </a:tc>
                <a:tc>
                  <a:txBody>
                    <a:bodyPr/>
                    <a:lstStyle/>
                    <a:p>
                      <a:r>
                        <a:rPr lang="en-US" dirty="0" smtClean="0"/>
                        <a:t>15 NOV 2010</a:t>
                      </a:r>
                      <a:endParaRPr lang="en-US" dirty="0"/>
                    </a:p>
                  </a:txBody>
                  <a:tcPr/>
                </a:tc>
              </a:tr>
              <a:tr h="359430">
                <a:tc>
                  <a:txBody>
                    <a:bodyPr/>
                    <a:lstStyle/>
                    <a:p>
                      <a:r>
                        <a:rPr lang="en-US" dirty="0" smtClean="0"/>
                        <a:t>LEVEL OF EVIDANCES</a:t>
                      </a:r>
                      <a:endParaRPr lang="en-US" dirty="0"/>
                    </a:p>
                  </a:txBody>
                  <a:tcPr/>
                </a:tc>
                <a:tc>
                  <a:txBody>
                    <a:bodyPr/>
                    <a:lstStyle/>
                    <a:p>
                      <a:r>
                        <a:rPr lang="en-US" dirty="0" smtClean="0"/>
                        <a:t>LOW</a:t>
                      </a:r>
                      <a:endParaRPr lang="en-US" dirty="0"/>
                    </a:p>
                  </a:txBody>
                  <a:tcPr/>
                </a:tc>
              </a:tr>
              <a:tr h="620386">
                <a:tc>
                  <a:txBody>
                    <a:bodyPr/>
                    <a:lstStyle/>
                    <a:p>
                      <a:r>
                        <a:rPr lang="en-US" dirty="0" smtClean="0"/>
                        <a:t>CIATATION</a:t>
                      </a:r>
                      <a:endParaRPr lang="en-US" dirty="0"/>
                    </a:p>
                  </a:txBody>
                  <a:tcPr/>
                </a:tc>
                <a:tc>
                  <a:txBody>
                    <a:bodyPr/>
                    <a:lstStyle/>
                    <a:p>
                      <a:r>
                        <a:rPr lang="en-US" dirty="0" smtClean="0"/>
                        <a:t>Scandinavian Society of Clinical Physiology and Nuclear Medicine</a:t>
                      </a:r>
                      <a:endParaRPr lang="en-US" dirty="0"/>
                    </a:p>
                  </a:txBody>
                  <a:tcPr/>
                </a:tc>
              </a:tr>
              <a:tr h="620386">
                <a:tc>
                  <a:txBody>
                    <a:bodyPr/>
                    <a:lstStyle/>
                    <a:p>
                      <a:r>
                        <a:rPr lang="en-US" dirty="0" smtClean="0"/>
                        <a:t>AUTHOR</a:t>
                      </a:r>
                      <a:endParaRPr lang="en-US" dirty="0"/>
                    </a:p>
                  </a:txBody>
                  <a:tcPr/>
                </a:tc>
                <a:tc>
                  <a:txBody>
                    <a:bodyPr/>
                    <a:lstStyle/>
                    <a:p>
                      <a:r>
                        <a:rPr lang="es-ES" dirty="0" err="1" smtClean="0"/>
                        <a:t>Azael</a:t>
                      </a:r>
                      <a:r>
                        <a:rPr lang="es-ES" dirty="0" smtClean="0"/>
                        <a:t> J. Herrero</a:t>
                      </a:r>
                      <a:r>
                        <a:rPr lang="es-ES" baseline="30000" dirty="0" smtClean="0"/>
                        <a:t>1,2</a:t>
                      </a:r>
                      <a:r>
                        <a:rPr lang="es-ES" dirty="0" smtClean="0"/>
                        <a:t>, Juan Martín</a:t>
                      </a:r>
                      <a:r>
                        <a:rPr lang="es-ES" baseline="30000" dirty="0" smtClean="0"/>
                        <a:t>1</a:t>
                      </a:r>
                      <a:r>
                        <a:rPr lang="es-ES" dirty="0" smtClean="0"/>
                        <a:t>, Teresa Martín</a:t>
                      </a:r>
                      <a:r>
                        <a:rPr lang="es-ES" baseline="30000" dirty="0" smtClean="0"/>
                        <a:t>1</a:t>
                      </a:r>
                      <a:endParaRPr lang="en-US" dirty="0"/>
                    </a:p>
                  </a:txBody>
                  <a:tcPr/>
                </a:tc>
              </a:tr>
              <a:tr h="1949784">
                <a:tc>
                  <a:txBody>
                    <a:bodyPr/>
                    <a:lstStyle/>
                    <a:p>
                      <a:r>
                        <a:rPr lang="en-US" dirty="0" smtClean="0"/>
                        <a:t>AIM</a:t>
                      </a:r>
                      <a:endParaRPr lang="en-US" dirty="0"/>
                    </a:p>
                  </a:txBody>
                  <a:tcPr/>
                </a:tc>
                <a:tc>
                  <a:txBody>
                    <a:bodyPr/>
                    <a:lstStyle/>
                    <a:p>
                      <a:r>
                        <a:rPr lang="en-US" dirty="0" smtClean="0"/>
                        <a:t>The purpose of this study was to investigate the effects of whole-body vibration (WBV) on blood flow velocity and muscular activity after different vibration protocols in </a:t>
                      </a:r>
                      <a:r>
                        <a:rPr lang="en-US" dirty="0" err="1" smtClean="0"/>
                        <a:t>Friedreich’s</a:t>
                      </a:r>
                      <a:r>
                        <a:rPr lang="en-US" dirty="0" smtClean="0"/>
                        <a:t> ataxia (FA) patients.</a:t>
                      </a:r>
                      <a:endParaRPr lang="en-US" dirty="0" smtClean="0"/>
                    </a:p>
                    <a:p>
                      <a:endParaRPr lang="en-US" dirty="0"/>
                    </a:p>
                  </a:txBody>
                  <a:tcPr/>
                </a:tc>
              </a:tr>
              <a:tr h="2481543">
                <a:tc>
                  <a:txBody>
                    <a:bodyPr/>
                    <a:lstStyle/>
                    <a:p>
                      <a:r>
                        <a:rPr lang="en-US" dirty="0" smtClean="0"/>
                        <a:t>METHOD</a:t>
                      </a:r>
                      <a:endParaRPr lang="en-US" dirty="0"/>
                    </a:p>
                  </a:txBody>
                  <a:tcPr/>
                </a:tc>
                <a:tc>
                  <a:txBody>
                    <a:bodyPr/>
                    <a:lstStyle/>
                    <a:p>
                      <a:r>
                        <a:rPr lang="en-US" dirty="0" smtClean="0"/>
                        <a:t>After two familiarization sessions ten patients received six 3 min WBV treatments depending on a combination of frequency (10, 20 or 30 Hz) and protocol (constant or fragmented). Femoral artery blood flow velocity, </a:t>
                      </a:r>
                      <a:r>
                        <a:rPr lang="en-US" dirty="0" err="1" smtClean="0"/>
                        <a:t>vastus</a:t>
                      </a:r>
                      <a:r>
                        <a:rPr lang="en-US" dirty="0" smtClean="0"/>
                        <a:t> </a:t>
                      </a:r>
                      <a:r>
                        <a:rPr lang="en-US" dirty="0" err="1" smtClean="0"/>
                        <a:t>lateralis</a:t>
                      </a:r>
                      <a:r>
                        <a:rPr lang="en-US" dirty="0" smtClean="0"/>
                        <a:t> (VL) and </a:t>
                      </a:r>
                      <a:r>
                        <a:rPr lang="en-US" dirty="0" err="1" smtClean="0"/>
                        <a:t>vastus</a:t>
                      </a:r>
                      <a:r>
                        <a:rPr lang="en-US" dirty="0" smtClean="0"/>
                        <a:t> </a:t>
                      </a:r>
                      <a:r>
                        <a:rPr lang="en-US" dirty="0" err="1" smtClean="0"/>
                        <a:t>medialis</a:t>
                      </a:r>
                      <a:r>
                        <a:rPr lang="en-US" dirty="0" smtClean="0"/>
                        <a:t> (VM) electromyography (EMG), and rate of perceived exertion were registered. </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600200"/>
          <a:ext cx="8229600" cy="2108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WAS META ANALYSIS USED?</a:t>
                      </a:r>
                      <a:endParaRPr lang="en-US" dirty="0"/>
                    </a:p>
                  </a:txBody>
                  <a:tcPr/>
                </a:tc>
                <a:tc>
                  <a:txBody>
                    <a:bodyPr/>
                    <a:lstStyle/>
                    <a:p>
                      <a:r>
                        <a:rPr lang="en-US" dirty="0" smtClean="0"/>
                        <a:t>NO</a:t>
                      </a:r>
                      <a:endParaRPr lang="en-US" dirty="0"/>
                    </a:p>
                  </a:txBody>
                  <a:tcPr/>
                </a:tc>
              </a:tr>
              <a:tr h="370840">
                <a:tc>
                  <a:txBody>
                    <a:bodyPr/>
                    <a:lstStyle/>
                    <a:p>
                      <a:r>
                        <a:rPr lang="en-US" dirty="0" smtClean="0"/>
                        <a:t>CONCLUSION</a:t>
                      </a:r>
                      <a:endParaRPr lang="en-US" dirty="0"/>
                    </a:p>
                  </a:txBody>
                  <a:tcPr/>
                </a:tc>
                <a:tc>
                  <a:txBody>
                    <a:bodyPr/>
                    <a:lstStyle/>
                    <a:p>
                      <a:r>
                        <a:rPr lang="en-US" dirty="0" smtClean="0"/>
                        <a:t>WBV is an effective method to increase blood flow and to activate muscle mass in patients with </a:t>
                      </a:r>
                      <a:r>
                        <a:rPr lang="en-US" dirty="0" err="1" smtClean="0"/>
                        <a:t>Friedreich’s</a:t>
                      </a:r>
                      <a:r>
                        <a:rPr lang="en-US" dirty="0" smtClean="0"/>
                        <a:t> ataxia, and could therefore be considered to be incorporated in rehabilitation programs of this collective.</a:t>
                      </a:r>
                      <a:endParaRPr 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Objectives</a:t>
            </a:r>
            <a:endParaRPr lang="en-IN" dirty="0"/>
          </a:p>
        </p:txBody>
      </p:sp>
      <p:sp>
        <p:nvSpPr>
          <p:cNvPr id="3" name="Content Placeholder 2"/>
          <p:cNvSpPr>
            <a:spLocks noGrp="1"/>
          </p:cNvSpPr>
          <p:nvPr>
            <p:ph idx="1"/>
          </p:nvPr>
        </p:nvSpPr>
        <p:spPr/>
        <p:txBody>
          <a:bodyPr/>
          <a:lstStyle/>
          <a:p>
            <a:pPr>
              <a:lnSpc>
                <a:spcPct val="150000"/>
              </a:lnSpc>
            </a:pPr>
            <a:r>
              <a:rPr lang="en-IN" b="1" dirty="0"/>
              <a:t>At the end of session, students should know common assessment findings and physiotherapy management of patient with </a:t>
            </a:r>
            <a:r>
              <a:rPr lang="en-IN" b="1" dirty="0" err="1"/>
              <a:t>Friedreich’s</a:t>
            </a:r>
            <a:r>
              <a:rPr lang="en-IN" b="1" dirty="0"/>
              <a:t> disease.</a:t>
            </a:r>
            <a:endParaRPr lang="en-IN"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nSpc>
                <a:spcPct val="200000"/>
              </a:lnSpc>
            </a:pPr>
            <a:r>
              <a:rPr lang="en-IN" dirty="0" err="1"/>
              <a:t>Friedreich's</a:t>
            </a:r>
            <a:r>
              <a:rPr lang="en-IN" dirty="0"/>
              <a:t> ataxia is an inherited disease that causes progressive damage to the nervous system. This disease affects both males and females of the same family. It generally begins in childhood, but may not appear until early or late adolescence.</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nSpc>
                <a:spcPct val="200000"/>
              </a:lnSpc>
            </a:pPr>
            <a:r>
              <a:rPr lang="en-IN" dirty="0" smtClean="0"/>
              <a:t>Pathology: there is chronic degeneration/sclerosis of both posterior and lateral columns of the cord (</a:t>
            </a:r>
            <a:r>
              <a:rPr lang="en-IN" dirty="0" err="1" smtClean="0"/>
              <a:t>fasciculi</a:t>
            </a:r>
            <a:r>
              <a:rPr lang="en-IN" dirty="0" smtClean="0"/>
              <a:t> </a:t>
            </a:r>
            <a:r>
              <a:rPr lang="en-IN" dirty="0" err="1" smtClean="0"/>
              <a:t>grecilis</a:t>
            </a:r>
            <a:r>
              <a:rPr lang="en-IN" dirty="0" smtClean="0"/>
              <a:t> and </a:t>
            </a:r>
            <a:r>
              <a:rPr lang="en-IN" dirty="0" err="1" smtClean="0"/>
              <a:t>cuneatus</a:t>
            </a:r>
            <a:r>
              <a:rPr lang="en-IN" dirty="0" smtClean="0"/>
              <a:t>, anterior and posterior </a:t>
            </a:r>
            <a:r>
              <a:rPr lang="en-IN" dirty="0" err="1" smtClean="0"/>
              <a:t>spinocerebellar</a:t>
            </a:r>
            <a:r>
              <a:rPr lang="en-IN" dirty="0" smtClean="0"/>
              <a:t> tract, the </a:t>
            </a:r>
            <a:r>
              <a:rPr lang="en-IN" dirty="0" err="1" smtClean="0"/>
              <a:t>spinothalamic</a:t>
            </a:r>
            <a:r>
              <a:rPr lang="en-IN" dirty="0" smtClean="0"/>
              <a:t> tract and part of lateral </a:t>
            </a:r>
            <a:r>
              <a:rPr lang="en-IN" dirty="0" err="1" smtClean="0"/>
              <a:t>corticospinal</a:t>
            </a:r>
            <a:r>
              <a:rPr lang="en-IN" dirty="0" smtClean="0"/>
              <a:t> tract). Of the grey matter, the </a:t>
            </a:r>
            <a:r>
              <a:rPr lang="en-IN" dirty="0" err="1" smtClean="0"/>
              <a:t>thorasic</a:t>
            </a:r>
            <a:r>
              <a:rPr lang="en-IN" dirty="0" smtClean="0"/>
              <a:t> nucleus and some cranial nuclei are affected. The posterior nerve roots are also affected with sparing of few fibres.</a:t>
            </a:r>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Assessment</a:t>
            </a:r>
            <a:br>
              <a:rPr lang="en-IN" dirty="0"/>
            </a:br>
            <a:endParaRPr lang="en-IN" dirty="0"/>
          </a:p>
        </p:txBody>
      </p:sp>
      <p:sp>
        <p:nvSpPr>
          <p:cNvPr id="5" name="Text Placeholder 4"/>
          <p:cNvSpPr>
            <a:spLocks noGrp="1"/>
          </p:cNvSpPr>
          <p:nvPr>
            <p:ph type="body" idx="1"/>
          </p:nvPr>
        </p:nvSpPr>
        <p:spPr/>
        <p:txBody>
          <a:bodyPr/>
          <a:lstStyle/>
          <a:p>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a:t>CNS examination</a:t>
            </a:r>
            <a:br>
              <a:rPr lang="en-IN" dirty="0"/>
            </a:br>
            <a:endParaRPr lang="en-IN" dirty="0"/>
          </a:p>
        </p:txBody>
      </p:sp>
      <p:sp>
        <p:nvSpPr>
          <p:cNvPr id="5" name="Content Placeholder 4"/>
          <p:cNvSpPr>
            <a:spLocks noGrp="1"/>
          </p:cNvSpPr>
          <p:nvPr>
            <p:ph idx="1"/>
          </p:nvPr>
        </p:nvSpPr>
        <p:spPr>
          <a:xfrm>
            <a:off x="0" y="1600200"/>
            <a:ext cx="9144000" cy="5257800"/>
          </a:xfrm>
        </p:spPr>
        <p:txBody>
          <a:bodyPr>
            <a:normAutofit fontScale="77500" lnSpcReduction="20000"/>
          </a:bodyPr>
          <a:lstStyle/>
          <a:p>
            <a:pPr>
              <a:lnSpc>
                <a:spcPct val="150000"/>
              </a:lnSpc>
            </a:pPr>
            <a:r>
              <a:rPr lang="en-IN" dirty="0"/>
              <a:t>Higher mental function: speech is hesitant, described as “hot potato” type.</a:t>
            </a:r>
            <a:endParaRPr lang="en-IN" dirty="0"/>
          </a:p>
          <a:p>
            <a:pPr>
              <a:lnSpc>
                <a:spcPct val="150000"/>
              </a:lnSpc>
            </a:pPr>
            <a:r>
              <a:rPr lang="en-IN" dirty="0"/>
              <a:t>Cranial nerves: </a:t>
            </a:r>
            <a:r>
              <a:rPr lang="en-IN" dirty="0" err="1"/>
              <a:t>nystagmus</a:t>
            </a:r>
            <a:r>
              <a:rPr lang="en-IN" dirty="0"/>
              <a:t> is apparent at an early stage.</a:t>
            </a:r>
            <a:endParaRPr lang="en-IN" dirty="0"/>
          </a:p>
          <a:p>
            <a:pPr>
              <a:lnSpc>
                <a:spcPct val="150000"/>
              </a:lnSpc>
            </a:pPr>
            <a:r>
              <a:rPr lang="en-IN" dirty="0"/>
              <a:t>Sensory system: sometimes </a:t>
            </a:r>
            <a:r>
              <a:rPr lang="en-IN" dirty="0" err="1"/>
              <a:t>paraesthesia</a:t>
            </a:r>
            <a:r>
              <a:rPr lang="en-IN" dirty="0"/>
              <a:t> occur but anaesthesia is rare.</a:t>
            </a:r>
            <a:endParaRPr lang="en-IN" dirty="0"/>
          </a:p>
          <a:p>
            <a:pPr>
              <a:lnSpc>
                <a:spcPct val="150000"/>
              </a:lnSpc>
            </a:pPr>
            <a:r>
              <a:rPr lang="en-IN" dirty="0"/>
              <a:t>Motor system: deformities are common, especially scoliosis or </a:t>
            </a:r>
            <a:r>
              <a:rPr lang="en-IN" dirty="0" err="1"/>
              <a:t>kyphoscoliosis</a:t>
            </a:r>
            <a:r>
              <a:rPr lang="en-IN" dirty="0"/>
              <a:t>, </a:t>
            </a:r>
            <a:r>
              <a:rPr lang="en-IN" dirty="0" err="1"/>
              <a:t>talipes</a:t>
            </a:r>
            <a:r>
              <a:rPr lang="en-IN" dirty="0"/>
              <a:t> equines or </a:t>
            </a:r>
            <a:r>
              <a:rPr lang="en-IN" dirty="0" err="1"/>
              <a:t>equinovarus</a:t>
            </a:r>
            <a:r>
              <a:rPr lang="en-IN" dirty="0"/>
              <a:t>, </a:t>
            </a:r>
            <a:r>
              <a:rPr lang="en-IN" dirty="0" err="1"/>
              <a:t>pes</a:t>
            </a:r>
            <a:r>
              <a:rPr lang="en-IN" dirty="0"/>
              <a:t> </a:t>
            </a:r>
            <a:r>
              <a:rPr lang="en-IN" dirty="0" err="1"/>
              <a:t>cavus</a:t>
            </a:r>
            <a:r>
              <a:rPr lang="en-IN" dirty="0"/>
              <a:t> etc.</a:t>
            </a:r>
            <a:endParaRPr lang="en-IN" dirty="0"/>
          </a:p>
          <a:p>
            <a:pPr>
              <a:lnSpc>
                <a:spcPct val="150000"/>
              </a:lnSpc>
            </a:pPr>
            <a:r>
              <a:rPr lang="en-IN" dirty="0"/>
              <a:t>The knee jerk is lost. The extensor type planter reflex is some time found.</a:t>
            </a:r>
            <a:endParaRPr lang="en-IN" dirty="0"/>
          </a:p>
          <a:p>
            <a:pPr>
              <a:lnSpc>
                <a:spcPct val="150000"/>
              </a:lnSpc>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nSpc>
                <a:spcPct val="150000"/>
              </a:lnSpc>
            </a:pPr>
            <a:r>
              <a:rPr lang="en-IN" dirty="0" smtClean="0"/>
              <a:t>Muscular weakness is present.</a:t>
            </a:r>
            <a:endParaRPr lang="en-IN" dirty="0" smtClean="0"/>
          </a:p>
          <a:p>
            <a:pPr>
              <a:lnSpc>
                <a:spcPct val="150000"/>
              </a:lnSpc>
            </a:pPr>
            <a:r>
              <a:rPr lang="en-IN" dirty="0" smtClean="0"/>
              <a:t>Intension tremors develop in the arms, head and neck, but usually remains slight.</a:t>
            </a:r>
            <a:endParaRPr lang="en-IN" dirty="0" smtClean="0"/>
          </a:p>
          <a:p>
            <a:pPr>
              <a:lnSpc>
                <a:spcPct val="150000"/>
              </a:lnSpc>
            </a:pPr>
            <a:r>
              <a:rPr lang="en-IN" dirty="0" smtClean="0"/>
              <a:t>Ataxia – the first sign is often a slight unsteadiness. The </a:t>
            </a:r>
            <a:r>
              <a:rPr lang="en-IN" dirty="0" err="1" smtClean="0"/>
              <a:t>incordination</a:t>
            </a:r>
            <a:r>
              <a:rPr lang="en-IN" dirty="0" smtClean="0"/>
              <a:t> spreads to the arms at the later stage. In the advanced cases there is jerky kind of </a:t>
            </a:r>
            <a:r>
              <a:rPr lang="en-IN" dirty="0" err="1" smtClean="0"/>
              <a:t>incordination</a:t>
            </a:r>
            <a:r>
              <a:rPr lang="en-IN" dirty="0" smtClean="0"/>
              <a:t>, with a reeling, staggering gait, resembling that of </a:t>
            </a:r>
            <a:r>
              <a:rPr lang="en-IN" dirty="0" err="1" smtClean="0"/>
              <a:t>cerebellar</a:t>
            </a:r>
            <a:r>
              <a:rPr lang="en-IN" dirty="0" smtClean="0"/>
              <a:t> ataxia.</a:t>
            </a:r>
            <a:endParaRPr lang="en-IN" dirty="0" smtClean="0"/>
          </a:p>
          <a:p>
            <a:pPr>
              <a:lnSpc>
                <a:spcPct val="150000"/>
              </a:lnSpc>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Course and prognosis</a:t>
            </a:r>
            <a:br>
              <a:rPr lang="en-IN" dirty="0"/>
            </a:br>
            <a:endParaRPr lang="en-IN" dirty="0"/>
          </a:p>
        </p:txBody>
      </p:sp>
      <p:sp>
        <p:nvSpPr>
          <p:cNvPr id="3" name="Content Placeholder 2"/>
          <p:cNvSpPr>
            <a:spLocks noGrp="1"/>
          </p:cNvSpPr>
          <p:nvPr>
            <p:ph idx="1"/>
          </p:nvPr>
        </p:nvSpPr>
        <p:spPr/>
        <p:txBody>
          <a:bodyPr/>
          <a:lstStyle/>
          <a:p>
            <a:pPr>
              <a:lnSpc>
                <a:spcPct val="150000"/>
              </a:lnSpc>
            </a:pPr>
            <a:r>
              <a:rPr lang="en-IN" dirty="0"/>
              <a:t>The disease is progressive and incurable, and usually runs a long, slow course. Occasionally, the symptoms undergo spontaneous arrest in early stages. It is not fatal and patient dies of some </a:t>
            </a:r>
            <a:r>
              <a:rPr lang="en-IN" dirty="0" err="1"/>
              <a:t>intercurrent</a:t>
            </a:r>
            <a:r>
              <a:rPr lang="en-IN" dirty="0"/>
              <a:t> disease.</a:t>
            </a:r>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a:t> </a:t>
            </a:r>
            <a:br>
              <a:rPr lang="en-IN" dirty="0"/>
            </a:br>
            <a:r>
              <a:rPr lang="en-IN" dirty="0"/>
              <a:t>Physiotherapy management</a:t>
            </a:r>
            <a:br>
              <a:rPr lang="en-IN" dirty="0"/>
            </a:br>
            <a:endParaRPr lang="en-IN" dirty="0"/>
          </a:p>
        </p:txBody>
      </p:sp>
      <p:sp>
        <p:nvSpPr>
          <p:cNvPr id="5" name="Text Placeholder 4"/>
          <p:cNvSpPr>
            <a:spLocks noGrp="1"/>
          </p:cNvSpPr>
          <p:nvPr>
            <p:ph type="body" idx="1"/>
          </p:nvPr>
        </p:nvSpPr>
        <p:spPr/>
        <p:txBody>
          <a:bodyPr/>
          <a:lstStyle/>
          <a:p>
            <a:endParaRPr lang="en-IN"/>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6046</Words>
  <Application>WPS Presentation</Application>
  <PresentationFormat>On-screen Show (4:3)</PresentationFormat>
  <Paragraphs>153</Paragraphs>
  <Slides>18</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18</vt:i4>
      </vt:variant>
    </vt:vector>
  </HeadingPairs>
  <TitlesOfParts>
    <vt:vector size="25" baseType="lpstr">
      <vt:lpstr>Arial</vt:lpstr>
      <vt:lpstr>SimSun</vt:lpstr>
      <vt:lpstr>Wingdings</vt:lpstr>
      <vt:lpstr>Calibri</vt:lpstr>
      <vt:lpstr>Microsoft YaHei</vt:lpstr>
      <vt:lpstr>Arial Unicode MS</vt:lpstr>
      <vt:lpstr>Office Theme</vt:lpstr>
      <vt:lpstr>ASSESSMENT AND MANAGEMENT OF FRIEDREICH’S DISEASE </vt:lpstr>
      <vt:lpstr>Objectives</vt:lpstr>
      <vt:lpstr>PowerPoint 演示文稿</vt:lpstr>
      <vt:lpstr>PowerPoint 演示文稿</vt:lpstr>
      <vt:lpstr>Assessment </vt:lpstr>
      <vt:lpstr>CNS examination </vt:lpstr>
      <vt:lpstr>PowerPoint 演示文稿</vt:lpstr>
      <vt:lpstr>Course and prognosis </vt:lpstr>
      <vt:lpstr>  Physiotherapy management </vt:lpstr>
      <vt:lpstr>PowerPoint 演示文稿</vt:lpstr>
      <vt:lpstr>Aims </vt:lpstr>
      <vt:lpstr>Physiotherapy Treatment</vt:lpstr>
      <vt:lpstr>PowerPoint 演示文稿</vt:lpstr>
      <vt:lpstr>Will orthotic support cause improvement in gait of patient with Friedreich’s ataxia?   </vt:lpstr>
      <vt:lpstr>Orthopedic shoes improve gait in Friedreich’s ataxia: a clinical and quantified case study</vt:lpstr>
      <vt:lpstr>Whole-body vibration alters blood flow velocity and neuromuscular activity in Friedreich’s ataxia</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MANAGEMENT OF FRIEDREICH’S DISEASE</dc:title>
  <dc:creator>Megha</dc:creator>
  <cp:lastModifiedBy>ACER</cp:lastModifiedBy>
  <cp:revision>11</cp:revision>
  <dcterms:created xsi:type="dcterms:W3CDTF">2014-04-08T11:14:00Z</dcterms:created>
  <dcterms:modified xsi:type="dcterms:W3CDTF">2020-08-14T07:22:23Z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