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99" r:id="rId5"/>
    <p:sldId id="300" r:id="rId6"/>
    <p:sldId id="259" r:id="rId7"/>
    <p:sldId id="260" r:id="rId8"/>
    <p:sldId id="301" r:id="rId9"/>
    <p:sldId id="258" r:id="rId10"/>
    <p:sldId id="262" r:id="rId11"/>
    <p:sldId id="263" r:id="rId12"/>
    <p:sldId id="266" r:id="rId13"/>
    <p:sldId id="264" r:id="rId14"/>
    <p:sldId id="265" r:id="rId15"/>
    <p:sldId id="267" r:id="rId16"/>
    <p:sldId id="269" r:id="rId17"/>
    <p:sldId id="268" r:id="rId18"/>
    <p:sldId id="270" r:id="rId19"/>
    <p:sldId id="271" r:id="rId20"/>
    <p:sldId id="273" r:id="rId21"/>
    <p:sldId id="272" r:id="rId22"/>
    <p:sldId id="274" r:id="rId23"/>
    <p:sldId id="275" r:id="rId24"/>
    <p:sldId id="276" r:id="rId25"/>
    <p:sldId id="277" r:id="rId26"/>
    <p:sldId id="278" r:id="rId27"/>
    <p:sldId id="279" r:id="rId28"/>
    <p:sldId id="280" r:id="rId29"/>
    <p:sldId id="281" r:id="rId30"/>
    <p:sldId id="26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302" r:id="rId49"/>
    <p:sldId id="303" r:id="rId50"/>
    <p:sldId id="304" r:id="rId51"/>
    <p:sldId id="305" r:id="rId52"/>
    <p:sldId id="306" r:id="rId53"/>
    <p:sldId id="307" r:id="rId54"/>
    <p:sldId id="30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DEVLOPMENTAL DISORDER OF CNS</a:t>
            </a:r>
            <a:endParaRPr lang="en-IN" dirty="0"/>
          </a:p>
        </p:txBody>
      </p:sp>
      <p:sp>
        <p:nvSpPr>
          <p:cNvPr id="3" name="Subtitle 2"/>
          <p:cNvSpPr>
            <a:spLocks noGrp="1"/>
          </p:cNvSpPr>
          <p:nvPr>
            <p:ph type="subTitle" idx="1"/>
          </p:nvPr>
        </p:nvSpPr>
        <p:spPr>
          <a:xfrm>
            <a:off x="1371600" y="4343400"/>
            <a:ext cx="6400800" cy="1295400"/>
          </a:xfrm>
        </p:spPr>
        <p:txBody>
          <a:bodyPr/>
          <a:lstStyle/>
          <a:p>
            <a:r>
              <a:rPr lang="en-IN" dirty="0" smtClean="0"/>
              <a:t>By: </a:t>
            </a:r>
            <a:r>
              <a:rPr lang="en-IN" dirty="0" err="1" smtClean="0"/>
              <a:t>Dr.</a:t>
            </a:r>
            <a:r>
              <a:rPr lang="en-IN" dirty="0" smtClean="0"/>
              <a:t> </a:t>
            </a:r>
            <a:r>
              <a:rPr lang="en-IN" dirty="0" err="1" smtClean="0"/>
              <a:t>Dhwani</a:t>
            </a:r>
            <a:r>
              <a:rPr lang="en-IN" dirty="0" smtClean="0"/>
              <a:t> </a:t>
            </a:r>
            <a:r>
              <a:rPr lang="en-IN" dirty="0" err="1" smtClean="0"/>
              <a:t>Chanpura</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r>
              <a:rPr lang="en-IN" dirty="0" smtClean="0"/>
              <a:t>If there is a block in the pathway, particularly at the aqueduct or around the base of the brain, the CSF cannot be reabsorbed he pressure begins to build up. In the baby, the head is able to grow easily as the sutures of the skull and </a:t>
            </a:r>
            <a:r>
              <a:rPr lang="en-IN" dirty="0" err="1" smtClean="0"/>
              <a:t>fontanelles</a:t>
            </a:r>
            <a:r>
              <a:rPr lang="en-IN" dirty="0" smtClean="0"/>
              <a:t> are very flexible.</a:t>
            </a:r>
            <a:endParaRPr lang="en-IN" dirty="0" smtClean="0"/>
          </a:p>
          <a:p>
            <a:r>
              <a:rPr lang="en-IN" dirty="0" smtClean="0"/>
              <a:t>Hydrocephalus develops in 80% of children with spina bifida. </a:t>
            </a:r>
            <a:endParaRPr lang="en-IN" dirty="0" smtClean="0"/>
          </a:p>
          <a:p>
            <a:r>
              <a:rPr lang="en-IN" dirty="0" smtClean="0"/>
              <a:t>It may be present at birth, but usually develops after the closure of the spinal lesion, when the head circumference rapidly rises. </a:t>
            </a:r>
            <a:endParaRPr lang="en-IN" dirty="0" smtClean="0"/>
          </a:p>
          <a:p>
            <a:r>
              <a:rPr lang="en-IN" dirty="0" smtClean="0"/>
              <a:t>This is caused by a change in the fluid dynamics acting on the Arnold-</a:t>
            </a:r>
            <a:r>
              <a:rPr lang="en-IN" dirty="0" err="1" smtClean="0"/>
              <a:t>Chiari</a:t>
            </a:r>
            <a:r>
              <a:rPr lang="en-IN" dirty="0" smtClean="0"/>
              <a:t> malformation which is usually present. The medulla and part of the cerebellum are displaced into the foramen magnum causing the block of the fourth ventricle which is usually incomplete.</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248400"/>
          </a:xfrm>
        </p:spPr>
        <p:txBody>
          <a:bodyPr>
            <a:normAutofit/>
          </a:bodyPr>
          <a:lstStyle/>
          <a:p>
            <a:pPr marL="0" indent="0">
              <a:buNone/>
            </a:pPr>
            <a:r>
              <a:rPr lang="en-US" sz="2400" dirty="0" smtClean="0"/>
              <a:t>CLINICAL FEATURES</a:t>
            </a:r>
            <a:endParaRPr lang="en-US" sz="2400" dirty="0"/>
          </a:p>
          <a:p>
            <a:r>
              <a:rPr lang="en-US" sz="2400" i="1" dirty="0" smtClean="0"/>
              <a:t>Hydrocephalus </a:t>
            </a:r>
            <a:r>
              <a:rPr lang="en-US" sz="2400" dirty="0" smtClean="0"/>
              <a:t>is distinguished by several features:</a:t>
            </a:r>
            <a:endParaRPr lang="en-US" sz="2400" dirty="0"/>
          </a:p>
          <a:p>
            <a:pPr lvl="1"/>
            <a:r>
              <a:rPr lang="en-US" i="1" dirty="0"/>
              <a:t>frontal protuberance, or bossing</a:t>
            </a:r>
            <a:endParaRPr lang="en-US" i="1" dirty="0"/>
          </a:p>
          <a:p>
            <a:pPr lvl="1"/>
            <a:r>
              <a:rPr lang="en-US" i="1" dirty="0"/>
              <a:t>sunset sign </a:t>
            </a:r>
            <a:endParaRPr lang="en-US" i="1" dirty="0"/>
          </a:p>
          <a:p>
            <a:pPr lvl="1"/>
            <a:r>
              <a:rPr lang="en-US" i="1" dirty="0"/>
              <a:t>thinning of scalp</a:t>
            </a:r>
            <a:endParaRPr lang="en-US" i="1" dirty="0"/>
          </a:p>
          <a:p>
            <a:pPr lvl="1"/>
            <a:r>
              <a:rPr lang="en-US" i="1" dirty="0"/>
              <a:t>prominence of scalp veins</a:t>
            </a:r>
            <a:endParaRPr lang="en-US" i="1" dirty="0"/>
          </a:p>
          <a:p>
            <a:pPr lvl="1"/>
            <a:r>
              <a:rPr lang="en-US" i="1" dirty="0"/>
              <a:t>separation of cranial sutures</a:t>
            </a:r>
            <a:endParaRPr lang="en-US" i="1" dirty="0"/>
          </a:p>
          <a:p>
            <a:pPr lvl="1"/>
            <a:r>
              <a:rPr lang="en-US" i="1" dirty="0"/>
              <a:t>cracked pot </a:t>
            </a:r>
            <a:r>
              <a:rPr lang="en-US" dirty="0"/>
              <a:t>sound on percussion of skull</a:t>
            </a:r>
            <a:endParaRPr lang="en-US" dirty="0"/>
          </a:p>
          <a:p>
            <a:endParaRPr lang="en-US" sz="2400" dirty="0"/>
          </a:p>
          <a:p>
            <a:endParaRPr lang="en-US" sz="2800" dirty="0" smtClean="0"/>
          </a:p>
          <a:p>
            <a:pPr marL="0" indent="0">
              <a:buNone/>
            </a:pPr>
            <a:endParaRPr lang="en-US" dirty="0"/>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24200" y="4038600"/>
            <a:ext cx="2209800" cy="248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TREATMENT</a:t>
            </a:r>
            <a:endParaRPr lang="en-IN" dirty="0"/>
          </a:p>
        </p:txBody>
      </p:sp>
      <p:sp>
        <p:nvSpPr>
          <p:cNvPr id="3" name="Content Placeholder 2"/>
          <p:cNvSpPr>
            <a:spLocks noGrp="1"/>
          </p:cNvSpPr>
          <p:nvPr>
            <p:ph idx="1"/>
          </p:nvPr>
        </p:nvSpPr>
        <p:spPr>
          <a:xfrm>
            <a:off x="457200" y="1219200"/>
            <a:ext cx="8229600" cy="4906963"/>
          </a:xfrm>
        </p:spPr>
        <p:txBody>
          <a:bodyPr>
            <a:normAutofit/>
          </a:bodyPr>
          <a:lstStyle/>
          <a:p>
            <a:r>
              <a:rPr lang="en-IN" sz="2800" dirty="0" smtClean="0"/>
              <a:t>John </a:t>
            </a:r>
            <a:r>
              <a:rPr lang="en-IN" sz="2800" dirty="0" err="1" smtClean="0"/>
              <a:t>Holter</a:t>
            </a:r>
            <a:r>
              <a:rPr lang="en-IN" sz="2800" dirty="0" smtClean="0"/>
              <a:t> and a neurosurgeon, Eugene Spitz, perfected the Spitz –</a:t>
            </a:r>
            <a:r>
              <a:rPr lang="en-IN" sz="2800" dirty="0" err="1" smtClean="0"/>
              <a:t>Holter</a:t>
            </a:r>
            <a:r>
              <a:rPr lang="en-IN" sz="2800" dirty="0" smtClean="0"/>
              <a:t> shunt which is designed to drain excess CSF from the ventricles into the right atrium of the heart.</a:t>
            </a:r>
            <a:endParaRPr lang="en-IN" sz="2800" dirty="0" smtClean="0"/>
          </a:p>
          <a:p>
            <a:r>
              <a:rPr lang="en-IN" sz="2800" dirty="0" smtClean="0"/>
              <a:t>Many surgeons use the peritoneal sac, instead of the circulation, to absorb the CSF. The need for lengthening the lower catheter occurs less often, but the catheter may become blocked by adhesions.</a:t>
            </a:r>
            <a:endParaRPr lang="en-IN"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IN" sz="2800" dirty="0" smtClean="0"/>
              <a:t>Common neurological problems occurring with hydrocephalus are:</a:t>
            </a:r>
            <a:endParaRPr lang="en-IN" sz="2800" dirty="0" smtClean="0"/>
          </a:p>
          <a:p>
            <a:r>
              <a:rPr lang="en-IN" sz="2800" dirty="0" smtClean="0"/>
              <a:t>1. spasticity of one or both arms</a:t>
            </a:r>
            <a:endParaRPr lang="en-IN" sz="2800" dirty="0" smtClean="0"/>
          </a:p>
          <a:p>
            <a:r>
              <a:rPr lang="en-IN" sz="2800" dirty="0" smtClean="0"/>
              <a:t>2. cerebellar signs with clumsiness or incoordination and poor balance.</a:t>
            </a:r>
            <a:endParaRPr lang="en-IN" sz="2800" dirty="0" smtClean="0"/>
          </a:p>
          <a:p>
            <a:r>
              <a:rPr lang="en-IN" sz="2800" dirty="0" smtClean="0"/>
              <a:t>3. dissociated sensory loss and weakness in the arms and hands associated with </a:t>
            </a:r>
            <a:r>
              <a:rPr lang="en-IN" sz="2800" dirty="0" err="1" smtClean="0"/>
              <a:t>syringomyelia</a:t>
            </a:r>
            <a:r>
              <a:rPr lang="en-IN" sz="2800" dirty="0" smtClean="0"/>
              <a:t>.</a:t>
            </a:r>
            <a:endParaRPr lang="en-IN"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SPINA BIFIDA</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Spina bifida is one of the neural tube defects. These are the group of developmental abnormalities that occur when the neural tube fails to fuse anywhere along its length.</a:t>
            </a:r>
            <a:endParaRPr lang="en-IN" dirty="0" smtClean="0"/>
          </a:p>
          <a:p>
            <a:r>
              <a:rPr lang="en-IN" dirty="0" smtClean="0"/>
              <a:t>The commonest position of the lesion is in the </a:t>
            </a:r>
            <a:r>
              <a:rPr lang="en-IN" dirty="0" err="1" smtClean="0"/>
              <a:t>thoraco</a:t>
            </a:r>
            <a:r>
              <a:rPr lang="en-IN" dirty="0" smtClean="0"/>
              <a:t>-lumbar region of the spine, then the </a:t>
            </a:r>
            <a:r>
              <a:rPr lang="en-IN" dirty="0" err="1" smtClean="0"/>
              <a:t>lumbo</a:t>
            </a:r>
            <a:r>
              <a:rPr lang="en-IN" dirty="0" smtClean="0"/>
              <a:t>-sacral, thoracic and cervical regions.</a:t>
            </a:r>
            <a:endParaRPr lang="en-IN" dirty="0" smtClean="0"/>
          </a:p>
          <a:p>
            <a:r>
              <a:rPr lang="en-IN" dirty="0" smtClean="0"/>
              <a:t>If the forebrain fails to develop, </a:t>
            </a:r>
            <a:r>
              <a:rPr lang="en-IN" b="1" dirty="0" smtClean="0"/>
              <a:t>anencephaly</a:t>
            </a:r>
            <a:r>
              <a:rPr lang="en-IN" dirty="0" smtClean="0"/>
              <a:t> occurs-a condition incompatible with life. An </a:t>
            </a:r>
            <a:r>
              <a:rPr lang="en-IN" b="1" dirty="0" err="1" smtClean="0"/>
              <a:t>encephalocele</a:t>
            </a:r>
            <a:r>
              <a:rPr lang="en-IN" b="1" dirty="0" smtClean="0"/>
              <a:t> </a:t>
            </a:r>
            <a:r>
              <a:rPr lang="en-IN" dirty="0" smtClean="0"/>
              <a:t>lesion may occur anywhere along the midline of the skull, commonly in the occipital region.</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914400" y="685800"/>
            <a:ext cx="7467600" cy="477758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SPINA BIFIDA CYSTICA (APERTA)</a:t>
            </a:r>
            <a:endParaRPr lang="en-IN" dirty="0"/>
          </a:p>
        </p:txBody>
      </p:sp>
      <p:sp>
        <p:nvSpPr>
          <p:cNvPr id="3" name="Content Placeholder 2"/>
          <p:cNvSpPr>
            <a:spLocks noGrp="1"/>
          </p:cNvSpPr>
          <p:nvPr>
            <p:ph idx="1"/>
          </p:nvPr>
        </p:nvSpPr>
        <p:spPr>
          <a:xfrm>
            <a:off x="457200" y="1143000"/>
            <a:ext cx="8229600" cy="5257800"/>
          </a:xfrm>
        </p:spPr>
        <p:txBody>
          <a:bodyPr>
            <a:noAutofit/>
          </a:bodyPr>
          <a:lstStyle/>
          <a:p>
            <a:r>
              <a:rPr lang="en-IN" sz="2800" b="1" dirty="0" smtClean="0"/>
              <a:t>MENINGOCELE</a:t>
            </a:r>
            <a:r>
              <a:rPr lang="en-IN" sz="2800" dirty="0" smtClean="0"/>
              <a:t>: the meninges form a sac lined by arachnoid membrane and </a:t>
            </a:r>
            <a:r>
              <a:rPr lang="en-IN" sz="2800" dirty="0" err="1" smtClean="0"/>
              <a:t>dura</a:t>
            </a:r>
            <a:r>
              <a:rPr lang="en-IN" sz="2800" dirty="0" smtClean="0"/>
              <a:t> containing cerebrospinal fluid (CSF) and, rarely, a small amount of nervous tissue.</a:t>
            </a:r>
            <a:endParaRPr lang="en-IN" sz="2800" dirty="0" smtClean="0"/>
          </a:p>
          <a:p>
            <a:r>
              <a:rPr lang="en-IN" sz="2800" b="1" dirty="0" smtClean="0"/>
              <a:t>MYELOMENINGOCELE</a:t>
            </a:r>
            <a:r>
              <a:rPr lang="en-IN" sz="2800" dirty="0" smtClean="0"/>
              <a:t>: The neural tube is closed and covered by a membrane centrally and skin peripherally, but the spinal cord and all the nerve roots are outside the vertebral canal. In many cases there are associated anomalies of the cord, with dilatation of the central canal, </a:t>
            </a:r>
            <a:r>
              <a:rPr lang="en-IN" sz="2800" dirty="0" err="1" smtClean="0"/>
              <a:t>lipomata</a:t>
            </a:r>
            <a:r>
              <a:rPr lang="en-IN" sz="2800" dirty="0" smtClean="0"/>
              <a:t> and other associated neural defects, such as split cord or tethering of nerve roots.</a:t>
            </a:r>
            <a:endParaRPr lang="en-IN"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991"/>
            <a:ext cx="8229600" cy="1143000"/>
          </a:xfrm>
        </p:spPr>
        <p:txBody>
          <a:bodyPr/>
          <a:lstStyle/>
          <a:p>
            <a:r>
              <a:rPr lang="en-IN" dirty="0" smtClean="0"/>
              <a:t>TYPES OF LESIONS</a:t>
            </a:r>
            <a:endParaRPr lang="en-IN" dirty="0"/>
          </a:p>
        </p:txBody>
      </p:sp>
      <p:sp>
        <p:nvSpPr>
          <p:cNvPr id="3" name="Content Placeholder 2"/>
          <p:cNvSpPr>
            <a:spLocks noGrp="1"/>
          </p:cNvSpPr>
          <p:nvPr>
            <p:ph idx="1"/>
          </p:nvPr>
        </p:nvSpPr>
        <p:spPr>
          <a:xfrm>
            <a:off x="457200" y="1219200"/>
            <a:ext cx="8229600" cy="5257800"/>
          </a:xfrm>
        </p:spPr>
        <p:txBody>
          <a:bodyPr>
            <a:noAutofit/>
          </a:bodyPr>
          <a:lstStyle/>
          <a:p>
            <a:r>
              <a:rPr lang="en-IN" sz="2800" dirty="0" smtClean="0"/>
              <a:t>At birth, two types of lesions are recognisable:</a:t>
            </a:r>
            <a:endParaRPr lang="en-IN" sz="2800" dirty="0" smtClean="0"/>
          </a:p>
          <a:p>
            <a:r>
              <a:rPr lang="en-IN" sz="2800" dirty="0" smtClean="0"/>
              <a:t>TYPE 1 (one-third of patients): there is complete loss of the  spinal cord function, below a certain segmental level which results in sensory loss and absent reflexes. These infants have characteristic deformities of muscle imbalance , the deformity depending on the level of lesion.</a:t>
            </a:r>
            <a:endParaRPr lang="en-IN" sz="2800" dirty="0" smtClean="0"/>
          </a:p>
          <a:p>
            <a:r>
              <a:rPr lang="en-IN" sz="2800" dirty="0" smtClean="0"/>
              <a:t>TYPE 2 (Two- thirds of patients): associated with interruption of the corticospinal tracts. There is preservation of purely reflex activity in isolated distal segments.</a:t>
            </a:r>
            <a:endParaRPr lang="en-IN" sz="2800" dirty="0" smtClean="0"/>
          </a:p>
          <a:p>
            <a:endParaRPr lang="en-IN"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marL="514350" indent="-514350">
              <a:buAutoNum type="arabicParenR"/>
            </a:pPr>
            <a:r>
              <a:rPr lang="en-IN" sz="2800" b="1" dirty="0" smtClean="0"/>
              <a:t>Below the level of spinal cord involvement:</a:t>
            </a:r>
            <a:endParaRPr lang="en-IN" sz="2800" b="1" dirty="0" smtClean="0"/>
          </a:p>
          <a:p>
            <a:pPr marL="0" indent="0">
              <a:buNone/>
            </a:pPr>
            <a:r>
              <a:rPr lang="en-IN" sz="2800" dirty="0" smtClean="0"/>
              <a:t> there is a segment with flaccid paralysis and sensory and reflex loss and ,below this isolated cord function with reflex activity and spasticity.</a:t>
            </a:r>
            <a:endParaRPr lang="en-IN" sz="2800" dirty="0" smtClean="0"/>
          </a:p>
          <a:p>
            <a:r>
              <a:rPr lang="en-IN" sz="2800" dirty="0" smtClean="0"/>
              <a:t> Toe clonus may be striking.</a:t>
            </a:r>
            <a:endParaRPr lang="en-IN"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en-IN" dirty="0" smtClean="0"/>
              <a:t>2) A </a:t>
            </a:r>
            <a:r>
              <a:rPr lang="en-IN" b="1" dirty="0"/>
              <a:t>flaccid segment </a:t>
            </a:r>
            <a:r>
              <a:rPr lang="en-IN" dirty="0"/>
              <a:t>is almost absent and therefore there is virtually complete spinal cord transaction with only reflex activity below the level of the lesion. </a:t>
            </a:r>
            <a:endParaRPr lang="en-IN" dirty="0" smtClean="0"/>
          </a:p>
          <a:p>
            <a:r>
              <a:rPr lang="en-IN" dirty="0" smtClean="0"/>
              <a:t>it </a:t>
            </a:r>
            <a:r>
              <a:rPr lang="en-IN" dirty="0"/>
              <a:t>is likely that paralysis in </a:t>
            </a:r>
            <a:r>
              <a:rPr lang="en-IN" dirty="0" err="1"/>
              <a:t>mylomeningocele</a:t>
            </a:r>
            <a:r>
              <a:rPr lang="en-IN" dirty="0"/>
              <a:t> is due to a lesion of the upper motor neurone(UMN) rather than the lower motor neurone(LMN) . </a:t>
            </a:r>
            <a:endParaRPr lang="en-IN" dirty="0" smtClean="0"/>
          </a:p>
          <a:p>
            <a:r>
              <a:rPr lang="en-IN" dirty="0" smtClean="0"/>
              <a:t>In </a:t>
            </a:r>
            <a:r>
              <a:rPr lang="en-IN" dirty="0"/>
              <a:t>high lesions, the UMN lesions tend to occur above the plaque. In low lesions, it may occur elsewhere, e.g. within the plaque itself. </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990600" y="381000"/>
            <a:ext cx="7239000" cy="59436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IN" sz="2800" dirty="0" smtClean="0"/>
              <a:t>3) </a:t>
            </a:r>
            <a:r>
              <a:rPr lang="en-IN" sz="2800" b="1" dirty="0" smtClean="0"/>
              <a:t>Incomplete transection </a:t>
            </a:r>
            <a:r>
              <a:rPr lang="en-IN" sz="2800" dirty="0" smtClean="0"/>
              <a:t>of the long tracts occur, so the child has a spastic paraplegia with some preservation of voluntary movement and sensation. </a:t>
            </a:r>
            <a:endParaRPr lang="en-IN"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914400"/>
          </a:xfrm>
        </p:spPr>
        <p:txBody>
          <a:bodyPr>
            <a:normAutofit fontScale="90000"/>
          </a:bodyPr>
          <a:lstStyle/>
          <a:p>
            <a:r>
              <a:rPr lang="en-IN" sz="3600" dirty="0" smtClean="0"/>
              <a:t>ASSESSMENT OF THE NEONATE WITH SPINA BIFIDA APERTA</a:t>
            </a:r>
            <a:br>
              <a:rPr lang="en-IN" sz="3600" dirty="0" smtClean="0"/>
            </a:br>
            <a:endParaRPr lang="en-IN" sz="3600" dirty="0"/>
          </a:p>
        </p:txBody>
      </p:sp>
      <p:sp>
        <p:nvSpPr>
          <p:cNvPr id="3" name="Content Placeholder 2"/>
          <p:cNvSpPr>
            <a:spLocks noGrp="1"/>
          </p:cNvSpPr>
          <p:nvPr>
            <p:ph idx="1"/>
          </p:nvPr>
        </p:nvSpPr>
        <p:spPr>
          <a:xfrm>
            <a:off x="457200" y="1219200"/>
            <a:ext cx="8229600" cy="4906963"/>
          </a:xfrm>
        </p:spPr>
        <p:txBody>
          <a:bodyPr>
            <a:normAutofit/>
          </a:bodyPr>
          <a:lstStyle/>
          <a:p>
            <a:r>
              <a:rPr lang="en-IN" sz="2800" b="1" dirty="0" smtClean="0"/>
              <a:t>NEUROLOGICAL EXAMINATION</a:t>
            </a:r>
            <a:r>
              <a:rPr lang="en-IN" sz="2800" dirty="0" smtClean="0"/>
              <a:t>:</a:t>
            </a:r>
            <a:endParaRPr lang="en-IN" sz="2800" dirty="0" smtClean="0"/>
          </a:p>
          <a:p>
            <a:r>
              <a:rPr lang="en-IN" sz="2800" dirty="0" smtClean="0"/>
              <a:t>The purpose of the examination is to determine, as far as possible, the level at which normal cord function ceases, and to assess the presence and degree of hydrocephalus.</a:t>
            </a:r>
            <a:endParaRPr lang="en-IN" sz="2800" dirty="0" smtClean="0"/>
          </a:p>
          <a:p>
            <a:r>
              <a:rPr lang="en-IN" sz="2800" dirty="0" smtClean="0"/>
              <a:t>Skull: the skull should be examined and the sutures and </a:t>
            </a:r>
            <a:r>
              <a:rPr lang="en-IN" sz="2800" dirty="0" err="1" smtClean="0"/>
              <a:t>fontanelles</a:t>
            </a:r>
            <a:r>
              <a:rPr lang="en-IN" sz="2800" dirty="0" smtClean="0"/>
              <a:t> palpated for evidence of distension and increased pressure. Measurement of the occipital frontal circumference (OFC) should be carried out and charted.</a:t>
            </a:r>
            <a:endParaRPr lang="en-IN"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IN" sz="2800" dirty="0" smtClean="0"/>
              <a:t>Cranial nerves: the cranial nerves may be assessed by observation of the movement of the face, tongue and palate and by watching the baby suck.</a:t>
            </a:r>
            <a:endParaRPr lang="en-IN" sz="2800" dirty="0" smtClean="0"/>
          </a:p>
          <a:p>
            <a:endParaRPr lang="en-IN" sz="2800" dirty="0" smtClean="0"/>
          </a:p>
          <a:p>
            <a:r>
              <a:rPr lang="en-IN" sz="2800" dirty="0" smtClean="0"/>
              <a:t>Spine: the spine should be palpated along its length as sometimes there are multiple lesions which are not always obvious. The length and width of the lesion should be measured and the position on the spine noted.</a:t>
            </a:r>
            <a:endParaRPr lang="en-IN" sz="2800" dirty="0" smtClean="0"/>
          </a:p>
          <a:p>
            <a:endParaRPr lang="en-IN"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IN" sz="2800" dirty="0" smtClean="0"/>
              <a:t>Limbs: the presence of active movements of the limbs should be looked for by stimulating the legs and eliciting neonatal reflexes. The power of the muscles may be assessed by making them operate both with and without gravity and with and without resistance. Deformities such as </a:t>
            </a:r>
            <a:r>
              <a:rPr lang="en-IN" sz="2800" dirty="0" err="1" smtClean="0"/>
              <a:t>talipes</a:t>
            </a:r>
            <a:r>
              <a:rPr lang="en-IN" sz="2800" dirty="0" smtClean="0"/>
              <a:t> and congenital dislocation of the hip should be looked for.</a:t>
            </a:r>
            <a:endParaRPr lang="en-IN" sz="2800" dirty="0" smtClean="0"/>
          </a:p>
          <a:p>
            <a:pPr marL="0" indent="0">
              <a:buNone/>
            </a:pPr>
            <a:endParaRPr lang="en-IN" sz="2800" dirty="0" smtClean="0"/>
          </a:p>
          <a:p>
            <a:r>
              <a:rPr lang="en-IN" sz="2800" dirty="0" smtClean="0"/>
              <a:t>Bowel and bladder: sphincter tone and bladder function should be assessed.</a:t>
            </a:r>
            <a:endParaRPr lang="en-IN"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IN" sz="2800" dirty="0" smtClean="0"/>
              <a:t>Sensory level: it is difficult to elicit a sensory level in a baby. If he is asleep, it may be possible to produce a level by stimulation with a pin, starting at the lower sacral territory perianal region, buttocks, thighs and legs and moving upwards over successive dermatomes of the anterior surface and on to the abdomen.</a:t>
            </a:r>
            <a:endParaRPr lang="en-IN" sz="2800" dirty="0" smtClean="0"/>
          </a:p>
          <a:p>
            <a:pPr marL="0" indent="0">
              <a:buNone/>
            </a:pPr>
            <a:endParaRPr lang="en-IN" sz="2800" dirty="0" smtClean="0"/>
          </a:p>
          <a:p>
            <a:r>
              <a:rPr lang="en-IN" sz="2800" dirty="0" smtClean="0"/>
              <a:t>Radiological examination of the skull and spine and hips should be carried out.</a:t>
            </a:r>
            <a:endParaRPr lang="en-IN"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NEONATAL PHYSIOTHERAPY</a:t>
            </a:r>
            <a:br>
              <a:rPr lang="en-IN" dirty="0" smtClean="0"/>
            </a:br>
            <a:endParaRPr lang="en-IN" dirty="0"/>
          </a:p>
        </p:txBody>
      </p:sp>
      <p:sp>
        <p:nvSpPr>
          <p:cNvPr id="3" name="Content Placeholder 2"/>
          <p:cNvSpPr>
            <a:spLocks noGrp="1"/>
          </p:cNvSpPr>
          <p:nvPr>
            <p:ph idx="1"/>
          </p:nvPr>
        </p:nvSpPr>
        <p:spPr>
          <a:xfrm>
            <a:off x="425355" y="990600"/>
            <a:ext cx="8229600" cy="5334000"/>
          </a:xfrm>
        </p:spPr>
        <p:txBody>
          <a:bodyPr>
            <a:normAutofit fontScale="85000" lnSpcReduction="10000"/>
          </a:bodyPr>
          <a:lstStyle/>
          <a:p>
            <a:r>
              <a:rPr lang="en-IN" dirty="0" smtClean="0"/>
              <a:t>The physiotherapist is called upon to make a physical assessment of the child, and this early assessment if correctly done, can give a fairly accurate indication of the future physical ability of the child.</a:t>
            </a:r>
            <a:endParaRPr lang="en-IN" dirty="0" smtClean="0"/>
          </a:p>
          <a:p>
            <a:r>
              <a:rPr lang="en-IN" dirty="0" smtClean="0"/>
              <a:t>To carry out the assessment the examiner first records her general impressions, abnormal limb positions, movement, deformities and so on.</a:t>
            </a:r>
            <a:endParaRPr lang="en-IN" dirty="0" smtClean="0"/>
          </a:p>
          <a:p>
            <a:r>
              <a:rPr lang="en-IN" dirty="0" smtClean="0"/>
              <a:t>Reflexes are tested and sensory chart is completed. While the baby is still in hospital, providing he is well enough, the physiotherapist turns her attention to any deformities that may be present. Most common of these is </a:t>
            </a:r>
            <a:r>
              <a:rPr lang="en-IN" dirty="0" err="1" smtClean="0"/>
              <a:t>talipes</a:t>
            </a:r>
            <a:r>
              <a:rPr lang="en-IN" dirty="0" smtClean="0"/>
              <a:t> </a:t>
            </a:r>
            <a:r>
              <a:rPr lang="en-IN" dirty="0" err="1" smtClean="0"/>
              <a:t>equinovarus</a:t>
            </a:r>
            <a:r>
              <a:rPr lang="en-IN" dirty="0" smtClean="0"/>
              <a:t>.</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IN" sz="2800" dirty="0" smtClean="0"/>
              <a:t>TALIPES EQUINOVARUS: this may be strapped with zinc oxide or elastic strapping, or treated by splinting. Whichever is used the physiotherapist must remember that the baby has impaired sensation, poor circulation and probably limbs that are in a poor condition generally so that she must be even more careful than usual in applying corrective measures.</a:t>
            </a:r>
            <a:endParaRPr lang="en-IN" sz="2800" dirty="0" smtClean="0"/>
          </a:p>
          <a:p>
            <a:endParaRPr lang="en-IN"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IN" sz="2800" dirty="0" smtClean="0"/>
              <a:t>As the child grows, the foot deformities will be revived by the orthopaedic surgeon. Early surgery is rarely indicated unless the deformity is impossible to hold by strapping.</a:t>
            </a:r>
            <a:endParaRPr lang="en-IN" sz="2800" dirty="0" smtClean="0"/>
          </a:p>
          <a:p>
            <a:r>
              <a:rPr lang="en-IN" sz="2800" dirty="0" smtClean="0"/>
              <a:t>A simple </a:t>
            </a:r>
            <a:r>
              <a:rPr lang="en-IN" sz="2800" dirty="0" err="1" smtClean="0"/>
              <a:t>tenotomy</a:t>
            </a:r>
            <a:r>
              <a:rPr lang="en-IN" sz="2800" dirty="0" smtClean="0"/>
              <a:t> of the deforming tendon will usually allow further effective correction by conservative means to continue.</a:t>
            </a:r>
            <a:endParaRPr lang="en-IN"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IN" sz="2800" u="sng" dirty="0" smtClean="0"/>
              <a:t>The knee</a:t>
            </a:r>
            <a:r>
              <a:rPr lang="en-IN" sz="2800" dirty="0" smtClean="0"/>
              <a:t>: both flexion and hyperextension may be present at birth.</a:t>
            </a:r>
            <a:endParaRPr lang="en-IN" sz="2800" dirty="0" smtClean="0"/>
          </a:p>
          <a:p>
            <a:r>
              <a:rPr lang="en-IN" sz="2800" dirty="0" smtClean="0"/>
              <a:t>Treatment is passive stretching and splintage should be used.</a:t>
            </a:r>
            <a:endParaRPr lang="en-IN" sz="2800" dirty="0" smtClean="0"/>
          </a:p>
          <a:p>
            <a:pPr marL="0" indent="0">
              <a:buNone/>
            </a:pPr>
            <a:endParaRPr lang="en-IN" sz="2800" dirty="0" smtClean="0"/>
          </a:p>
          <a:p>
            <a:r>
              <a:rPr lang="en-IN" sz="2800" dirty="0" smtClean="0"/>
              <a:t>The Hip : Dislocation, subluxation and dysplasia are common.</a:t>
            </a:r>
            <a:endParaRPr lang="en-IN"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dirty="0" smtClean="0"/>
              <a:t>PHYSIOTHERAPY</a:t>
            </a:r>
            <a:endParaRPr lang="en-IN" dirty="0"/>
          </a:p>
        </p:txBody>
      </p:sp>
      <p:sp>
        <p:nvSpPr>
          <p:cNvPr id="3" name="Content Placeholder 2"/>
          <p:cNvSpPr>
            <a:spLocks noGrp="1"/>
          </p:cNvSpPr>
          <p:nvPr>
            <p:ph idx="1"/>
          </p:nvPr>
        </p:nvSpPr>
        <p:spPr>
          <a:xfrm>
            <a:off x="457200" y="990600"/>
            <a:ext cx="8229600" cy="5135563"/>
          </a:xfrm>
        </p:spPr>
        <p:txBody>
          <a:bodyPr>
            <a:noAutofit/>
          </a:bodyPr>
          <a:lstStyle/>
          <a:p>
            <a:r>
              <a:rPr lang="en-IN" sz="2800" dirty="0" smtClean="0"/>
              <a:t>Physiotherapy </a:t>
            </a:r>
            <a:r>
              <a:rPr lang="en-IN" sz="2800" dirty="0"/>
              <a:t>already started while the child was in hospital should be continued at home for many </a:t>
            </a:r>
            <a:r>
              <a:rPr lang="en-IN" sz="2800" dirty="0" smtClean="0"/>
              <a:t>reasons-</a:t>
            </a:r>
            <a:endParaRPr lang="en-IN" sz="2800" dirty="0" smtClean="0"/>
          </a:p>
          <a:p>
            <a:r>
              <a:rPr lang="en-IN" sz="2800" dirty="0" smtClean="0"/>
              <a:t>to </a:t>
            </a:r>
            <a:r>
              <a:rPr lang="en-IN" sz="2800" dirty="0"/>
              <a:t>treat any deformities  present  and to prevent others </a:t>
            </a:r>
            <a:r>
              <a:rPr lang="en-IN" sz="2800" dirty="0" smtClean="0"/>
              <a:t>developing , </a:t>
            </a:r>
            <a:endParaRPr lang="en-IN" sz="2800" dirty="0" smtClean="0"/>
          </a:p>
          <a:p>
            <a:r>
              <a:rPr lang="en-IN" sz="2800" dirty="0" smtClean="0"/>
              <a:t>encourage </a:t>
            </a:r>
            <a:r>
              <a:rPr lang="en-IN" sz="2800" dirty="0"/>
              <a:t>what movement there may be in the limbs </a:t>
            </a:r>
            <a:endParaRPr lang="en-IN" sz="2800" dirty="0" smtClean="0"/>
          </a:p>
          <a:p>
            <a:r>
              <a:rPr lang="en-IN" sz="2800" dirty="0" smtClean="0"/>
              <a:t>to </a:t>
            </a:r>
            <a:r>
              <a:rPr lang="en-IN" sz="2800" dirty="0"/>
              <a:t>encourage the child to keep up his peers in his milestone</a:t>
            </a:r>
            <a:r>
              <a:rPr lang="en-IN" sz="2800" dirty="0" smtClean="0"/>
              <a:t>, i.e. rolling over , crawling, sitting </a:t>
            </a:r>
            <a:r>
              <a:rPr lang="en-IN" sz="2800" dirty="0"/>
              <a:t>up</a:t>
            </a:r>
            <a:r>
              <a:rPr lang="en-IN" sz="2800" dirty="0" smtClean="0"/>
              <a:t>, and </a:t>
            </a:r>
            <a:r>
              <a:rPr lang="en-IN" sz="2800" dirty="0"/>
              <a:t>in later stages to teach him to walk in whatever orthoses are necessary</a:t>
            </a:r>
            <a:r>
              <a:rPr lang="en-IN" sz="2800" dirty="0" smtClean="0"/>
              <a:t>.</a:t>
            </a:r>
            <a:endParaRPr lang="en-IN"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rmAutofit fontScale="90000"/>
          </a:bodyPr>
          <a:lstStyle/>
          <a:p>
            <a:r>
              <a:rPr lang="en-US" b="1" dirty="0" smtClean="0"/>
              <a:t>		</a:t>
            </a:r>
            <a:r>
              <a:rPr lang="en-US" sz="4000" dirty="0" smtClean="0"/>
              <a:t>NEUROEMBRYOLOGY</a:t>
            </a:r>
            <a:br>
              <a:rPr lang="en-US" sz="4900" dirty="0"/>
            </a:br>
            <a:endParaRPr lang="en-US" sz="4900" dirty="0"/>
          </a:p>
        </p:txBody>
      </p:sp>
      <p:sp>
        <p:nvSpPr>
          <p:cNvPr id="3" name="Content Placeholder 2"/>
          <p:cNvSpPr>
            <a:spLocks noGrp="1"/>
          </p:cNvSpPr>
          <p:nvPr>
            <p:ph idx="1"/>
          </p:nvPr>
        </p:nvSpPr>
        <p:spPr>
          <a:xfrm>
            <a:off x="457200" y="1295400"/>
            <a:ext cx="8229600" cy="5029200"/>
          </a:xfrm>
        </p:spPr>
        <p:txBody>
          <a:bodyPr>
            <a:normAutofit fontScale="92500" lnSpcReduction="20000"/>
          </a:bodyPr>
          <a:lstStyle/>
          <a:p>
            <a:r>
              <a:rPr lang="en-US" dirty="0" smtClean="0"/>
              <a:t>In embryo</a:t>
            </a:r>
            <a:r>
              <a:rPr lang="en-US" dirty="0"/>
              <a:t>, development </a:t>
            </a:r>
            <a:r>
              <a:rPr lang="en-US" dirty="0" smtClean="0"/>
              <a:t>of nervous system (NS) begins </a:t>
            </a:r>
            <a:r>
              <a:rPr lang="en-US" dirty="0"/>
              <a:t>when ectodermal cells start to </a:t>
            </a:r>
            <a:r>
              <a:rPr lang="en-US" dirty="0" smtClean="0"/>
              <a:t>form neural tube</a:t>
            </a:r>
            <a:endParaRPr lang="en-US" dirty="0" smtClean="0"/>
          </a:p>
          <a:p>
            <a:pPr marL="0" indent="0">
              <a:buNone/>
            </a:pPr>
            <a:endParaRPr lang="en-US" dirty="0" smtClean="0"/>
          </a:p>
          <a:p>
            <a:r>
              <a:rPr lang="en-US" dirty="0" smtClean="0"/>
              <a:t>Neural </a:t>
            </a:r>
            <a:r>
              <a:rPr lang="en-US" dirty="0"/>
              <a:t>tube begins to </a:t>
            </a:r>
            <a:r>
              <a:rPr lang="en-US" dirty="0" smtClean="0"/>
              <a:t>form in 3</a:t>
            </a:r>
            <a:r>
              <a:rPr lang="en-US" baseline="30000" dirty="0" smtClean="0"/>
              <a:t>rd</a:t>
            </a:r>
            <a:r>
              <a:rPr lang="en-US" dirty="0" smtClean="0"/>
              <a:t> week </a:t>
            </a:r>
            <a:r>
              <a:rPr lang="en-US" dirty="0"/>
              <a:t>and is completed by </a:t>
            </a:r>
            <a:r>
              <a:rPr lang="en-US" dirty="0" smtClean="0"/>
              <a:t>4</a:t>
            </a:r>
            <a:r>
              <a:rPr lang="en-US" baseline="30000" dirty="0" smtClean="0"/>
              <a:t>th</a:t>
            </a:r>
            <a:r>
              <a:rPr lang="en-US" dirty="0" smtClean="0"/>
              <a:t> week </a:t>
            </a:r>
            <a:r>
              <a:rPr lang="en-US" dirty="0"/>
              <a:t>of embryonic </a:t>
            </a:r>
            <a:r>
              <a:rPr lang="en-US" dirty="0" smtClean="0"/>
              <a:t>life</a:t>
            </a:r>
            <a:endParaRPr lang="en-US" dirty="0" smtClean="0"/>
          </a:p>
          <a:p>
            <a:endParaRPr lang="en-US" dirty="0"/>
          </a:p>
          <a:p>
            <a:r>
              <a:rPr lang="en-US" dirty="0" smtClean="0"/>
              <a:t>1</a:t>
            </a:r>
            <a:r>
              <a:rPr lang="en-US" baseline="30000" dirty="0" smtClean="0"/>
              <a:t>st</a:t>
            </a:r>
            <a:r>
              <a:rPr lang="en-US" dirty="0" smtClean="0"/>
              <a:t> stage </a:t>
            </a:r>
            <a:r>
              <a:rPr lang="en-US" dirty="0"/>
              <a:t>in neural </a:t>
            </a:r>
            <a:r>
              <a:rPr lang="en-US" dirty="0" smtClean="0"/>
              <a:t>tube development </a:t>
            </a:r>
            <a:r>
              <a:rPr lang="en-US" dirty="0"/>
              <a:t>is a thickening of ectoderm, </a:t>
            </a:r>
            <a:r>
              <a:rPr lang="en-US" dirty="0" smtClean="0"/>
              <a:t>forming </a:t>
            </a:r>
            <a:r>
              <a:rPr lang="en-US" i="1" dirty="0" smtClean="0">
                <a:solidFill>
                  <a:schemeClr val="bg2">
                    <a:lumMod val="25000"/>
                  </a:schemeClr>
                </a:solidFill>
              </a:rPr>
              <a:t>neural plate </a:t>
            </a:r>
            <a:endParaRPr lang="en-US" i="1" dirty="0" smtClean="0">
              <a:solidFill>
                <a:schemeClr val="bg2">
                  <a:lumMod val="25000"/>
                </a:schemeClr>
              </a:solidFill>
            </a:endParaRPr>
          </a:p>
          <a:p>
            <a:endParaRPr lang="en-US" dirty="0" smtClean="0"/>
          </a:p>
          <a:p>
            <a:r>
              <a:rPr lang="en-US" dirty="0" smtClean="0"/>
              <a:t>A </a:t>
            </a:r>
            <a:r>
              <a:rPr lang="en-US" dirty="0"/>
              <a:t>longitudinal fissure develops in </a:t>
            </a:r>
            <a:r>
              <a:rPr lang="en-US" dirty="0" smtClean="0"/>
              <a:t>neural </a:t>
            </a:r>
            <a:r>
              <a:rPr lang="en-US" dirty="0"/>
              <a:t>plate and progressively enlarges to form </a:t>
            </a:r>
            <a:r>
              <a:rPr lang="en-US" i="1" dirty="0" smtClean="0">
                <a:solidFill>
                  <a:schemeClr val="bg2">
                    <a:lumMod val="25000"/>
                  </a:schemeClr>
                </a:solidFill>
              </a:rPr>
              <a:t>neural groove </a:t>
            </a:r>
            <a:endParaRPr lang="en-US" i="1" dirty="0" smtClean="0">
              <a:solidFill>
                <a:schemeClr val="bg2">
                  <a:lumMod val="2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IN" sz="2800" dirty="0"/>
              <a:t>Hip extension stretching should be routine- as well as teaching the mother to place the baby in a prone position during </a:t>
            </a:r>
            <a:r>
              <a:rPr lang="en-IN" sz="2800" dirty="0" smtClean="0"/>
              <a:t>playtime , preferably </a:t>
            </a:r>
            <a:r>
              <a:rPr lang="en-IN" sz="2800" dirty="0"/>
              <a:t>on the floor</a:t>
            </a:r>
            <a:r>
              <a:rPr lang="en-IN" sz="2800" dirty="0" smtClean="0"/>
              <a:t>.</a:t>
            </a:r>
            <a:endParaRPr lang="en-IN" sz="2800" dirty="0" smtClean="0"/>
          </a:p>
          <a:p>
            <a:pPr marL="0" indent="0">
              <a:buNone/>
            </a:pPr>
            <a:endParaRPr lang="en-IN" sz="2800" dirty="0" smtClean="0"/>
          </a:p>
          <a:p>
            <a:r>
              <a:rPr lang="en-IN" sz="2800" dirty="0" smtClean="0"/>
              <a:t>it </a:t>
            </a:r>
            <a:r>
              <a:rPr lang="en-IN" sz="2800" dirty="0"/>
              <a:t>is hip flexion that causes t</a:t>
            </a:r>
            <a:r>
              <a:rPr lang="en-IN" sz="2800" dirty="0" smtClean="0"/>
              <a:t>he </a:t>
            </a:r>
            <a:r>
              <a:rPr lang="en-IN" sz="2800" dirty="0"/>
              <a:t>marked lordosis that is </a:t>
            </a:r>
            <a:r>
              <a:rPr lang="en-IN" sz="2800" dirty="0" smtClean="0"/>
              <a:t>characteristic </a:t>
            </a:r>
            <a:r>
              <a:rPr lang="en-IN" sz="2800" dirty="0"/>
              <a:t>of older children with spina bifida.</a:t>
            </a:r>
            <a:endParaRPr lang="en-IN"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IN" sz="2800" dirty="0"/>
              <a:t>Any movement present must be noted and </a:t>
            </a:r>
            <a:r>
              <a:rPr lang="en-IN" sz="2800" dirty="0" smtClean="0"/>
              <a:t>encouraged , and </a:t>
            </a:r>
            <a:r>
              <a:rPr lang="en-IN" sz="2800" dirty="0"/>
              <a:t>if there is any sensation in the legs this can be used to stimulate movement by tickling or touching</a:t>
            </a:r>
            <a:r>
              <a:rPr lang="en-IN" sz="2800" dirty="0" smtClean="0"/>
              <a:t>.</a:t>
            </a:r>
            <a:endParaRPr lang="en-IN" sz="2800" dirty="0" smtClean="0"/>
          </a:p>
          <a:p>
            <a:pPr marL="0" indent="0">
              <a:buNone/>
            </a:pPr>
            <a:endParaRPr lang="en-IN" sz="2800" dirty="0"/>
          </a:p>
          <a:p>
            <a:r>
              <a:rPr lang="en-IN" sz="2800" dirty="0"/>
              <a:t>Arm movement can be started as soon as the baby responds and the exercises to strengthen the shoulder girdle gradually </a:t>
            </a:r>
            <a:r>
              <a:rPr lang="en-IN" sz="2800" dirty="0" smtClean="0"/>
              <a:t>introduced . this </a:t>
            </a:r>
            <a:r>
              <a:rPr lang="en-IN" sz="2800" dirty="0"/>
              <a:t>is necessary because most patients with spina bifida will need to rely on sticks or crutches to help them to walk and a </a:t>
            </a:r>
            <a:r>
              <a:rPr lang="en-IN" sz="2800" dirty="0" smtClean="0"/>
              <a:t>strong </a:t>
            </a:r>
            <a:r>
              <a:rPr lang="en-IN" sz="2800" dirty="0"/>
              <a:t>shoulder girdle is very necessary</a:t>
            </a:r>
            <a:r>
              <a:rPr lang="en-IN" sz="2800" dirty="0" smtClean="0"/>
              <a:t>.</a:t>
            </a:r>
            <a:endParaRPr lang="en-IN"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IN" dirty="0" smtClean="0"/>
              <a:t>Play therapy with brightly coloured toys and those that make a noise ,squeaky toys to press on, bridging.</a:t>
            </a:r>
            <a:endParaRPr lang="en-IN" dirty="0" smtClean="0"/>
          </a:p>
          <a:p>
            <a:r>
              <a:rPr lang="en-IN" dirty="0" smtClean="0"/>
              <a:t>if spasticity is present , treatment is given following that used for cerebral palsy. </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dirty="0" smtClean="0"/>
              <a:t>AMBULATION</a:t>
            </a:r>
            <a:endParaRPr lang="en-IN" dirty="0"/>
          </a:p>
        </p:txBody>
      </p:sp>
      <p:sp>
        <p:nvSpPr>
          <p:cNvPr id="3" name="Content Placeholder 2"/>
          <p:cNvSpPr>
            <a:spLocks noGrp="1"/>
          </p:cNvSpPr>
          <p:nvPr>
            <p:ph idx="1"/>
          </p:nvPr>
        </p:nvSpPr>
        <p:spPr>
          <a:xfrm>
            <a:off x="457200" y="1066800"/>
            <a:ext cx="8229600" cy="5059363"/>
          </a:xfrm>
        </p:spPr>
        <p:txBody>
          <a:bodyPr/>
          <a:lstStyle/>
          <a:p>
            <a:r>
              <a:rPr lang="en-IN" dirty="0" smtClean="0"/>
              <a:t>Child is ready to </a:t>
            </a:r>
            <a:r>
              <a:rPr lang="en-IN" dirty="0" err="1" smtClean="0"/>
              <a:t>stand,usually</a:t>
            </a:r>
            <a:r>
              <a:rPr lang="en-IN" dirty="0" smtClean="0"/>
              <a:t> between 18onths and 2 </a:t>
            </a:r>
            <a:r>
              <a:rPr lang="en-IN" dirty="0" err="1" smtClean="0"/>
              <a:t>years,an</a:t>
            </a:r>
            <a:r>
              <a:rPr lang="en-IN" dirty="0" smtClean="0"/>
              <a:t> assessment needs to be made of degree of support required </a:t>
            </a:r>
            <a:r>
              <a:rPr lang="en-IN" dirty="0" err="1" smtClean="0"/>
              <a:t>fromorthosis</a:t>
            </a:r>
            <a:r>
              <a:rPr lang="en-IN" dirty="0" smtClean="0"/>
              <a:t>.</a:t>
            </a:r>
            <a:endParaRPr lang="en-IN" dirty="0" smtClean="0"/>
          </a:p>
          <a:p>
            <a:r>
              <a:rPr lang="en-IN" dirty="0" smtClean="0"/>
              <a:t>At first more support may be necessary and can be removed gradually as the child becomes stronger and more confident.</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AMBULATION SUPPORT ACCORDING TO THE NEUROLOGICAL LEVEL</a:t>
            </a:r>
            <a:endParaRPr lang="en-IN" sz="2800" dirty="0"/>
          </a:p>
        </p:txBody>
      </p:sp>
      <p:graphicFrame>
        <p:nvGraphicFramePr>
          <p:cNvPr id="6" name="Content Placeholder 5"/>
          <p:cNvGraphicFramePr>
            <a:graphicFrameLocks noGrp="1"/>
          </p:cNvGraphicFramePr>
          <p:nvPr>
            <p:ph idx="1"/>
          </p:nvPr>
        </p:nvGraphicFramePr>
        <p:xfrm>
          <a:off x="457200" y="1600200"/>
          <a:ext cx="8229600" cy="4495802"/>
        </p:xfrm>
        <a:graphic>
          <a:graphicData uri="http://schemas.openxmlformats.org/drawingml/2006/table">
            <a:tbl>
              <a:tblPr firstRow="1" bandRow="1">
                <a:tableStyleId>{5C22544A-7EE6-4342-B048-85BDC9FD1C3A}</a:tableStyleId>
              </a:tblPr>
              <a:tblGrid>
                <a:gridCol w="4114800"/>
                <a:gridCol w="4114800"/>
              </a:tblGrid>
              <a:tr h="465523">
                <a:tc>
                  <a:txBody>
                    <a:bodyPr/>
                    <a:lstStyle/>
                    <a:p>
                      <a:r>
                        <a:rPr lang="en-IN" dirty="0" smtClean="0"/>
                        <a:t>LEVEL OF PARALYSIS</a:t>
                      </a:r>
                      <a:endParaRPr lang="en-IN" dirty="0"/>
                    </a:p>
                  </a:txBody>
                  <a:tcPr/>
                </a:tc>
                <a:tc>
                  <a:txBody>
                    <a:bodyPr/>
                    <a:lstStyle/>
                    <a:p>
                      <a:r>
                        <a:rPr lang="en-IN" dirty="0" smtClean="0"/>
                        <a:t>EQUIPMENT REQUIRED</a:t>
                      </a:r>
                      <a:endParaRPr lang="en-IN" dirty="0"/>
                    </a:p>
                  </a:txBody>
                  <a:tcPr/>
                </a:tc>
              </a:tr>
              <a:tr h="1147864">
                <a:tc>
                  <a:txBody>
                    <a:bodyPr/>
                    <a:lstStyle/>
                    <a:p>
                      <a:r>
                        <a:rPr lang="en-IN" dirty="0" smtClean="0"/>
                        <a:t>ABOVE L1</a:t>
                      </a:r>
                      <a:endParaRPr lang="en-IN" dirty="0"/>
                    </a:p>
                  </a:txBody>
                  <a:tcPr/>
                </a:tc>
                <a:tc>
                  <a:txBody>
                    <a:bodyPr/>
                    <a:lstStyle/>
                    <a:p>
                      <a:r>
                        <a:rPr lang="en-IN" dirty="0" err="1" smtClean="0"/>
                        <a:t>Thoraco</a:t>
                      </a:r>
                      <a:r>
                        <a:rPr lang="en-IN" dirty="0" smtClean="0"/>
                        <a:t>-lumber –sacral orthosis with knee-ankle-foot </a:t>
                      </a:r>
                      <a:r>
                        <a:rPr lang="en-IN" dirty="0" err="1" smtClean="0"/>
                        <a:t>orthosis,high</a:t>
                      </a:r>
                      <a:r>
                        <a:rPr lang="en-IN" dirty="0" smtClean="0"/>
                        <a:t> guidance orthosis</a:t>
                      </a:r>
                      <a:endParaRPr lang="en-IN" dirty="0"/>
                    </a:p>
                  </a:txBody>
                  <a:tcPr/>
                </a:tc>
              </a:tr>
              <a:tr h="1147864">
                <a:tc>
                  <a:txBody>
                    <a:bodyPr/>
                    <a:lstStyle/>
                    <a:p>
                      <a:r>
                        <a:rPr lang="en-IN" dirty="0" smtClean="0"/>
                        <a:t>Below L2</a:t>
                      </a:r>
                      <a:endParaRPr lang="en-IN" dirty="0"/>
                    </a:p>
                  </a:txBody>
                  <a:tcPr/>
                </a:tc>
                <a:tc>
                  <a:txBody>
                    <a:bodyPr/>
                    <a:lstStyle/>
                    <a:p>
                      <a:r>
                        <a:rPr lang="en-IN" dirty="0" smtClean="0"/>
                        <a:t>TLSO with KAFOs or lumbar-sacral</a:t>
                      </a:r>
                      <a:r>
                        <a:rPr lang="en-IN" baseline="0" dirty="0" smtClean="0"/>
                        <a:t> orthosis</a:t>
                      </a:r>
                      <a:endParaRPr lang="en-IN" baseline="0" dirty="0" smtClean="0"/>
                    </a:p>
                    <a:p>
                      <a:endParaRPr lang="en-IN" dirty="0"/>
                    </a:p>
                  </a:txBody>
                  <a:tcPr/>
                </a:tc>
              </a:tr>
              <a:tr h="803505">
                <a:tc>
                  <a:txBody>
                    <a:bodyPr/>
                    <a:lstStyle/>
                    <a:p>
                      <a:r>
                        <a:rPr lang="en-IN" dirty="0" smtClean="0"/>
                        <a:t>Below L3-4</a:t>
                      </a:r>
                      <a:endParaRPr lang="en-IN" dirty="0"/>
                    </a:p>
                  </a:txBody>
                  <a:tcPr/>
                </a:tc>
                <a:tc>
                  <a:txBody>
                    <a:bodyPr/>
                    <a:lstStyle/>
                    <a:p>
                      <a:r>
                        <a:rPr lang="en-IN" dirty="0" smtClean="0"/>
                        <a:t>LSO with KAFOs</a:t>
                      </a:r>
                      <a:endParaRPr lang="en-IN" dirty="0" smtClean="0"/>
                    </a:p>
                    <a:p>
                      <a:r>
                        <a:rPr lang="en-IN" dirty="0" smtClean="0"/>
                        <a:t>Or KAFOS</a:t>
                      </a:r>
                      <a:endParaRPr lang="en-IN" dirty="0"/>
                    </a:p>
                  </a:txBody>
                  <a:tcPr/>
                </a:tc>
              </a:tr>
              <a:tr h="465523">
                <a:tc>
                  <a:txBody>
                    <a:bodyPr/>
                    <a:lstStyle/>
                    <a:p>
                      <a:r>
                        <a:rPr lang="en-IN" dirty="0" smtClean="0"/>
                        <a:t>Below</a:t>
                      </a:r>
                      <a:r>
                        <a:rPr lang="en-IN" baseline="0" dirty="0" smtClean="0"/>
                        <a:t> L5</a:t>
                      </a:r>
                      <a:endParaRPr lang="en-IN" dirty="0"/>
                    </a:p>
                  </a:txBody>
                  <a:tcPr/>
                </a:tc>
                <a:tc>
                  <a:txBody>
                    <a:bodyPr/>
                    <a:lstStyle/>
                    <a:p>
                      <a:r>
                        <a:rPr lang="en-IN" dirty="0" smtClean="0"/>
                        <a:t>KAFOs or AFOs</a:t>
                      </a:r>
                      <a:endParaRPr lang="en-IN" dirty="0"/>
                    </a:p>
                  </a:txBody>
                  <a:tcPr/>
                </a:tc>
              </a:tr>
              <a:tr h="465523">
                <a:tc>
                  <a:txBody>
                    <a:bodyPr/>
                    <a:lstStyle/>
                    <a:p>
                      <a:r>
                        <a:rPr lang="en-IN" dirty="0" smtClean="0"/>
                        <a:t>Below S1</a:t>
                      </a:r>
                      <a:endParaRPr lang="en-IN" dirty="0"/>
                    </a:p>
                  </a:txBody>
                  <a:tcPr/>
                </a:tc>
                <a:tc>
                  <a:txBody>
                    <a:bodyPr/>
                    <a:lstStyle/>
                    <a:p>
                      <a:r>
                        <a:rPr lang="en-IN" dirty="0" smtClean="0"/>
                        <a:t>AFOs</a:t>
                      </a:r>
                      <a:endParaRPr lang="en-IN"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dirty="0" smtClean="0"/>
              <a:t>ORTHOSIS</a:t>
            </a:r>
            <a:endParaRPr lang="en-IN" dirty="0"/>
          </a:p>
        </p:txBody>
      </p:sp>
      <p:sp>
        <p:nvSpPr>
          <p:cNvPr id="3" name="Content Placeholder 2"/>
          <p:cNvSpPr>
            <a:spLocks noGrp="1"/>
          </p:cNvSpPr>
          <p:nvPr>
            <p:ph idx="1"/>
          </p:nvPr>
        </p:nvSpPr>
        <p:spPr>
          <a:xfrm>
            <a:off x="457200" y="990600"/>
            <a:ext cx="8229600" cy="5135563"/>
          </a:xfrm>
        </p:spPr>
        <p:txBody>
          <a:bodyPr/>
          <a:lstStyle/>
          <a:p>
            <a:r>
              <a:rPr lang="en-IN" dirty="0" smtClean="0"/>
              <a:t>The child with the high lesion requires a pelvic or thoracic band for support , and he usually needs a rollator walker initially.</a:t>
            </a:r>
            <a:endParaRPr lang="en-IN" dirty="0" smtClean="0"/>
          </a:p>
          <a:p>
            <a:r>
              <a:rPr lang="en-IN" dirty="0" smtClean="0"/>
              <a:t>The length of time taken to progress to using quadripod sticks, independent sticks or crutches varies tremendously according to the child’s self confidence and enthusiasm and encouragement given to the child by the parents.  </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IN" dirty="0" smtClean="0"/>
              <a:t>The hip guidance orthosis was developed for children with high lesions has poor prognosis for long term walking.</a:t>
            </a:r>
            <a:endParaRPr lang="en-IN" dirty="0" smtClean="0"/>
          </a:p>
          <a:p>
            <a:r>
              <a:rPr lang="en-IN" dirty="0" smtClean="0"/>
              <a:t>In more severely handicapped child , a wheelchair will be used.</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IN" dirty="0" smtClean="0"/>
              <a:t>Parents need advice and encouragement in the management of the orthosis:</a:t>
            </a:r>
            <a:endParaRPr lang="en-IN" dirty="0" smtClean="0"/>
          </a:p>
          <a:p>
            <a:r>
              <a:rPr lang="en-IN" dirty="0" smtClean="0"/>
              <a:t>1) toes may become curled inside a boot and produce pressure sores.</a:t>
            </a:r>
            <a:endParaRPr lang="en-IN" dirty="0" smtClean="0"/>
          </a:p>
          <a:p>
            <a:r>
              <a:rPr lang="en-IN" dirty="0" smtClean="0"/>
              <a:t>2) a regular check of boot size needs to be made.</a:t>
            </a:r>
            <a:endParaRPr lang="en-IN" dirty="0" smtClean="0"/>
          </a:p>
          <a:p>
            <a:r>
              <a:rPr lang="en-IN" dirty="0" smtClean="0"/>
              <a:t>3) regular inspection of the anaesthetic areas must become routine.</a:t>
            </a:r>
            <a:endParaRPr lang="en-IN" dirty="0" smtClean="0"/>
          </a:p>
          <a:p>
            <a:r>
              <a:rPr lang="en-IN" dirty="0" smtClean="0"/>
              <a:t>4) clothing must be pulled down to prevent pressure under the orthosis.</a:t>
            </a:r>
            <a:endParaRPr lang="en-IN" dirty="0" smtClean="0"/>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IN" sz="3200" dirty="0" smtClean="0"/>
              <a:t>SPINAL DEFORMITY IN SPINA BIFIDA</a:t>
            </a:r>
            <a:endParaRPr lang="en-IN" sz="3200" dirty="0"/>
          </a:p>
        </p:txBody>
      </p:sp>
      <p:sp>
        <p:nvSpPr>
          <p:cNvPr id="3" name="Content Placeholder 2"/>
          <p:cNvSpPr>
            <a:spLocks noGrp="1"/>
          </p:cNvSpPr>
          <p:nvPr>
            <p:ph idx="1"/>
          </p:nvPr>
        </p:nvSpPr>
        <p:spPr>
          <a:xfrm>
            <a:off x="457200" y="1066800"/>
            <a:ext cx="8229600" cy="5059363"/>
          </a:xfrm>
        </p:spPr>
        <p:txBody>
          <a:bodyPr/>
          <a:lstStyle/>
          <a:p>
            <a:r>
              <a:rPr lang="en-IN" dirty="0" smtClean="0"/>
              <a:t>Spinal deformity commonly develops in high or severe spina bifida lesion.</a:t>
            </a:r>
            <a:endParaRPr lang="en-IN" dirty="0" smtClean="0"/>
          </a:p>
          <a:p>
            <a:r>
              <a:rPr lang="en-IN" dirty="0" smtClean="0"/>
              <a:t>The vertebrae may be malformed , there may be fusion of part of the vertebra leading to abnormal growth and increasing curvature.</a:t>
            </a:r>
            <a:endParaRPr lang="en-IN" dirty="0" smtClean="0"/>
          </a:p>
          <a:p>
            <a:r>
              <a:rPr lang="en-IN" dirty="0" smtClean="0"/>
              <a:t>These are related to muscle imbalance and become worse with growth.</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IN" sz="3200" dirty="0" smtClean="0"/>
              <a:t>TREATMENT</a:t>
            </a:r>
            <a:endParaRPr lang="en-IN" sz="3200" dirty="0"/>
          </a:p>
        </p:txBody>
      </p:sp>
      <p:sp>
        <p:nvSpPr>
          <p:cNvPr id="3" name="Content Placeholder 2"/>
          <p:cNvSpPr>
            <a:spLocks noGrp="1"/>
          </p:cNvSpPr>
          <p:nvPr>
            <p:ph idx="1"/>
          </p:nvPr>
        </p:nvSpPr>
        <p:spPr>
          <a:xfrm>
            <a:off x="457200" y="990600"/>
            <a:ext cx="8229600" cy="5135563"/>
          </a:xfrm>
        </p:spPr>
        <p:txBody>
          <a:bodyPr>
            <a:normAutofit/>
          </a:bodyPr>
          <a:lstStyle/>
          <a:p>
            <a:r>
              <a:rPr lang="en-IN" sz="2800" dirty="0" smtClean="0"/>
              <a:t>Bracing: the general indication for the bracing are:</a:t>
            </a:r>
            <a:endParaRPr lang="en-IN" sz="2800" dirty="0" smtClean="0"/>
          </a:p>
          <a:p>
            <a:r>
              <a:rPr lang="en-IN" sz="2800" dirty="0" smtClean="0"/>
              <a:t>A small curved under 45 degree which remains flexible and reaming growth potential.</a:t>
            </a:r>
            <a:endParaRPr lang="en-IN" sz="2800" dirty="0" smtClean="0"/>
          </a:p>
          <a:p>
            <a:r>
              <a:rPr lang="en-IN" sz="2800" dirty="0" smtClean="0"/>
              <a:t>Braces will not affect the progression of structural curve , or a large curve over 50 degree which has become stiff or where growth has ceased.</a:t>
            </a:r>
            <a:endParaRPr lang="en-IN" sz="2800" dirty="0" smtClean="0"/>
          </a:p>
          <a:p>
            <a:endParaRPr lang="en-IN"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10000"/>
          </a:bodyPr>
          <a:lstStyle/>
          <a:p>
            <a:r>
              <a:rPr lang="en-US" dirty="0" smtClean="0"/>
              <a:t>As </a:t>
            </a:r>
            <a:r>
              <a:rPr lang="en-US" dirty="0"/>
              <a:t>groove deepens, its edges </a:t>
            </a:r>
            <a:r>
              <a:rPr lang="en-US" dirty="0" smtClean="0"/>
              <a:t>become more </a:t>
            </a:r>
            <a:r>
              <a:rPr lang="en-US" dirty="0"/>
              <a:t>prominent, and </a:t>
            </a:r>
            <a:r>
              <a:rPr lang="en-US" dirty="0" smtClean="0"/>
              <a:t>become </a:t>
            </a:r>
            <a:r>
              <a:rPr lang="en-US" i="1" dirty="0">
                <a:solidFill>
                  <a:schemeClr val="bg2">
                    <a:lumMod val="25000"/>
                  </a:schemeClr>
                </a:solidFill>
              </a:rPr>
              <a:t>neural </a:t>
            </a:r>
            <a:r>
              <a:rPr lang="en-US" i="1" dirty="0" smtClean="0">
                <a:solidFill>
                  <a:schemeClr val="bg2">
                    <a:lumMod val="25000"/>
                  </a:schemeClr>
                </a:solidFill>
              </a:rPr>
              <a:t>folds</a:t>
            </a:r>
            <a:endParaRPr lang="en-US" i="1" dirty="0" smtClean="0">
              <a:solidFill>
                <a:schemeClr val="bg2">
                  <a:lumMod val="25000"/>
                </a:schemeClr>
              </a:solidFill>
            </a:endParaRPr>
          </a:p>
          <a:p>
            <a:endParaRPr lang="en-US" dirty="0" smtClean="0"/>
          </a:p>
          <a:p>
            <a:r>
              <a:rPr lang="en-US" dirty="0" smtClean="0"/>
              <a:t>Neural folds </a:t>
            </a:r>
            <a:r>
              <a:rPr lang="en-US" dirty="0"/>
              <a:t>eventually meet, fuse, and complete </a:t>
            </a:r>
            <a:r>
              <a:rPr lang="en-US" dirty="0" smtClean="0"/>
              <a:t>transformation </a:t>
            </a:r>
            <a:r>
              <a:rPr lang="en-US" dirty="0"/>
              <a:t>into a tubular </a:t>
            </a:r>
            <a:r>
              <a:rPr lang="en-US" dirty="0" smtClean="0"/>
              <a:t>structure</a:t>
            </a:r>
            <a:endParaRPr lang="en-US" dirty="0" smtClean="0"/>
          </a:p>
          <a:p>
            <a:endParaRPr lang="en-US" dirty="0" smtClean="0"/>
          </a:p>
          <a:p>
            <a:r>
              <a:rPr lang="en-US" dirty="0" smtClean="0"/>
              <a:t>Cranial </a:t>
            </a:r>
            <a:r>
              <a:rPr lang="en-US" dirty="0"/>
              <a:t>part of </a:t>
            </a:r>
            <a:r>
              <a:rPr lang="en-US" dirty="0" smtClean="0"/>
              <a:t>neural </a:t>
            </a:r>
            <a:r>
              <a:rPr lang="en-US" dirty="0"/>
              <a:t>tube evolves into </a:t>
            </a:r>
            <a:r>
              <a:rPr lang="en-US" dirty="0" smtClean="0"/>
              <a:t>brain</a:t>
            </a:r>
            <a:r>
              <a:rPr lang="en-US" dirty="0"/>
              <a:t>, </a:t>
            </a:r>
            <a:r>
              <a:rPr lang="en-US" dirty="0" smtClean="0"/>
              <a:t>and caudal </a:t>
            </a:r>
            <a:r>
              <a:rPr lang="en-US" dirty="0"/>
              <a:t>part becomes </a:t>
            </a:r>
            <a:r>
              <a:rPr lang="en-US" dirty="0" smtClean="0"/>
              <a:t> spinal cord </a:t>
            </a:r>
            <a:endParaRPr lang="en-US" dirty="0" smtClean="0"/>
          </a:p>
          <a:p>
            <a:endParaRPr lang="en-US" dirty="0" smtClean="0"/>
          </a:p>
          <a:p>
            <a:r>
              <a:rPr lang="en-US" dirty="0" smtClean="0"/>
              <a:t>Neural </a:t>
            </a:r>
            <a:r>
              <a:rPr lang="en-US" dirty="0"/>
              <a:t>crest cells give rise to </a:t>
            </a:r>
            <a:r>
              <a:rPr lang="en-US" dirty="0" smtClean="0"/>
              <a:t>peripheral nervous system (PNS)</a:t>
            </a:r>
            <a:endParaRPr lang="en-US" dirty="0" smtClean="0"/>
          </a:p>
          <a:p>
            <a:pPr marL="0" indent="0">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IN" sz="2800" u="sng" dirty="0" smtClean="0"/>
              <a:t>Surgical techniques</a:t>
            </a:r>
            <a:r>
              <a:rPr lang="en-IN" sz="2800" dirty="0" smtClean="0"/>
              <a:t>:</a:t>
            </a:r>
            <a:endParaRPr lang="en-IN" sz="2800" dirty="0" smtClean="0"/>
          </a:p>
          <a:p>
            <a:r>
              <a:rPr lang="en-IN" sz="2800" dirty="0" smtClean="0"/>
              <a:t>In some instances minor surgery may prevent serious progression.</a:t>
            </a:r>
            <a:endParaRPr lang="en-IN" sz="2800" dirty="0" smtClean="0"/>
          </a:p>
          <a:p>
            <a:r>
              <a:rPr lang="en-IN" sz="2800" dirty="0" smtClean="0"/>
              <a:t>Spinal corrective procedures are usually </a:t>
            </a:r>
            <a:r>
              <a:rPr lang="en-IN" sz="2800" dirty="0" err="1" smtClean="0"/>
              <a:t>carrie</a:t>
            </a:r>
            <a:r>
              <a:rPr lang="en-IN" sz="2800" dirty="0" smtClean="0"/>
              <a:t> out between 10 and 13 years.</a:t>
            </a:r>
            <a:endParaRPr lang="en-IN" sz="2800" dirty="0" smtClean="0"/>
          </a:p>
          <a:p>
            <a:endParaRPr lang="en-IN" sz="2800" dirty="0"/>
          </a:p>
          <a:p>
            <a:r>
              <a:rPr lang="en-IN" sz="2800" u="sng" dirty="0" smtClean="0"/>
              <a:t>Postoperative treatment </a:t>
            </a:r>
            <a:r>
              <a:rPr lang="en-IN" sz="2800" dirty="0" smtClean="0"/>
              <a:t>: immediately no brace is worn.</a:t>
            </a:r>
            <a:endParaRPr lang="en-IN" sz="2800" dirty="0" smtClean="0"/>
          </a:p>
          <a:p>
            <a:r>
              <a:rPr lang="en-IN" sz="2800" dirty="0" smtClean="0"/>
              <a:t>At about 2weeks the child is allowed to sit in a brace which is worn at all times except when lying flat. </a:t>
            </a:r>
            <a:endParaRPr lang="en-IN"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IN" sz="3200" dirty="0" smtClean="0"/>
              <a:t>MANAGEMENT OF ANAESTHETIC SKIN</a:t>
            </a:r>
            <a:endParaRPr lang="en-IN" sz="3200"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IN" dirty="0" smtClean="0"/>
              <a:t>Pressure sores almost inevitably develop in some children:</a:t>
            </a:r>
            <a:endParaRPr lang="en-IN" dirty="0" smtClean="0"/>
          </a:p>
          <a:p>
            <a:r>
              <a:rPr lang="en-IN" dirty="0" smtClean="0"/>
              <a:t>1) excessive pressure localized to a small area caused by deformity and asymmetrical posture.</a:t>
            </a:r>
            <a:endParaRPr lang="en-IN" dirty="0" smtClean="0"/>
          </a:p>
          <a:p>
            <a:r>
              <a:rPr lang="en-IN" dirty="0" smtClean="0"/>
              <a:t>2) poor circulation of both blood and lymph.</a:t>
            </a:r>
            <a:endParaRPr lang="en-IN" dirty="0" smtClean="0"/>
          </a:p>
          <a:p>
            <a:r>
              <a:rPr lang="en-IN" dirty="0" smtClean="0"/>
              <a:t>3) wet skin, contaminated with urine or faeces.</a:t>
            </a:r>
            <a:endParaRPr lang="en-IN" dirty="0" smtClean="0"/>
          </a:p>
          <a:p>
            <a:r>
              <a:rPr lang="en-IN" dirty="0" smtClean="0"/>
              <a:t>4) Abnormal skeletal structure,eg: </a:t>
            </a:r>
            <a:r>
              <a:rPr lang="en-IN" dirty="0" err="1" smtClean="0"/>
              <a:t>khyphosis</a:t>
            </a:r>
            <a:r>
              <a:rPr lang="en-IN" dirty="0" smtClean="0"/>
              <a:t> , callus formation.</a:t>
            </a:r>
            <a:endParaRPr lang="en-IN" dirty="0" smtClean="0"/>
          </a:p>
          <a:p>
            <a:r>
              <a:rPr lang="en-IN" dirty="0" smtClean="0"/>
              <a:t>5)scar tissue associated with poor subcutaneous tissue following clouse of back lesion.</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IN" dirty="0" smtClean="0"/>
              <a:t>Prevention:</a:t>
            </a:r>
            <a:endParaRPr lang="en-IN" dirty="0" smtClean="0"/>
          </a:p>
          <a:p>
            <a:pPr marL="514350" indent="-514350">
              <a:buAutoNum type="arabicParenR"/>
            </a:pPr>
            <a:r>
              <a:rPr lang="en-IN" dirty="0" smtClean="0"/>
              <a:t>buttocks: good basic hygiene, with a daily bath, combined with control of incontinence is the first consideration.</a:t>
            </a:r>
            <a:endParaRPr lang="en-IN" dirty="0" smtClean="0"/>
          </a:p>
          <a:p>
            <a:pPr marL="514350" indent="-514350">
              <a:buAutoNum type="arabicParenR"/>
            </a:pPr>
            <a:r>
              <a:rPr lang="en-IN" dirty="0" smtClean="0"/>
              <a:t>Lower limbs: fitting of orthosis and in providing extra padding for post operative plasters. </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IN" dirty="0" smtClean="0"/>
              <a:t>MANAGEMENT</a:t>
            </a:r>
            <a:endParaRPr lang="en-IN" dirty="0"/>
          </a:p>
        </p:txBody>
      </p:sp>
      <p:sp>
        <p:nvSpPr>
          <p:cNvPr id="3" name="Content Placeholder 2"/>
          <p:cNvSpPr>
            <a:spLocks noGrp="1"/>
          </p:cNvSpPr>
          <p:nvPr>
            <p:ph idx="1"/>
          </p:nvPr>
        </p:nvSpPr>
        <p:spPr>
          <a:xfrm>
            <a:off x="457200" y="1143000"/>
            <a:ext cx="8229600" cy="4983163"/>
          </a:xfrm>
        </p:spPr>
        <p:txBody>
          <a:bodyPr>
            <a:normAutofit/>
          </a:bodyPr>
          <a:lstStyle/>
          <a:p>
            <a:r>
              <a:rPr lang="en-IN" sz="2800" dirty="0" smtClean="0"/>
              <a:t>CONSERVATIVE:</a:t>
            </a:r>
            <a:endParaRPr lang="en-IN" sz="2800" dirty="0" smtClean="0"/>
          </a:p>
          <a:p>
            <a:pPr marL="0" indent="0">
              <a:buNone/>
            </a:pPr>
            <a:r>
              <a:rPr lang="en-IN" sz="2800" dirty="0" smtClean="0"/>
              <a:t>To provide effective relief pressure on the buttock area by the use of chip foam , cushion ,with a cut out area. </a:t>
            </a:r>
            <a:endParaRPr lang="en-IN" sz="2800" dirty="0" smtClean="0"/>
          </a:p>
          <a:p>
            <a:pPr marL="0" indent="0">
              <a:buNone/>
            </a:pPr>
            <a:endParaRPr lang="en-IN" sz="2800" dirty="0" smtClean="0"/>
          </a:p>
          <a:p>
            <a:r>
              <a:rPr lang="en-IN" sz="2800" dirty="0" smtClean="0"/>
              <a:t>LOCAL PREPARATION:</a:t>
            </a:r>
            <a:endParaRPr lang="en-IN" sz="2800" dirty="0" smtClean="0"/>
          </a:p>
          <a:p>
            <a:pPr marL="0" indent="0">
              <a:buNone/>
            </a:pPr>
            <a:r>
              <a:rPr lang="en-IN" sz="2800" dirty="0" err="1" smtClean="0"/>
              <a:t>Necosis</a:t>
            </a:r>
            <a:r>
              <a:rPr lang="en-IN" sz="2800" dirty="0" smtClean="0"/>
              <a:t> and infection are present ,twice daily application of eusol and paraffin emulsion is most effective.</a:t>
            </a:r>
            <a:endParaRPr lang="en-IN" sz="2800" dirty="0" smtClean="0"/>
          </a:p>
          <a:p>
            <a:pPr marL="0" indent="0">
              <a:buNone/>
            </a:pPr>
            <a:endParaRPr lang="en-IN"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IN" dirty="0" smtClean="0"/>
              <a:t>MINOR SURGERY:</a:t>
            </a:r>
            <a:endParaRPr lang="en-IN" dirty="0" smtClean="0"/>
          </a:p>
          <a:p>
            <a:r>
              <a:rPr lang="en-IN" dirty="0" smtClean="0"/>
              <a:t>Healing process can be accelerated by the excision of necrotic tissue and fibrotic areas.</a:t>
            </a:r>
            <a:endParaRPr lang="en-IN" dirty="0" smtClean="0"/>
          </a:p>
          <a:p>
            <a:endParaRPr lang="en-IN" dirty="0"/>
          </a:p>
          <a:p>
            <a:r>
              <a:rPr lang="en-IN" dirty="0" smtClean="0"/>
              <a:t>PLASTIC SURGERY:</a:t>
            </a:r>
            <a:endParaRPr lang="en-IN" dirty="0" smtClean="0"/>
          </a:p>
          <a:p>
            <a:r>
              <a:rPr lang="en-IN" dirty="0" smtClean="0"/>
              <a:t>Surgical excision of the burse , combined with a rotation flap is required. </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IN" sz="2800" dirty="0" smtClean="0"/>
              <a:t>MANAGEMENT OF NEUROGENIC BLADDER AND BOWEL</a:t>
            </a:r>
            <a:endParaRPr lang="en-IN" sz="2800"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marL="0" indent="0">
              <a:buNone/>
            </a:pPr>
            <a:r>
              <a:rPr lang="en-IN" dirty="0" smtClean="0"/>
              <a:t>Most </a:t>
            </a:r>
            <a:r>
              <a:rPr lang="en-IN" dirty="0" err="1" smtClean="0"/>
              <a:t>spina</a:t>
            </a:r>
            <a:r>
              <a:rPr lang="en-IN" dirty="0" smtClean="0"/>
              <a:t> bifida children with paralysis of the legs will have some degree of neurogenic bladder and bowel.</a:t>
            </a:r>
            <a:endParaRPr lang="en-IN" dirty="0" smtClean="0"/>
          </a:p>
          <a:p>
            <a:pPr marL="0" indent="0">
              <a:buNone/>
            </a:pPr>
            <a:r>
              <a:rPr lang="en-IN" dirty="0" smtClean="0"/>
              <a:t>1)The hyper-</a:t>
            </a:r>
            <a:r>
              <a:rPr lang="en-IN" dirty="0" err="1" smtClean="0"/>
              <a:t>reflexic</a:t>
            </a:r>
            <a:r>
              <a:rPr lang="en-IN" dirty="0" smtClean="0"/>
              <a:t> bladder with  poor sphincter tone which continuously empties but is safe.</a:t>
            </a:r>
            <a:endParaRPr lang="en-IN" dirty="0" smtClean="0"/>
          </a:p>
          <a:p>
            <a:pPr marL="0" indent="0">
              <a:buNone/>
            </a:pPr>
            <a:r>
              <a:rPr lang="en-IN" dirty="0" smtClean="0"/>
              <a:t>2)The moderately </a:t>
            </a:r>
            <a:r>
              <a:rPr lang="en-IN" dirty="0" err="1" smtClean="0"/>
              <a:t>reflexic</a:t>
            </a:r>
            <a:r>
              <a:rPr lang="en-IN" dirty="0" smtClean="0"/>
              <a:t> bladder with </a:t>
            </a:r>
            <a:r>
              <a:rPr lang="en-IN" dirty="0" err="1" smtClean="0"/>
              <a:t>inco</a:t>
            </a:r>
            <a:r>
              <a:rPr lang="en-IN" dirty="0" smtClean="0"/>
              <a:t>- ordinated between bladder and sphincter ’detrusor-sphincter </a:t>
            </a:r>
            <a:r>
              <a:rPr lang="en-IN" dirty="0" err="1" smtClean="0"/>
              <a:t>dyssynergia</a:t>
            </a:r>
            <a:r>
              <a:rPr lang="en-IN" dirty="0" smtClean="0"/>
              <a:t>’.</a:t>
            </a:r>
            <a:endParaRPr lang="en-IN" dirty="0" smtClean="0"/>
          </a:p>
          <a:p>
            <a:pPr marL="0" indent="0">
              <a:buNone/>
            </a:pPr>
            <a:r>
              <a:rPr lang="en-IN" dirty="0" smtClean="0"/>
              <a:t>3)In some cases the bladder contracts against the closed sphincter, and become dilated and </a:t>
            </a:r>
            <a:r>
              <a:rPr lang="en-IN" dirty="0" err="1" smtClean="0"/>
              <a:t>trabeculated</a:t>
            </a:r>
            <a:r>
              <a:rPr lang="en-IN" dirty="0" smtClean="0"/>
              <a:t> and a source of infection.</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IN" dirty="0" smtClean="0"/>
              <a:t>METHOD OF MANAGEMENT OF INCONTINENCE</a:t>
            </a:r>
            <a:endParaRPr lang="en-IN" dirty="0"/>
          </a:p>
        </p:txBody>
      </p:sp>
      <p:sp>
        <p:nvSpPr>
          <p:cNvPr id="3" name="Content Placeholder 2"/>
          <p:cNvSpPr>
            <a:spLocks noGrp="1"/>
          </p:cNvSpPr>
          <p:nvPr>
            <p:ph idx="1"/>
          </p:nvPr>
        </p:nvSpPr>
        <p:spPr>
          <a:xfrm>
            <a:off x="457200" y="1219200"/>
            <a:ext cx="8229600" cy="4906963"/>
          </a:xfrm>
        </p:spPr>
        <p:txBody>
          <a:bodyPr/>
          <a:lstStyle/>
          <a:p>
            <a:pPr marL="0" indent="0">
              <a:buNone/>
            </a:pPr>
            <a:r>
              <a:rPr lang="en-IN" dirty="0" smtClean="0"/>
              <a:t>1)Clean intermittent catheterisation</a:t>
            </a:r>
            <a:endParaRPr lang="en-IN" dirty="0" smtClean="0"/>
          </a:p>
          <a:p>
            <a:pPr marL="0" indent="0">
              <a:buNone/>
            </a:pPr>
            <a:r>
              <a:rPr lang="en-IN" dirty="0" smtClean="0"/>
              <a:t>2)Indwelling catheter</a:t>
            </a:r>
            <a:endParaRPr lang="en-IN" dirty="0" smtClean="0"/>
          </a:p>
          <a:p>
            <a:pPr marL="0" indent="0">
              <a:buNone/>
            </a:pPr>
            <a:r>
              <a:rPr lang="en-IN" dirty="0" smtClean="0"/>
              <a:t>3)Artificial sphincters</a:t>
            </a:r>
            <a:endParaRPr lang="en-IN" dirty="0" smtClean="0"/>
          </a:p>
          <a:p>
            <a:pPr marL="0" indent="0">
              <a:buNone/>
            </a:pPr>
            <a:r>
              <a:rPr lang="en-IN" sz="4000" b="1" dirty="0" smtClean="0"/>
              <a:t>Bowel control</a:t>
            </a:r>
            <a:endParaRPr lang="en-IN" sz="4000" b="1" dirty="0" smtClean="0"/>
          </a:p>
          <a:p>
            <a:pPr marL="0" indent="0">
              <a:buNone/>
            </a:pPr>
            <a:r>
              <a:rPr lang="en-IN" sz="3600" dirty="0" smtClean="0"/>
              <a:t>In children with some sphincter tone, toilet training can be usually achieved by regular time of evacuation schedule which is continued indefinitely.</a:t>
            </a:r>
            <a:endParaRPr lang="en-IN" sz="3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sz="4000" dirty="0" smtClean="0"/>
              <a:t>	</a:t>
            </a:r>
            <a:r>
              <a:rPr lang="en-US" sz="3200" dirty="0" smtClean="0"/>
              <a:t>CRANIORACHISCHISIS TOTALIS</a:t>
            </a:r>
            <a:endParaRPr lang="en-US" sz="4000" dirty="0"/>
          </a:p>
        </p:txBody>
      </p:sp>
      <p:sp>
        <p:nvSpPr>
          <p:cNvPr id="3" name="Content Placeholder 2"/>
          <p:cNvSpPr>
            <a:spLocks noGrp="1"/>
          </p:cNvSpPr>
          <p:nvPr>
            <p:ph idx="1"/>
          </p:nvPr>
        </p:nvSpPr>
        <p:spPr>
          <a:xfrm>
            <a:off x="381000" y="1371600"/>
            <a:ext cx="8458200" cy="5105400"/>
          </a:xfrm>
        </p:spPr>
        <p:txBody>
          <a:bodyPr>
            <a:normAutofit/>
          </a:bodyPr>
          <a:lstStyle/>
          <a:p>
            <a:r>
              <a:rPr lang="en-US" sz="2400" dirty="0" smtClean="0"/>
              <a:t>Most severe open defect</a:t>
            </a:r>
            <a:endParaRPr lang="en-US" sz="2400" dirty="0" smtClean="0"/>
          </a:p>
          <a:p>
            <a:r>
              <a:rPr lang="en-US" sz="2400" dirty="0" smtClean="0"/>
              <a:t>Involves a complete failure of formation of neural tube</a:t>
            </a:r>
            <a:endParaRPr lang="en-US" sz="2400" dirty="0"/>
          </a:p>
        </p:txBody>
      </p:sp>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99764" y="2286000"/>
            <a:ext cx="3581400" cy="408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r>
              <a:rPr lang="en-US" sz="3600" dirty="0" smtClean="0"/>
              <a:t>ANENCEPHALY</a:t>
            </a:r>
            <a:endParaRPr lang="en-US" sz="3600" dirty="0"/>
          </a:p>
        </p:txBody>
      </p:sp>
      <p:sp>
        <p:nvSpPr>
          <p:cNvPr id="3" name="Content Placeholder 2"/>
          <p:cNvSpPr>
            <a:spLocks noGrp="1"/>
          </p:cNvSpPr>
          <p:nvPr>
            <p:ph idx="1"/>
          </p:nvPr>
        </p:nvSpPr>
        <p:spPr>
          <a:xfrm>
            <a:off x="228600" y="1143000"/>
            <a:ext cx="8686800" cy="5562600"/>
          </a:xfrm>
        </p:spPr>
        <p:txBody>
          <a:bodyPr>
            <a:normAutofit/>
          </a:bodyPr>
          <a:lstStyle/>
          <a:p>
            <a:r>
              <a:rPr lang="en-US" sz="2400" dirty="0" smtClean="0"/>
              <a:t>Anencephaly is </a:t>
            </a:r>
            <a:r>
              <a:rPr lang="en-US" sz="2400" dirty="0"/>
              <a:t>characterized by </a:t>
            </a:r>
            <a:r>
              <a:rPr lang="en-US" sz="2400" i="1" dirty="0" smtClean="0"/>
              <a:t>absence of </a:t>
            </a:r>
            <a:r>
              <a:rPr lang="en-US" sz="2400" i="1" dirty="0" err="1"/>
              <a:t>calvarium</a:t>
            </a:r>
            <a:r>
              <a:rPr lang="en-US" sz="2400" i="1" dirty="0"/>
              <a:t> </a:t>
            </a:r>
            <a:r>
              <a:rPr lang="en-US" sz="2400" dirty="0" smtClean="0"/>
              <a:t>and abnormalities </a:t>
            </a:r>
            <a:r>
              <a:rPr lang="en-US" sz="2400" dirty="0"/>
              <a:t>of </a:t>
            </a:r>
            <a:r>
              <a:rPr lang="en-US" sz="2400" dirty="0" smtClean="0"/>
              <a:t>base </a:t>
            </a:r>
            <a:r>
              <a:rPr lang="en-US" sz="2400" dirty="0"/>
              <a:t>of </a:t>
            </a:r>
            <a:r>
              <a:rPr lang="en-US" sz="2400" dirty="0" smtClean="0"/>
              <a:t>skull </a:t>
            </a:r>
            <a:r>
              <a:rPr lang="en-US" sz="2400" dirty="0"/>
              <a:t>and </a:t>
            </a:r>
            <a:r>
              <a:rPr lang="en-US" sz="2400" dirty="0" smtClean="0"/>
              <a:t>sphenoid bone </a:t>
            </a:r>
            <a:r>
              <a:rPr lang="en-US" sz="2400" dirty="0"/>
              <a:t>with shallow orbits causing protrusion of </a:t>
            </a:r>
            <a:r>
              <a:rPr lang="en-US" sz="2400" dirty="0" smtClean="0"/>
              <a:t>eyes</a:t>
            </a:r>
            <a:endParaRPr lang="en-US" sz="2400" dirty="0"/>
          </a:p>
          <a:p>
            <a:endParaRPr lang="en-US" sz="2400" dirty="0" smtClean="0"/>
          </a:p>
          <a:p>
            <a:r>
              <a:rPr lang="en-US" sz="2400" dirty="0" smtClean="0"/>
              <a:t>Cerebral </a:t>
            </a:r>
            <a:r>
              <a:rPr lang="en-US" sz="2400" dirty="0"/>
              <a:t>hemispheres are replaced by </a:t>
            </a:r>
            <a:r>
              <a:rPr lang="en-US" sz="2400" dirty="0" smtClean="0"/>
              <a:t>a </a:t>
            </a:r>
            <a:r>
              <a:rPr lang="en-US" sz="2400" dirty="0"/>
              <a:t>mass of </a:t>
            </a:r>
            <a:r>
              <a:rPr lang="en-US" sz="2400" dirty="0" err="1"/>
              <a:t>neuroglial</a:t>
            </a:r>
            <a:r>
              <a:rPr lang="en-US" sz="2400" dirty="0"/>
              <a:t> tissue and </a:t>
            </a:r>
            <a:r>
              <a:rPr lang="en-US" sz="2400" dirty="0" smtClean="0"/>
              <a:t>vessels</a:t>
            </a:r>
            <a:endParaRPr lang="en-US" sz="2400" dirty="0"/>
          </a:p>
        </p:txBody>
      </p:sp>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81400" y="3276600"/>
            <a:ext cx="49815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		ENCEPHALOCELE</a:t>
            </a:r>
            <a:endParaRPr lang="en-US" sz="4000" dirty="0"/>
          </a:p>
        </p:txBody>
      </p:sp>
      <p:sp>
        <p:nvSpPr>
          <p:cNvPr id="3" name="Content Placeholder 2"/>
          <p:cNvSpPr>
            <a:spLocks noGrp="1"/>
          </p:cNvSpPr>
          <p:nvPr>
            <p:ph idx="1"/>
          </p:nvPr>
        </p:nvSpPr>
        <p:spPr>
          <a:xfrm>
            <a:off x="457200" y="1524000"/>
            <a:ext cx="8229600" cy="4876800"/>
          </a:xfrm>
        </p:spPr>
        <p:txBody>
          <a:bodyPr/>
          <a:lstStyle/>
          <a:p>
            <a:r>
              <a:rPr lang="en-US" dirty="0" smtClean="0"/>
              <a:t>Meninges &amp; part of CNS (or) meninges, CNS &amp; a part of ventricular system may herniate through a defect in skull, most commonly in </a:t>
            </a:r>
            <a:r>
              <a:rPr lang="en-US" i="1" dirty="0" smtClean="0"/>
              <a:t>occiput region</a:t>
            </a:r>
            <a:endParaRPr lang="en-US" i="1" dirty="0"/>
          </a:p>
        </p:txBody>
      </p:sp>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71600" y="2971800"/>
            <a:ext cx="594360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1143000"/>
          </a:xfrm>
        </p:spPr>
        <p:txBody>
          <a:bodyPr>
            <a:noAutofit/>
          </a:bodyPr>
          <a:lstStyle/>
          <a:p>
            <a:pPr algn="ctr"/>
            <a:r>
              <a:rPr lang="en-US" sz="3200" dirty="0" smtClean="0"/>
              <a:t>CLASSIFICATION OF CONGENITAL NEUROLOGIC DISORDERS</a:t>
            </a:r>
            <a:endParaRPr lang="en-US" sz="3200" dirty="0"/>
          </a:p>
        </p:txBody>
      </p:sp>
      <p:sp>
        <p:nvSpPr>
          <p:cNvPr id="3" name="Content Placeholder 2"/>
          <p:cNvSpPr>
            <a:spLocks noGrp="1"/>
          </p:cNvSpPr>
          <p:nvPr>
            <p:ph idx="1"/>
          </p:nvPr>
        </p:nvSpPr>
        <p:spPr>
          <a:xfrm>
            <a:off x="381000" y="1524000"/>
            <a:ext cx="8458200" cy="5029200"/>
          </a:xfrm>
        </p:spPr>
        <p:txBody>
          <a:bodyPr>
            <a:normAutofit/>
          </a:bodyPr>
          <a:lstStyle/>
          <a:p>
            <a:r>
              <a:rPr lang="en-US" dirty="0" smtClean="0"/>
              <a:t>Craniospinal deformities</a:t>
            </a:r>
            <a:endParaRPr lang="en-US" dirty="0" smtClean="0"/>
          </a:p>
          <a:p>
            <a:pPr marL="0" indent="0">
              <a:buNone/>
            </a:pPr>
            <a:endParaRPr lang="en-US" dirty="0" smtClean="0"/>
          </a:p>
          <a:p>
            <a:r>
              <a:rPr lang="en-US" dirty="0" smtClean="0"/>
              <a:t>Restricted </a:t>
            </a:r>
            <a:r>
              <a:rPr lang="en-US" dirty="0"/>
              <a:t>developmental abnormalities of </a:t>
            </a:r>
            <a:r>
              <a:rPr lang="en-US" dirty="0" smtClean="0"/>
              <a:t>NS</a:t>
            </a:r>
            <a:endParaRPr lang="en-US" dirty="0" smtClean="0"/>
          </a:p>
          <a:p>
            <a:pPr marL="0" indent="0">
              <a:buNone/>
            </a:pPr>
            <a:endParaRPr lang="en-US" dirty="0" smtClean="0"/>
          </a:p>
          <a:p>
            <a:r>
              <a:rPr lang="en-US" dirty="0" smtClean="0"/>
              <a:t>Congenital </a:t>
            </a:r>
            <a:r>
              <a:rPr lang="en-US" dirty="0"/>
              <a:t>abnormalities of motor function (cerebral palsy</a:t>
            </a:r>
            <a:r>
              <a:rPr lang="en-US" dirty="0" smtClean="0"/>
              <a:t>)</a:t>
            </a:r>
            <a:endParaRPr lang="en-US" dirty="0" smtClean="0"/>
          </a:p>
          <a:p>
            <a:pPr marL="0" indent="0">
              <a:buNone/>
            </a:pPr>
            <a:endParaRPr lang="en-US" dirty="0" smtClean="0"/>
          </a:p>
          <a:p>
            <a:pPr marL="0" indent="0">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1371600" y="1447800"/>
            <a:ext cx="6781800" cy="470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t>	ARNOLD-CHIARI </a:t>
            </a:r>
            <a:r>
              <a:rPr lang="en-US" sz="3600" dirty="0"/>
              <a:t>MALFORMATIONS</a:t>
            </a:r>
            <a:endParaRPr lang="en-US" sz="3200" dirty="0"/>
          </a:p>
        </p:txBody>
      </p:sp>
      <p:sp>
        <p:nvSpPr>
          <p:cNvPr id="3" name="Content Placeholder 2"/>
          <p:cNvSpPr>
            <a:spLocks noGrp="1"/>
          </p:cNvSpPr>
          <p:nvPr>
            <p:ph idx="1"/>
          </p:nvPr>
        </p:nvSpPr>
        <p:spPr>
          <a:xfrm>
            <a:off x="457200" y="1219200"/>
            <a:ext cx="8229600" cy="5410200"/>
          </a:xfrm>
        </p:spPr>
        <p:txBody>
          <a:bodyPr>
            <a:normAutofit/>
          </a:bodyPr>
          <a:lstStyle/>
          <a:p>
            <a:r>
              <a:rPr lang="en-US" sz="2400" dirty="0"/>
              <a:t>Type 1: </a:t>
            </a:r>
            <a:r>
              <a:rPr lang="en-US" sz="2400" i="1" dirty="0"/>
              <a:t>Cerebellar tonsils </a:t>
            </a:r>
            <a:r>
              <a:rPr lang="en-US" sz="2400" dirty="0" smtClean="0"/>
              <a:t>herniate into foramen magnum</a:t>
            </a:r>
            <a:endParaRPr lang="en-US" sz="2400" dirty="0"/>
          </a:p>
          <a:p>
            <a:endParaRPr lang="en-US" sz="2400" dirty="0" smtClean="0"/>
          </a:p>
          <a:p>
            <a:r>
              <a:rPr lang="en-US" sz="2400" dirty="0" smtClean="0"/>
              <a:t>Type </a:t>
            </a:r>
            <a:r>
              <a:rPr lang="en-US" sz="2400" dirty="0"/>
              <a:t>2: </a:t>
            </a:r>
            <a:r>
              <a:rPr lang="en-US" sz="2400" i="1" dirty="0"/>
              <a:t>Cerebellar tonsils or </a:t>
            </a:r>
            <a:r>
              <a:rPr lang="en-US" sz="2400" i="1" dirty="0" err="1" smtClean="0"/>
              <a:t>vermis</a:t>
            </a:r>
            <a:r>
              <a:rPr lang="en-US" sz="2400" i="1" dirty="0" smtClean="0"/>
              <a:t>, medulla, &amp; fourth </a:t>
            </a:r>
            <a:r>
              <a:rPr lang="en-US" sz="2400" i="1" dirty="0"/>
              <a:t>ventricle</a:t>
            </a:r>
            <a:r>
              <a:rPr lang="en-US" sz="2400" dirty="0"/>
              <a:t> are displaced into </a:t>
            </a:r>
            <a:r>
              <a:rPr lang="en-US" sz="2400" dirty="0" smtClean="0"/>
              <a:t>foramen</a:t>
            </a:r>
            <a:r>
              <a:rPr lang="en-US" sz="2400" dirty="0"/>
              <a:t> </a:t>
            </a:r>
            <a:r>
              <a:rPr lang="en-US" sz="2400" dirty="0" smtClean="0"/>
              <a:t>magnum (classic</a:t>
            </a:r>
            <a:r>
              <a:rPr lang="en-US" sz="2400" dirty="0"/>
              <a:t> </a:t>
            </a:r>
            <a:r>
              <a:rPr lang="en-US" sz="2400" dirty="0" smtClean="0"/>
              <a:t>Arnold-</a:t>
            </a:r>
            <a:r>
              <a:rPr lang="en-US" sz="2400" dirty="0" err="1" smtClean="0"/>
              <a:t>Chiari</a:t>
            </a:r>
            <a:r>
              <a:rPr lang="en-US" sz="2400" dirty="0" smtClean="0"/>
              <a:t> malformation) &amp; is commonly associated with </a:t>
            </a:r>
            <a:r>
              <a:rPr lang="en-US" sz="2400" dirty="0"/>
              <a:t>a small posterior fossa, lumbar </a:t>
            </a:r>
            <a:r>
              <a:rPr lang="en-US" sz="2400" dirty="0" err="1" smtClean="0"/>
              <a:t>meningomyelocele</a:t>
            </a:r>
            <a:r>
              <a:rPr lang="en-US" sz="2400" dirty="0" smtClean="0"/>
              <a:t>, aqueduct </a:t>
            </a:r>
            <a:r>
              <a:rPr lang="en-US" sz="2400" dirty="0"/>
              <a:t>stenosis, </a:t>
            </a:r>
            <a:r>
              <a:rPr lang="en-US" sz="2400" dirty="0" smtClean="0"/>
              <a:t>hydrocephalus</a:t>
            </a:r>
            <a:endParaRPr lang="en-US" sz="2400" dirty="0"/>
          </a:p>
          <a:p>
            <a:endParaRPr lang="en-US" sz="2400" dirty="0" smtClean="0"/>
          </a:p>
          <a:p>
            <a:r>
              <a:rPr lang="en-US" sz="2400" dirty="0" smtClean="0"/>
              <a:t>Type </a:t>
            </a:r>
            <a:r>
              <a:rPr lang="en-US" sz="2400" dirty="0"/>
              <a:t>3: Cerebellar </a:t>
            </a:r>
            <a:r>
              <a:rPr lang="en-US" sz="2400" dirty="0" err="1"/>
              <a:t>suboccipital</a:t>
            </a:r>
            <a:r>
              <a:rPr lang="en-US" sz="2400" dirty="0"/>
              <a:t> </a:t>
            </a:r>
            <a:r>
              <a:rPr lang="en-US" sz="2400" dirty="0" err="1" smtClean="0"/>
              <a:t>encephalocele</a:t>
            </a:r>
            <a:r>
              <a:rPr lang="en-US" sz="2400" dirty="0" smtClean="0"/>
              <a:t>. It may </a:t>
            </a:r>
            <a:r>
              <a:rPr lang="en-US" sz="2400" dirty="0"/>
              <a:t>be associated with an elongated brain </a:t>
            </a:r>
            <a:r>
              <a:rPr lang="en-US" sz="2400" dirty="0" smtClean="0"/>
              <a:t>stem, &amp; lumbar </a:t>
            </a:r>
            <a:r>
              <a:rPr lang="en-US" sz="2400" dirty="0" err="1"/>
              <a:t>spina</a:t>
            </a:r>
            <a:r>
              <a:rPr lang="en-US" sz="2400" dirty="0"/>
              <a:t> </a:t>
            </a:r>
            <a:r>
              <a:rPr lang="en-US" sz="2400" dirty="0" smtClean="0"/>
              <a:t>bifida</a:t>
            </a:r>
            <a:endParaRPr lang="en-US" sz="2400" dirty="0"/>
          </a:p>
          <a:p>
            <a:endParaRPr lang="en-US" sz="2400" dirty="0" smtClean="0"/>
          </a:p>
          <a:p>
            <a:r>
              <a:rPr lang="en-US" sz="2400" dirty="0" smtClean="0"/>
              <a:t>Type </a:t>
            </a:r>
            <a:r>
              <a:rPr lang="en-US" sz="2400" dirty="0"/>
              <a:t>4: Cerebellar hypoplasia</a:t>
            </a: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r>
              <a:rPr lang="en-US" sz="2400" dirty="0"/>
              <a:t>Commonly seen with cavitation of central canal in spinal cord or caudal medulla (</a:t>
            </a:r>
            <a:r>
              <a:rPr lang="en-US" sz="2400" dirty="0" err="1"/>
              <a:t>syringomyelia</a:t>
            </a:r>
            <a:r>
              <a:rPr lang="en-US" sz="2400" dirty="0"/>
              <a:t> or </a:t>
            </a:r>
            <a:r>
              <a:rPr lang="en-US" sz="2400" dirty="0" err="1"/>
              <a:t>syringobulbia</a:t>
            </a:r>
            <a:r>
              <a:rPr lang="en-US" sz="2400" dirty="0"/>
              <a:t>)</a:t>
            </a:r>
            <a:endParaRPr lang="en-US" sz="2400" dirty="0"/>
          </a:p>
          <a:p>
            <a:endParaRPr lang="en-US" dirty="0"/>
          </a:p>
        </p:txBody>
      </p:sp>
      <p:pic>
        <p:nvPicPr>
          <p:cNvPr id="512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91000" y="2066496"/>
            <a:ext cx="477202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968601"/>
            <a:ext cx="2876550" cy="428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	</a:t>
            </a:r>
            <a:r>
              <a:rPr lang="en-US" sz="3600" dirty="0" smtClean="0"/>
              <a:t>DANDY-WALKER SYNDROME</a:t>
            </a:r>
            <a:endParaRPr lang="en-US" sz="4000" dirty="0"/>
          </a:p>
        </p:txBody>
      </p:sp>
      <p:sp>
        <p:nvSpPr>
          <p:cNvPr id="3" name="Content Placeholder 2"/>
          <p:cNvSpPr>
            <a:spLocks noGrp="1"/>
          </p:cNvSpPr>
          <p:nvPr>
            <p:ph idx="1"/>
          </p:nvPr>
        </p:nvSpPr>
        <p:spPr>
          <a:xfrm>
            <a:off x="457200" y="1600200"/>
            <a:ext cx="8229600" cy="4724400"/>
          </a:xfrm>
        </p:spPr>
        <p:txBody>
          <a:bodyPr>
            <a:normAutofit/>
          </a:bodyPr>
          <a:lstStyle/>
          <a:p>
            <a:r>
              <a:rPr lang="en-US" sz="2400" dirty="0" smtClean="0"/>
              <a:t>Agenesis </a:t>
            </a:r>
            <a:r>
              <a:rPr lang="en-US" sz="2400" dirty="0"/>
              <a:t>(complete or partial) of </a:t>
            </a:r>
            <a:r>
              <a:rPr lang="en-US" sz="2400" dirty="0" err="1" smtClean="0"/>
              <a:t>vermis</a:t>
            </a:r>
            <a:endParaRPr lang="en-US" sz="2400" dirty="0" smtClean="0"/>
          </a:p>
          <a:p>
            <a:r>
              <a:rPr lang="en-US" sz="2400" dirty="0"/>
              <a:t>C</a:t>
            </a:r>
            <a:r>
              <a:rPr lang="en-US" sz="2400" dirty="0" smtClean="0"/>
              <a:t>ystic dilatation of fourth ventricle</a:t>
            </a:r>
            <a:endParaRPr lang="en-US" sz="2400" dirty="0" smtClean="0"/>
          </a:p>
          <a:p>
            <a:r>
              <a:rPr lang="en-US" sz="2400" dirty="0"/>
              <a:t>E</a:t>
            </a:r>
            <a:r>
              <a:rPr lang="en-US" sz="2400" dirty="0" smtClean="0"/>
              <a:t>nlargement </a:t>
            </a:r>
            <a:r>
              <a:rPr lang="en-US" sz="2400" dirty="0"/>
              <a:t>of </a:t>
            </a:r>
            <a:r>
              <a:rPr lang="en-US" sz="2400" dirty="0" smtClean="0"/>
              <a:t>posterior fossa</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5" y="609600"/>
            <a:ext cx="8596745" cy="1161288"/>
          </a:xfrm>
        </p:spPr>
        <p:txBody>
          <a:bodyPr>
            <a:normAutofit fontScale="90000"/>
          </a:bodyPr>
          <a:lstStyle/>
          <a:p>
            <a:br>
              <a:rPr lang="en-US" dirty="0" smtClean="0"/>
            </a:br>
            <a:br>
              <a:rPr lang="en-US" dirty="0"/>
            </a:br>
            <a:r>
              <a:rPr lang="en-US" dirty="0" smtClean="0"/>
              <a:t>	</a:t>
            </a:r>
            <a:r>
              <a:rPr lang="en-US" sz="4000" dirty="0" smtClean="0"/>
              <a:t>CRANIOSPINAL DEFORMITIES</a:t>
            </a:r>
            <a:br>
              <a:rPr lang="en-US" dirty="0"/>
            </a:br>
            <a:endParaRPr lang="en-US" dirty="0"/>
          </a:p>
        </p:txBody>
      </p:sp>
      <p:sp>
        <p:nvSpPr>
          <p:cNvPr id="3" name="Content Placeholder 2"/>
          <p:cNvSpPr>
            <a:spLocks noGrp="1"/>
          </p:cNvSpPr>
          <p:nvPr>
            <p:ph idx="1"/>
          </p:nvPr>
        </p:nvSpPr>
        <p:spPr>
          <a:xfrm>
            <a:off x="304800" y="1143000"/>
            <a:ext cx="8686800" cy="5410200"/>
          </a:xfrm>
        </p:spPr>
        <p:txBody>
          <a:bodyPr>
            <a:normAutofit lnSpcReduction="10000"/>
          </a:bodyPr>
          <a:lstStyle/>
          <a:p>
            <a:endParaRPr lang="en-US" sz="2400" dirty="0" smtClean="0"/>
          </a:p>
          <a:p>
            <a:endParaRPr lang="en-US" sz="2400" dirty="0"/>
          </a:p>
          <a:p>
            <a:r>
              <a:rPr lang="en-US" sz="2400" dirty="0" smtClean="0"/>
              <a:t>Enlarged </a:t>
            </a:r>
            <a:r>
              <a:rPr lang="en-US" sz="2400" dirty="0"/>
              <a:t>head Hydrocephalus</a:t>
            </a:r>
            <a:endParaRPr lang="en-US" sz="2400" dirty="0"/>
          </a:p>
          <a:p>
            <a:pPr lvl="1"/>
            <a:r>
              <a:rPr lang="en-US" dirty="0" err="1" smtClean="0"/>
              <a:t>Hydranencephaly</a:t>
            </a:r>
            <a:endParaRPr lang="en-US" dirty="0"/>
          </a:p>
          <a:p>
            <a:pPr lvl="1"/>
            <a:r>
              <a:rPr lang="en-US" dirty="0" smtClean="0"/>
              <a:t>Macrocephaly</a:t>
            </a:r>
            <a:endParaRPr lang="en-US" dirty="0"/>
          </a:p>
          <a:p>
            <a:endParaRPr lang="en-US" sz="2400" dirty="0" smtClean="0"/>
          </a:p>
          <a:p>
            <a:r>
              <a:rPr lang="en-US" sz="2400" dirty="0" smtClean="0"/>
              <a:t>Disturbances </a:t>
            </a:r>
            <a:r>
              <a:rPr lang="en-US" sz="2400" dirty="0"/>
              <a:t>of neuronal formation and migration</a:t>
            </a:r>
            <a:endParaRPr lang="en-US" sz="2400" dirty="0"/>
          </a:p>
          <a:p>
            <a:pPr lvl="1"/>
            <a:r>
              <a:rPr lang="en-US" dirty="0"/>
              <a:t>Anencephaly</a:t>
            </a:r>
            <a:endParaRPr lang="en-US" dirty="0"/>
          </a:p>
          <a:p>
            <a:pPr marL="0" indent="0">
              <a:buNone/>
            </a:pPr>
            <a:endParaRPr lang="en-US" sz="2400" dirty="0" smtClean="0"/>
          </a:p>
          <a:p>
            <a:r>
              <a:rPr lang="en-US" sz="2400" dirty="0" smtClean="0"/>
              <a:t>Microcephaly</a:t>
            </a:r>
            <a:endParaRPr lang="en-US" sz="2400" dirty="0"/>
          </a:p>
          <a:p>
            <a:pPr lvl="1"/>
            <a:r>
              <a:rPr lang="en-US" dirty="0" smtClean="0"/>
              <a:t>Primary</a:t>
            </a:r>
            <a:endParaRPr lang="en-US" dirty="0"/>
          </a:p>
          <a:p>
            <a:pPr lvl="1"/>
            <a:r>
              <a:rPr lang="en-US" dirty="0"/>
              <a:t>Secondary to cerebral disease</a:t>
            </a:r>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r>
              <a:rPr lang="en-US" dirty="0" err="1"/>
              <a:t>Rachischisis</a:t>
            </a:r>
            <a:endParaRPr lang="en-US" dirty="0"/>
          </a:p>
          <a:p>
            <a:pPr lvl="1"/>
            <a:r>
              <a:rPr lang="en-US" dirty="0" smtClean="0"/>
              <a:t>Cephalic </a:t>
            </a:r>
            <a:r>
              <a:rPr lang="en-US" dirty="0"/>
              <a:t>and spinal </a:t>
            </a:r>
            <a:r>
              <a:rPr lang="en-US" dirty="0" err="1"/>
              <a:t>meningocele</a:t>
            </a:r>
            <a:r>
              <a:rPr lang="en-US" dirty="0"/>
              <a:t>, </a:t>
            </a:r>
            <a:r>
              <a:rPr lang="en-US" dirty="0" err="1" smtClean="0"/>
              <a:t>meningoencephalocele</a:t>
            </a:r>
            <a:r>
              <a:rPr lang="en-US" dirty="0"/>
              <a:t>, </a:t>
            </a:r>
            <a:r>
              <a:rPr lang="en-US" dirty="0" err="1" smtClean="0"/>
              <a:t>meningomyelocele</a:t>
            </a:r>
            <a:endParaRPr lang="en-US" dirty="0" smtClean="0"/>
          </a:p>
          <a:p>
            <a:pPr lvl="1"/>
            <a:r>
              <a:rPr lang="en-US" dirty="0" smtClean="0"/>
              <a:t>Dandy-Walker syndrome </a:t>
            </a:r>
            <a:endParaRPr lang="en-US" dirty="0" smtClean="0"/>
          </a:p>
          <a:p>
            <a:pPr lvl="1"/>
            <a:r>
              <a:rPr lang="en-US" dirty="0" err="1" smtClean="0"/>
              <a:t>Chiari</a:t>
            </a:r>
            <a:r>
              <a:rPr lang="en-US" dirty="0" smtClean="0"/>
              <a:t> </a:t>
            </a:r>
            <a:r>
              <a:rPr lang="en-US" dirty="0"/>
              <a:t>malformation</a:t>
            </a:r>
            <a:endParaRPr lang="en-US" dirty="0"/>
          </a:p>
          <a:p>
            <a:pPr lvl="1"/>
            <a:r>
              <a:rPr lang="en-US" dirty="0" err="1" smtClean="0"/>
              <a:t>Platybasia</a:t>
            </a:r>
            <a:r>
              <a:rPr lang="en-US" dirty="0" smtClean="0"/>
              <a:t> </a:t>
            </a:r>
            <a:r>
              <a:rPr lang="en-US" dirty="0"/>
              <a:t>and cervical-spinal </a:t>
            </a:r>
            <a:r>
              <a:rPr lang="en-US" dirty="0" smtClean="0"/>
              <a:t>anomalies</a:t>
            </a:r>
            <a:endParaRPr lang="en-US" dirty="0"/>
          </a:p>
          <a:p>
            <a:endParaRPr lang="en-US" dirty="0" smtClean="0"/>
          </a:p>
          <a:p>
            <a:r>
              <a:rPr lang="en-US" dirty="0" smtClean="0"/>
              <a:t>Chromosomal abnormalities</a:t>
            </a:r>
            <a:endParaRPr lang="en-US" dirty="0" smtClean="0"/>
          </a:p>
          <a:p>
            <a:pPr lvl="1"/>
            <a:r>
              <a:rPr lang="en-US" dirty="0" smtClean="0"/>
              <a:t>Downs syndrome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br>
              <a:rPr lang="en-US" dirty="0" smtClean="0"/>
            </a:br>
            <a:r>
              <a:rPr lang="en-US" sz="3100" dirty="0" smtClean="0"/>
              <a:t>Restricted </a:t>
            </a:r>
            <a:r>
              <a:rPr lang="en-US" sz="3100" dirty="0"/>
              <a:t>developmental abnormalities of </a:t>
            </a:r>
            <a:r>
              <a:rPr lang="en-US" sz="3100" dirty="0" smtClean="0"/>
              <a:t>NS</a:t>
            </a:r>
            <a:endParaRPr lang="en-US" sz="3100" dirty="0"/>
          </a:p>
        </p:txBody>
      </p:sp>
      <p:sp>
        <p:nvSpPr>
          <p:cNvPr id="3" name="Content Placeholder 2"/>
          <p:cNvSpPr>
            <a:spLocks noGrp="1"/>
          </p:cNvSpPr>
          <p:nvPr>
            <p:ph idx="1"/>
          </p:nvPr>
        </p:nvSpPr>
        <p:spPr>
          <a:xfrm>
            <a:off x="457200" y="1676400"/>
            <a:ext cx="8229600" cy="4449763"/>
          </a:xfrm>
        </p:spPr>
        <p:txBody>
          <a:bodyPr/>
          <a:lstStyle/>
          <a:p>
            <a:r>
              <a:rPr lang="en-IN" dirty="0" err="1" smtClean="0"/>
              <a:t>spina</a:t>
            </a:r>
            <a:r>
              <a:rPr lang="en-IN" dirty="0" smtClean="0"/>
              <a:t> bifida</a:t>
            </a:r>
            <a:endParaRPr lang="en-IN" dirty="0" smtClean="0"/>
          </a:p>
          <a:p>
            <a:r>
              <a:rPr lang="en-US" dirty="0" err="1" smtClean="0"/>
              <a:t>craniorachischisis</a:t>
            </a:r>
            <a:r>
              <a:rPr lang="en-US" dirty="0" smtClean="0"/>
              <a:t> </a:t>
            </a:r>
            <a:r>
              <a:rPr lang="en-US" dirty="0" err="1" smtClean="0"/>
              <a:t>totalis</a:t>
            </a:r>
            <a:endParaRPr lang="en-US" dirty="0" smtClean="0"/>
          </a:p>
          <a:p>
            <a:r>
              <a:rPr lang="en-US" dirty="0" smtClean="0"/>
              <a:t>anencephaly</a:t>
            </a:r>
            <a:endParaRPr lang="en-US" dirty="0" smtClean="0"/>
          </a:p>
          <a:p>
            <a:r>
              <a:rPr lang="en-US" dirty="0" err="1" smtClean="0"/>
              <a:t>encephalocele</a:t>
            </a:r>
            <a:endParaRPr lang="en-US" dirty="0" smtClean="0"/>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lgn="ctr">
              <a:buNone/>
            </a:pPr>
            <a:r>
              <a:rPr lang="en-IN" b="1" dirty="0" smtClean="0"/>
              <a:t>HYDROCEPHALUS</a:t>
            </a:r>
            <a:endParaRPr lang="en-IN" b="1" dirty="0" smtClean="0"/>
          </a:p>
          <a:p>
            <a:r>
              <a:rPr lang="en-IN" sz="2800" dirty="0" smtClean="0"/>
              <a:t>Hydrocephalus occurs when there is in an increase in cerebrospinal fluid (CSF) circulating in and around the brain. </a:t>
            </a:r>
            <a:endParaRPr lang="en-IN" sz="2800" dirty="0" smtClean="0"/>
          </a:p>
          <a:p>
            <a:r>
              <a:rPr lang="en-IN" sz="2800" dirty="0" smtClean="0"/>
              <a:t>Normally the fluid is produced by the choroid plexuses situated in the cerebral ventricles and circulates through the ventricular system and around the base of the brain to the surface where it is absorbed by the arachnoid granulations into the sagittal sinus.</a:t>
            </a:r>
            <a:endParaRPr lang="en-IN" sz="2800" dirty="0" smtClean="0"/>
          </a:p>
          <a:p>
            <a:r>
              <a:rPr lang="en-IN" sz="2800" dirty="0" smtClean="0"/>
              <a:t> It also circulates around the spinal cord and down the central canal.</a:t>
            </a:r>
            <a:endParaRPr lang="en-IN" sz="2800" dirty="0" smtClean="0"/>
          </a:p>
          <a:p>
            <a:pPr marL="0" indent="0">
              <a:buNone/>
            </a:pPr>
            <a:endParaRPr lang="en-IN" sz="2800" dirty="0" smtClean="0"/>
          </a:p>
          <a:p>
            <a:pPr marL="0" indent="0">
              <a:buNone/>
            </a:pPr>
            <a:endParaRPr lang="en-IN"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15699</Words>
  <Application>WPS Presentation</Application>
  <PresentationFormat>On-screen Show (4:3)</PresentationFormat>
  <Paragraphs>326</Paragraphs>
  <Slides>53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53</vt:i4>
      </vt:variant>
    </vt:vector>
  </HeadingPairs>
  <TitlesOfParts>
    <vt:vector size="60" baseType="lpstr">
      <vt:lpstr>Arial</vt:lpstr>
      <vt:lpstr>SimSun</vt:lpstr>
      <vt:lpstr>Wingdings</vt:lpstr>
      <vt:lpstr>Calibri</vt:lpstr>
      <vt:lpstr>Microsoft YaHei</vt:lpstr>
      <vt:lpstr>Arial Unicode MS</vt:lpstr>
      <vt:lpstr>Office Theme</vt:lpstr>
      <vt:lpstr>DEVLOPMENTAL DISORDER OF CNS</vt:lpstr>
      <vt:lpstr>PowerPoint 演示文稿</vt:lpstr>
      <vt:lpstr>		NEUROEMBRYOLOGY </vt:lpstr>
      <vt:lpstr>PowerPoint 演示文稿</vt:lpstr>
      <vt:lpstr>CLASSIFICATION OF CONGENITAL NEUROLOGIC DISORDERS</vt:lpstr>
      <vt:lpstr>  	CRANIOSPINAL DEFORMITIES </vt:lpstr>
      <vt:lpstr>PowerPoint 演示文稿</vt:lpstr>
      <vt:lpstr> Restricted developmental abnormalities of NS</vt:lpstr>
      <vt:lpstr>PowerPoint 演示文稿</vt:lpstr>
      <vt:lpstr>PowerPoint 演示文稿</vt:lpstr>
      <vt:lpstr>PowerPoint 演示文稿</vt:lpstr>
      <vt:lpstr>TREATMENT</vt:lpstr>
      <vt:lpstr>PowerPoint 演示文稿</vt:lpstr>
      <vt:lpstr>SPINA BIFIDA</vt:lpstr>
      <vt:lpstr>PowerPoint 演示文稿</vt:lpstr>
      <vt:lpstr>SPINA BIFIDA CYSTICA (APERTA)</vt:lpstr>
      <vt:lpstr>TYPES OF LESIONS</vt:lpstr>
      <vt:lpstr>PowerPoint 演示文稿</vt:lpstr>
      <vt:lpstr>PowerPoint 演示文稿</vt:lpstr>
      <vt:lpstr>PowerPoint 演示文稿</vt:lpstr>
      <vt:lpstr>ASSESSMENT OF THE NEONATE WITH SPINA BIFIDA APERTA </vt:lpstr>
      <vt:lpstr>PowerPoint 演示文稿</vt:lpstr>
      <vt:lpstr>PowerPoint 演示文稿</vt:lpstr>
      <vt:lpstr>PowerPoint 演示文稿</vt:lpstr>
      <vt:lpstr>NEONATAL PHYSIOTHERAPY </vt:lpstr>
      <vt:lpstr>PowerPoint 演示文稿</vt:lpstr>
      <vt:lpstr>PowerPoint 演示文稿</vt:lpstr>
      <vt:lpstr>PowerPoint 演示文稿</vt:lpstr>
      <vt:lpstr>PHYSIOTHERAPY</vt:lpstr>
      <vt:lpstr>PowerPoint 演示文稿</vt:lpstr>
      <vt:lpstr>PowerPoint 演示文稿</vt:lpstr>
      <vt:lpstr>PowerPoint 演示文稿</vt:lpstr>
      <vt:lpstr>AMBULATION</vt:lpstr>
      <vt:lpstr>AMBULATION SUPPORT ACCORDING TO THE NEUROLOGICAL LEVEL</vt:lpstr>
      <vt:lpstr>ORTHOSIS</vt:lpstr>
      <vt:lpstr>PowerPoint 演示文稿</vt:lpstr>
      <vt:lpstr>PowerPoint 演示文稿</vt:lpstr>
      <vt:lpstr>SPINAL DEFORMITY IN SPINA BIFIDA</vt:lpstr>
      <vt:lpstr>TREATMENT</vt:lpstr>
      <vt:lpstr>PowerPoint 演示文稿</vt:lpstr>
      <vt:lpstr>MANAGEMENT OF ANAESTHETIC SKIN</vt:lpstr>
      <vt:lpstr>PowerPoint 演示文稿</vt:lpstr>
      <vt:lpstr>MANAGEMENT</vt:lpstr>
      <vt:lpstr>PowerPoint 演示文稿</vt:lpstr>
      <vt:lpstr>MANAGEMENT OF NEUROGENIC BLADDER AND BOWEL</vt:lpstr>
      <vt:lpstr>METHOD OF MANAGEMENT OF INCONTINENCE</vt:lpstr>
      <vt:lpstr>	CRANIORACHISCHISIS TOTALIS</vt:lpstr>
      <vt:lpstr>ANENCEPHALY</vt:lpstr>
      <vt:lpstr>		ENCEPHALOCELE</vt:lpstr>
      <vt:lpstr>PowerPoint 演示文稿</vt:lpstr>
      <vt:lpstr>	ARNOLD-CHIARI MALFORMATIONS</vt:lpstr>
      <vt:lpstr>PowerPoint 演示文稿</vt:lpstr>
      <vt:lpstr>	DANDY-WALKER SYNDROME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DEVLOPMENTAL DISORDER OF CNS</dc:title>
  <dc:creator>as</dc:creator>
  <cp:lastModifiedBy>ACER</cp:lastModifiedBy>
  <cp:revision>74</cp:revision>
  <dcterms:created xsi:type="dcterms:W3CDTF">2006-08-16T00:00:00Z</dcterms:created>
  <dcterms:modified xsi:type="dcterms:W3CDTF">2020-08-14T04:49:50Z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