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 id="291" r:id="rId37"/>
    <p:sldId id="292" r:id="rId38"/>
    <p:sldId id="293" r:id="rId39"/>
    <p:sldId id="294" r:id="rId40"/>
    <p:sldId id="295" r:id="rId41"/>
    <p:sldId id="296" r:id="rId42"/>
    <p:sldId id="297" r:id="rId43"/>
    <p:sldId id="298" r:id="rId44"/>
    <p:sldId id="299" r:id="rId45"/>
    <p:sldId id="301" r:id="rId46"/>
    <p:sldId id="300" r:id="rId48"/>
    <p:sldId id="302" r:id="rId49"/>
    <p:sldId id="303" r:id="rId50"/>
    <p:sldId id="304" r:id="rId51"/>
    <p:sldId id="305" r:id="rId52"/>
    <p:sldId id="306" r:id="rId53"/>
    <p:sldId id="307" r:id="rId54"/>
    <p:sldId id="310" r:id="rId55"/>
    <p:sldId id="31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notesMaster" Target="notesMasters/notesMaster1.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30134-013B-4892-BFD0-ABE10E07D730}" type="datetimeFigureOut">
              <a:rPr lang="en-IN" smtClean="0"/>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32CF1-CA2C-4566-9F2A-26E396A2632A}" type="slidenum">
              <a:rPr lang="en-IN" smtClean="0"/>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8332CF1-CA2C-4566-9F2A-26E396A2632A}" type="slidenum">
              <a:rPr lang="en-IN" smtClean="0"/>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258F15CF-A666-43E0-BBC5-87F43BC1382E}"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10"/>
          </p:nvPr>
        </p:nvSpPr>
        <p:spPr/>
        <p:txBody>
          <a:bodyPr/>
          <a:lstStyle/>
          <a:p>
            <a:fld id="{258F15CF-A666-43E0-BBC5-87F43BC1382E}"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10"/>
          </p:nvPr>
        </p:nvSpPr>
        <p:spPr/>
        <p:txBody>
          <a:bodyPr/>
          <a:lstStyle/>
          <a:p>
            <a:fld id="{258F15CF-A666-43E0-BBC5-87F43BC1382E}"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10"/>
          </p:nvPr>
        </p:nvSpPr>
        <p:spPr/>
        <p:txBody>
          <a:bodyPr/>
          <a:lstStyle/>
          <a:p>
            <a:fld id="{258F15CF-A666-43E0-BBC5-87F43BC1382E}"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58F15CF-A666-43E0-BBC5-87F43BC1382E}"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5" name="Date Placeholder 4"/>
          <p:cNvSpPr>
            <a:spLocks noGrp="1"/>
          </p:cNvSpPr>
          <p:nvPr>
            <p:ph type="dt" sz="half" idx="10"/>
          </p:nvPr>
        </p:nvSpPr>
        <p:spPr/>
        <p:txBody>
          <a:bodyPr/>
          <a:lstStyle/>
          <a:p>
            <a:fld id="{258F15CF-A666-43E0-BBC5-87F43BC1382E}"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7" name="Date Placeholder 6"/>
          <p:cNvSpPr>
            <a:spLocks noGrp="1"/>
          </p:cNvSpPr>
          <p:nvPr>
            <p:ph type="dt" sz="half" idx="10"/>
          </p:nvPr>
        </p:nvSpPr>
        <p:spPr/>
        <p:txBody>
          <a:bodyPr/>
          <a:lstStyle/>
          <a:p>
            <a:fld id="{258F15CF-A666-43E0-BBC5-87F43BC1382E}" type="datetimeFigureOut">
              <a:rPr lang="en-IN" smtClean="0"/>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258F15CF-A666-43E0-BBC5-87F43BC1382E}" type="datetimeFigureOut">
              <a:rPr lang="en-IN" smtClean="0"/>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F15CF-A666-43E0-BBC5-87F43BC1382E}" type="datetimeFigureOut">
              <a:rPr lang="en-IN" smtClean="0"/>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58F15CF-A666-43E0-BBC5-87F43BC1382E}"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58F15CF-A666-43E0-BBC5-87F43BC1382E}"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484A360-092E-4F70-B3F2-A04D3AEEBC43}" type="slidenum">
              <a:rPr lang="en-IN" smtClean="0"/>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F15CF-A666-43E0-BBC5-87F43BC1382E}" type="datetimeFigureOut">
              <a:rPr lang="en-IN" smtClean="0"/>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4A360-092E-4F70-B3F2-A04D3AEEBC43}" type="slidenum">
              <a:rPr lang="en-IN" smtClean="0"/>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oleObject" Target="../embeddings/oleObject2.bin"/><Relationship Id="rId2" Type="http://schemas.openxmlformats.org/officeDocument/2006/relationships/image" Target="../media/image1.png"/><Relationship Id="rId1"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oleObject" Target="../embeddings/oleObject4.bin"/><Relationship Id="rId2" Type="http://schemas.openxmlformats.org/officeDocument/2006/relationships/image" Target="../media/image3.png"/><Relationship Id="rId1"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vmlDrawing" Target="../drawings/vmlDrawing7.vml"/><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oleObject" Target="../embeddings/oleObject10.bin"/><Relationship Id="rId2" Type="http://schemas.openxmlformats.org/officeDocument/2006/relationships/image" Target="../media/image9.png"/><Relationship Id="rId1" Type="http://schemas.openxmlformats.org/officeDocument/2006/relationships/oleObject" Target="../embeddings/oleObject9.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www.ncbi.nlm.nih.gov/entrez/eutils/elink.fcgi?dbfrom=pubmed&amp;retmode=ref&amp;cmd=prlinks&amp;id=21561297" TargetMode="External"/><Relationship Id="rId3" Type="http://schemas.openxmlformats.org/officeDocument/2006/relationships/hyperlink" Target="http://www.ncbi.nlm.nih.gov/pubmed/?term=Damiano%20DL%5Bauth%5D" TargetMode="External"/><Relationship Id="rId2" Type="http://schemas.openxmlformats.org/officeDocument/2006/relationships/hyperlink" Target="http://www.ncbi.nlm.nih.gov/pubmed/?term=Zampieri-Gallagher%20C%5Bauth%5D" TargetMode="External"/><Relationship Id="rId1" Type="http://schemas.openxmlformats.org/officeDocument/2006/relationships/hyperlink" Target="http://www.ncbi.nlm.nih.gov/pubmed/?term=Bland%20DC%5Bauth%5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N" dirty="0"/>
              <a:t>HEAD INJURY</a:t>
            </a:r>
            <a:endParaRPr lang="en-IN" b="1" dirty="0"/>
          </a:p>
        </p:txBody>
      </p:sp>
      <p:sp>
        <p:nvSpPr>
          <p:cNvPr id="3" name="Text Box 2"/>
          <p:cNvSpPr txBox="1"/>
          <p:nvPr/>
        </p:nvSpPr>
        <p:spPr>
          <a:xfrm>
            <a:off x="3048000" y="4236720"/>
            <a:ext cx="7802880" cy="645160"/>
          </a:xfrm>
          <a:prstGeom prst="rect">
            <a:avLst/>
          </a:prstGeom>
          <a:noFill/>
        </p:spPr>
        <p:txBody>
          <a:bodyPr wrap="square" rtlCol="0">
            <a:spAutoFit/>
          </a:bodyPr>
          <a:p>
            <a:r>
              <a:rPr lang="en-US" sz="3600"/>
              <a:t>BY: JIGNASHA VADI</a:t>
            </a:r>
            <a:endParaRPr lang="en-US" sz="3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63424"/>
          </a:xfrm>
        </p:spPr>
        <p:txBody>
          <a:bodyPr>
            <a:normAutofit fontScale="90000"/>
          </a:bodyPr>
          <a:lstStyle/>
          <a:p>
            <a:br>
              <a:rPr lang="en-IN" dirty="0" smtClean="0"/>
            </a:br>
            <a:r>
              <a:rPr lang="en-IN" dirty="0" smtClean="0"/>
              <a:t>Ranchos </a:t>
            </a:r>
            <a:r>
              <a:rPr lang="en-IN" dirty="0"/>
              <a:t>Los Amigos Level of Cognitive Functioning:</a:t>
            </a:r>
            <a:br>
              <a:rPr lang="en-IN" dirty="0"/>
            </a:br>
            <a:endParaRPr lang="en-IN" dirty="0"/>
          </a:p>
        </p:txBody>
      </p:sp>
      <p:sp>
        <p:nvSpPr>
          <p:cNvPr id="3" name="Content Placeholder 2"/>
          <p:cNvSpPr>
            <a:spLocks noGrp="1"/>
          </p:cNvSpPr>
          <p:nvPr>
            <p:ph idx="1"/>
          </p:nvPr>
        </p:nvSpPr>
        <p:spPr>
          <a:xfrm>
            <a:off x="838200" y="1528550"/>
            <a:ext cx="10515600" cy="4648413"/>
          </a:xfrm>
        </p:spPr>
        <p:txBody>
          <a:bodyPr>
            <a:normAutofit fontScale="92500" lnSpcReduction="20000"/>
          </a:bodyPr>
          <a:lstStyle/>
          <a:p>
            <a:r>
              <a:rPr lang="en-IN" dirty="0"/>
              <a:t>It is a descriptive scale which outlines a predictable sequence of cognitive and behavioural recovery seen in individuals with traumatic brain injury. It contains VIII stages of cognitive and behavioural recovery. A patient may plateau at any level. It helps in treatment planning.</a:t>
            </a:r>
            <a:endParaRPr lang="en-IN" dirty="0"/>
          </a:p>
          <a:p>
            <a:r>
              <a:rPr lang="en-IN" dirty="0"/>
              <a:t>I. No response</a:t>
            </a:r>
            <a:endParaRPr lang="en-IN" dirty="0"/>
          </a:p>
          <a:p>
            <a:r>
              <a:rPr lang="en-IN" dirty="0"/>
              <a:t>II. Generalized response</a:t>
            </a:r>
            <a:endParaRPr lang="en-IN" dirty="0"/>
          </a:p>
          <a:p>
            <a:r>
              <a:rPr lang="en-IN" dirty="0"/>
              <a:t>III. Localized response</a:t>
            </a:r>
            <a:endParaRPr lang="en-IN" dirty="0"/>
          </a:p>
          <a:p>
            <a:r>
              <a:rPr lang="en-IN" dirty="0"/>
              <a:t>IV. Confused-Agitated</a:t>
            </a:r>
            <a:endParaRPr lang="en-IN" dirty="0"/>
          </a:p>
          <a:p>
            <a:r>
              <a:rPr lang="en-IN" dirty="0"/>
              <a:t>V. Confused-Inappropriate</a:t>
            </a:r>
            <a:endParaRPr lang="en-IN" dirty="0"/>
          </a:p>
          <a:p>
            <a:r>
              <a:rPr lang="en-IN" dirty="0"/>
              <a:t>VI. Confused-Appropriate</a:t>
            </a:r>
            <a:endParaRPr lang="en-IN" dirty="0"/>
          </a:p>
          <a:p>
            <a:r>
              <a:rPr lang="en-IN" dirty="0"/>
              <a:t>VII. Automatic-Appropriate</a:t>
            </a:r>
            <a:endParaRPr lang="en-IN" dirty="0"/>
          </a:p>
          <a:p>
            <a:r>
              <a:rPr lang="en-IN" dirty="0"/>
              <a:t>VIII. Purposeful-Appropriate</a:t>
            </a:r>
            <a:endParaRPr lang="en-IN" dirty="0"/>
          </a:p>
          <a:p>
            <a:endParaRPr lang="en-IN"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6821"/>
          </a:xfrm>
        </p:spPr>
        <p:txBody>
          <a:bodyPr>
            <a:normAutofit fontScale="90000"/>
          </a:bodyPr>
          <a:lstStyle/>
          <a:p>
            <a:br>
              <a:rPr lang="en-IN" dirty="0" smtClean="0"/>
            </a:br>
            <a:r>
              <a:rPr lang="en-IN" dirty="0" smtClean="0"/>
              <a:t>Diagnostic </a:t>
            </a:r>
            <a:r>
              <a:rPr lang="en-IN" dirty="0"/>
              <a:t>procedures</a:t>
            </a:r>
            <a:br>
              <a:rPr lang="en-IN" dirty="0"/>
            </a:br>
            <a:endParaRPr lang="en-IN" dirty="0"/>
          </a:p>
        </p:txBody>
      </p:sp>
      <p:sp>
        <p:nvSpPr>
          <p:cNvPr id="3" name="Content Placeholder 2"/>
          <p:cNvSpPr>
            <a:spLocks noGrp="1"/>
          </p:cNvSpPr>
          <p:nvPr>
            <p:ph idx="1"/>
          </p:nvPr>
        </p:nvSpPr>
        <p:spPr>
          <a:xfrm>
            <a:off x="838200" y="1241946"/>
            <a:ext cx="10515600" cy="4935017"/>
          </a:xfrm>
        </p:spPr>
        <p:txBody>
          <a:bodyPr>
            <a:normAutofit fontScale="85000" lnSpcReduction="20000"/>
          </a:bodyPr>
          <a:lstStyle/>
          <a:p>
            <a:r>
              <a:rPr lang="en-IN" dirty="0"/>
              <a:t>Following diagnostic tests are used to confirm the diagnosis, to localize and quantify the lesion, to detect any secondary injury and to establish the prognosis.</a:t>
            </a:r>
            <a:endParaRPr lang="en-IN" dirty="0"/>
          </a:p>
          <a:p>
            <a:r>
              <a:rPr lang="en-IN" dirty="0"/>
              <a:t>Electroencephalograms:</a:t>
            </a:r>
            <a:endParaRPr lang="en-IN" dirty="0"/>
          </a:p>
          <a:p>
            <a:r>
              <a:rPr lang="en-IN" dirty="0"/>
              <a:t>It measures electric signals of CNS. EEG is inexpensive, easily obtained and non-invasive. It provides both qualitative and quantitative information about brain signals. It is particularly useful in </a:t>
            </a:r>
            <a:r>
              <a:rPr lang="en-IN" dirty="0" err="1"/>
              <a:t>gray</a:t>
            </a:r>
            <a:r>
              <a:rPr lang="en-IN" dirty="0"/>
              <a:t> matter injuries.</a:t>
            </a:r>
            <a:endParaRPr lang="en-IN" dirty="0"/>
          </a:p>
          <a:p>
            <a:r>
              <a:rPr lang="en-IN" dirty="0"/>
              <a:t>Computed tomography:</a:t>
            </a:r>
            <a:endParaRPr lang="en-IN" dirty="0"/>
          </a:p>
          <a:p>
            <a:r>
              <a:rPr lang="en-IN" dirty="0"/>
              <a:t>It is useful in identifying any hematoma, ventricular enlargements and atrophy. It is relatively insensitive in detecting minor abnormalities when compared to MRI. A normal CT scan does not rule out brain damage.</a:t>
            </a:r>
            <a:endParaRPr lang="en-IN" dirty="0"/>
          </a:p>
          <a:p>
            <a:r>
              <a:rPr lang="en-IN" dirty="0"/>
              <a:t>Magnetic resonance imaging:</a:t>
            </a:r>
            <a:endParaRPr lang="en-IN" dirty="0"/>
          </a:p>
          <a:p>
            <a:r>
              <a:rPr lang="en-IN" dirty="0"/>
              <a:t>MRI is more sensitive to soft tissue injuries when compared to CT, especially to non </a:t>
            </a:r>
            <a:r>
              <a:rPr lang="en-IN" dirty="0" err="1"/>
              <a:t>hemorrhagic</a:t>
            </a:r>
            <a:r>
              <a:rPr lang="en-IN" dirty="0"/>
              <a:t> lesions.</a:t>
            </a:r>
            <a:endParaRPr lang="en-IN" dirty="0"/>
          </a:p>
          <a:p>
            <a:r>
              <a:rPr lang="en-IN" dirty="0"/>
              <a:t>Cerebral blood flow mapping:</a:t>
            </a:r>
            <a:endParaRPr lang="en-IN" dirty="0"/>
          </a:p>
          <a:p>
            <a:pPr marL="0" indent="0">
              <a:buNone/>
            </a:pPr>
            <a:endParaRPr lang="en-IN"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5878"/>
          </a:xfrm>
        </p:spPr>
        <p:txBody>
          <a:bodyPr>
            <a:normAutofit fontScale="90000"/>
          </a:bodyPr>
          <a:lstStyle/>
          <a:p>
            <a:br>
              <a:rPr lang="en-IN" dirty="0" smtClean="0"/>
            </a:br>
            <a:r>
              <a:rPr lang="en-IN" dirty="0" smtClean="0"/>
              <a:t>Direct </a:t>
            </a:r>
            <a:r>
              <a:rPr lang="en-IN" dirty="0"/>
              <a:t>Impairments</a:t>
            </a:r>
            <a:br>
              <a:rPr lang="en-IN" dirty="0"/>
            </a:br>
            <a:endParaRPr lang="en-IN" dirty="0"/>
          </a:p>
        </p:txBody>
      </p:sp>
      <p:sp>
        <p:nvSpPr>
          <p:cNvPr id="3" name="Content Placeholder 2"/>
          <p:cNvSpPr>
            <a:spLocks noGrp="1"/>
          </p:cNvSpPr>
          <p:nvPr>
            <p:ph idx="1"/>
          </p:nvPr>
        </p:nvSpPr>
        <p:spPr>
          <a:xfrm>
            <a:off x="838200" y="1105468"/>
            <a:ext cx="10515600" cy="5404513"/>
          </a:xfrm>
        </p:spPr>
        <p:txBody>
          <a:bodyPr>
            <a:normAutofit fontScale="77500" lnSpcReduction="20000"/>
          </a:bodyPr>
          <a:lstStyle/>
          <a:p>
            <a:r>
              <a:rPr lang="en-IN" dirty="0"/>
              <a:t>1. Cognitive impairment:</a:t>
            </a:r>
            <a:endParaRPr lang="en-IN" dirty="0"/>
          </a:p>
          <a:p>
            <a:r>
              <a:rPr lang="en-IN" dirty="0"/>
              <a:t>2.  Post-traumatic amnesia:</a:t>
            </a:r>
            <a:endParaRPr lang="en-IN" dirty="0"/>
          </a:p>
          <a:p>
            <a:r>
              <a:rPr lang="en-IN" dirty="0"/>
              <a:t>3. Lack of orientation:</a:t>
            </a:r>
            <a:endParaRPr lang="en-IN" dirty="0"/>
          </a:p>
          <a:p>
            <a:r>
              <a:rPr lang="en-IN" dirty="0"/>
              <a:t>4. Memory deficit:</a:t>
            </a:r>
            <a:endParaRPr lang="en-IN" dirty="0"/>
          </a:p>
          <a:p>
            <a:r>
              <a:rPr lang="en-IN" dirty="0"/>
              <a:t>5.Decreased Attention span:</a:t>
            </a:r>
            <a:endParaRPr lang="en-IN" dirty="0"/>
          </a:p>
          <a:p>
            <a:r>
              <a:rPr lang="en-IN" dirty="0"/>
              <a:t>6. Lack of insight:</a:t>
            </a:r>
            <a:endParaRPr lang="en-IN" dirty="0"/>
          </a:p>
          <a:p>
            <a:r>
              <a:rPr lang="en-IN" dirty="0"/>
              <a:t>7. Later high level executive functioning, planning tasks and problem solving may be affected and become evident.</a:t>
            </a:r>
            <a:endParaRPr lang="en-IN" dirty="0"/>
          </a:p>
          <a:p>
            <a:r>
              <a:rPr lang="en-IN" dirty="0"/>
              <a:t>8. Neuromuscular impairments:</a:t>
            </a:r>
            <a:endParaRPr lang="en-IN" dirty="0"/>
          </a:p>
          <a:p>
            <a:r>
              <a:rPr lang="en-IN" dirty="0"/>
              <a:t>Motor impairment may resemble hemiparesis in CVA. Motor impairment is much more complicated in head injury patients (because of multiple system affection). Ataxia and nystagmus accompany deficits in balance many a times. </a:t>
            </a:r>
            <a:endParaRPr lang="en-IN" dirty="0"/>
          </a:p>
          <a:p>
            <a:r>
              <a:rPr lang="en-IN" dirty="0"/>
              <a:t>9. Visual perceptual impairments:</a:t>
            </a:r>
            <a:endParaRPr lang="en-IN" dirty="0"/>
          </a:p>
          <a:p>
            <a:r>
              <a:rPr lang="en-IN" dirty="0"/>
              <a:t>10. Swallowing impairments:</a:t>
            </a:r>
            <a:endParaRPr lang="en-IN" dirty="0"/>
          </a:p>
          <a:p>
            <a:r>
              <a:rPr lang="en-IN" dirty="0"/>
              <a:t>11. Behavioural deficits:</a:t>
            </a:r>
            <a:endParaRPr lang="en-IN" dirty="0"/>
          </a:p>
          <a:p>
            <a:r>
              <a:rPr lang="en-IN" dirty="0"/>
              <a:t>12. Communication impairments:</a:t>
            </a:r>
            <a:endParaRPr lang="en-IN" dirty="0"/>
          </a:p>
          <a:p>
            <a:endParaRPr lang="en-I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1287"/>
          </a:xfrm>
        </p:spPr>
        <p:txBody>
          <a:bodyPr>
            <a:normAutofit fontScale="90000"/>
          </a:bodyPr>
          <a:lstStyle/>
          <a:p>
            <a:br>
              <a:rPr lang="en-IN" dirty="0" smtClean="0"/>
            </a:br>
            <a:r>
              <a:rPr lang="en-IN" dirty="0" smtClean="0"/>
              <a:t>Indirect </a:t>
            </a:r>
            <a:r>
              <a:rPr lang="en-IN" dirty="0"/>
              <a:t>impairments</a:t>
            </a:r>
            <a:br>
              <a:rPr lang="en-IN" dirty="0"/>
            </a:br>
            <a:endParaRPr lang="en-IN" dirty="0"/>
          </a:p>
        </p:txBody>
      </p:sp>
      <p:sp>
        <p:nvSpPr>
          <p:cNvPr id="3" name="Content Placeholder 2"/>
          <p:cNvSpPr>
            <a:spLocks noGrp="1"/>
          </p:cNvSpPr>
          <p:nvPr>
            <p:ph idx="1"/>
          </p:nvPr>
        </p:nvSpPr>
        <p:spPr>
          <a:xfrm>
            <a:off x="838200" y="1146412"/>
            <a:ext cx="10515600" cy="5281684"/>
          </a:xfrm>
        </p:spPr>
        <p:txBody>
          <a:bodyPr/>
          <a:lstStyle/>
          <a:p>
            <a:r>
              <a:rPr lang="en-IN" dirty="0"/>
              <a:t>1. Contracture</a:t>
            </a:r>
            <a:endParaRPr lang="en-IN" dirty="0"/>
          </a:p>
          <a:p>
            <a:r>
              <a:rPr lang="en-IN" dirty="0"/>
              <a:t>2. Mobility deficits</a:t>
            </a:r>
            <a:endParaRPr lang="en-IN" dirty="0"/>
          </a:p>
          <a:p>
            <a:r>
              <a:rPr lang="en-IN" dirty="0"/>
              <a:t>3. Skin breakdown</a:t>
            </a:r>
            <a:endParaRPr lang="en-IN" dirty="0"/>
          </a:p>
          <a:p>
            <a:r>
              <a:rPr lang="en-IN" dirty="0"/>
              <a:t>4. Heterotrophic </a:t>
            </a:r>
            <a:r>
              <a:rPr lang="en-IN" dirty="0" err="1"/>
              <a:t>ossificance</a:t>
            </a:r>
            <a:r>
              <a:rPr lang="en-IN" dirty="0"/>
              <a:t> : Heterotrophic </a:t>
            </a:r>
            <a:r>
              <a:rPr lang="en-IN" dirty="0" err="1"/>
              <a:t>ossificance</a:t>
            </a:r>
            <a:r>
              <a:rPr lang="en-IN" dirty="0"/>
              <a:t> is a abnormal formation of bone in muscle and other soft </a:t>
            </a:r>
            <a:r>
              <a:rPr lang="en-IN" dirty="0" err="1"/>
              <a:t>tisuue</a:t>
            </a:r>
            <a:r>
              <a:rPr lang="en-IN" dirty="0"/>
              <a:t> .it usually occurs more proximal joints.( shoulder ,hip and knees)</a:t>
            </a:r>
            <a:endParaRPr lang="en-IN" dirty="0"/>
          </a:p>
          <a:p>
            <a:r>
              <a:rPr lang="en-IN" dirty="0"/>
              <a:t>5. Infection</a:t>
            </a:r>
            <a:endParaRPr lang="en-IN" dirty="0"/>
          </a:p>
          <a:p>
            <a:r>
              <a:rPr lang="en-IN" dirty="0"/>
              <a:t>6. Deep venous thrombosis</a:t>
            </a:r>
            <a:endParaRPr lang="en-IN" dirty="0"/>
          </a:p>
          <a:p>
            <a:r>
              <a:rPr lang="en-IN" dirty="0"/>
              <a:t>7. Impaired speech because of tracheostomy etc.</a:t>
            </a:r>
            <a:endParaRPr lang="en-IN" dirty="0"/>
          </a:p>
          <a:p>
            <a:pPr marL="0" indent="0">
              <a:buNone/>
            </a:pPr>
            <a:endParaRPr lang="en-I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5878"/>
          </a:xfrm>
        </p:spPr>
        <p:txBody>
          <a:bodyPr>
            <a:normAutofit fontScale="90000"/>
          </a:bodyPr>
          <a:lstStyle/>
          <a:p>
            <a:br>
              <a:rPr lang="en-IN" dirty="0" smtClean="0"/>
            </a:br>
            <a:r>
              <a:rPr lang="en-IN" dirty="0" smtClean="0"/>
              <a:t>Assessment </a:t>
            </a:r>
            <a:r>
              <a:rPr lang="en-IN" dirty="0"/>
              <a:t>of patients with head injury </a:t>
            </a:r>
            <a:br>
              <a:rPr lang="en-IN" dirty="0"/>
            </a:br>
            <a:endParaRPr lang="en-IN" dirty="0"/>
          </a:p>
        </p:txBody>
      </p:sp>
      <p:sp>
        <p:nvSpPr>
          <p:cNvPr id="3" name="Content Placeholder 2"/>
          <p:cNvSpPr>
            <a:spLocks noGrp="1"/>
          </p:cNvSpPr>
          <p:nvPr>
            <p:ph idx="1"/>
          </p:nvPr>
        </p:nvSpPr>
        <p:spPr>
          <a:xfrm>
            <a:off x="838200" y="1201004"/>
            <a:ext cx="10515600" cy="5240739"/>
          </a:xfrm>
        </p:spPr>
        <p:txBody>
          <a:bodyPr>
            <a:normAutofit fontScale="85000" lnSpcReduction="20000"/>
          </a:bodyPr>
          <a:lstStyle/>
          <a:p>
            <a:pPr marL="0" indent="0">
              <a:buNone/>
            </a:pPr>
            <a:r>
              <a:rPr lang="en-IN" u="sng" dirty="0"/>
              <a:t>Demographic data:</a:t>
            </a:r>
            <a:endParaRPr lang="en-IN" u="sng" dirty="0"/>
          </a:p>
          <a:p>
            <a:pPr lvl="0"/>
            <a:r>
              <a:rPr lang="en-IN" dirty="0"/>
              <a:t>Note name, age, gender, dominance, address and informant</a:t>
            </a:r>
            <a:r>
              <a:rPr lang="en-IN" dirty="0" smtClean="0"/>
              <a:t>.</a:t>
            </a:r>
            <a:r>
              <a:rPr lang="en-IN" dirty="0"/>
              <a:t> </a:t>
            </a:r>
            <a:endParaRPr lang="en-IN" dirty="0"/>
          </a:p>
          <a:p>
            <a:pPr lvl="0"/>
            <a:r>
              <a:rPr lang="en-IN" dirty="0"/>
              <a:t>Date of assessment and repeat assessment must be mentioned to monitor any improvement and deterioration.</a:t>
            </a:r>
            <a:endParaRPr lang="en-IN" dirty="0"/>
          </a:p>
          <a:p>
            <a:pPr marL="0" indent="0">
              <a:buNone/>
            </a:pPr>
            <a:endParaRPr lang="en-IN" dirty="0"/>
          </a:p>
          <a:p>
            <a:pPr marL="0" indent="0">
              <a:buNone/>
            </a:pPr>
            <a:r>
              <a:rPr lang="en-IN" u="sng" dirty="0"/>
              <a:t>Chief complain:</a:t>
            </a:r>
            <a:endParaRPr lang="en-IN" u="sng" dirty="0"/>
          </a:p>
          <a:p>
            <a:pPr lvl="0"/>
            <a:r>
              <a:rPr lang="en-IN" dirty="0"/>
              <a:t>In acute head injury patients often the chief complaint is obtained by relatives as the consciousness of patient may be affected</a:t>
            </a:r>
            <a:r>
              <a:rPr lang="en-IN" dirty="0" smtClean="0"/>
              <a:t>.</a:t>
            </a:r>
            <a:endParaRPr lang="en-IN" dirty="0" smtClean="0"/>
          </a:p>
          <a:p>
            <a:pPr marL="0" lvl="0" indent="0">
              <a:buNone/>
            </a:pPr>
            <a:r>
              <a:rPr lang="en-IN" dirty="0"/>
              <a:t> </a:t>
            </a:r>
            <a:endParaRPr lang="en-IN" dirty="0"/>
          </a:p>
          <a:p>
            <a:pPr lvl="0"/>
            <a:r>
              <a:rPr lang="en-IN" dirty="0"/>
              <a:t>Chief complaint will often be in terms of cognitive and behavioural impairment. Chief complaint will also include neuromuscular impairment in terms of paucity of movement in one limb, one side of the body or all four limbs.</a:t>
            </a:r>
            <a:endParaRPr lang="en-IN" dirty="0"/>
          </a:p>
          <a:p>
            <a:pPr marL="0" indent="0">
              <a:buNone/>
            </a:pPr>
            <a:r>
              <a:rPr lang="en-IN" dirty="0"/>
              <a:t> </a:t>
            </a:r>
            <a:endParaRPr lang="en-IN" dirty="0"/>
          </a:p>
          <a:p>
            <a:pPr lvl="0"/>
            <a:r>
              <a:rPr lang="en-IN" dirty="0"/>
              <a:t>Sometimes memory deficit and lack of orientation may also come up as chief complaint if the injury is </a:t>
            </a:r>
            <a:r>
              <a:rPr lang="en-IN" dirty="0" err="1"/>
              <a:t>subacute</a:t>
            </a:r>
            <a:r>
              <a:rPr lang="en-IN" dirty="0"/>
              <a:t>.</a:t>
            </a:r>
            <a:endParaRPr lang="en-IN" dirty="0"/>
          </a:p>
          <a:p>
            <a:endParaRPr lang="en-I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1445"/>
            <a:ext cx="10515600" cy="5535518"/>
          </a:xfrm>
        </p:spPr>
        <p:txBody>
          <a:bodyPr>
            <a:normAutofit fontScale="77500" lnSpcReduction="20000"/>
          </a:bodyPr>
          <a:lstStyle/>
          <a:p>
            <a:pPr marL="0" indent="0">
              <a:buNone/>
            </a:pPr>
            <a:r>
              <a:rPr lang="en-IN" u="sng" dirty="0"/>
              <a:t>History of presenting illness:</a:t>
            </a:r>
            <a:endParaRPr lang="en-IN" u="sng" dirty="0"/>
          </a:p>
          <a:p>
            <a:r>
              <a:rPr lang="en-IN" dirty="0"/>
              <a:t>History should be in terms of patient or </a:t>
            </a:r>
            <a:r>
              <a:rPr lang="en-IN" dirty="0" err="1"/>
              <a:t>relatives.An</a:t>
            </a:r>
            <a:r>
              <a:rPr lang="en-IN" dirty="0"/>
              <a:t> accurate history profiling the timing of neurological events is obtained. </a:t>
            </a:r>
            <a:endParaRPr lang="en-IN" dirty="0"/>
          </a:p>
          <a:p>
            <a:pPr marL="0" indent="0">
              <a:buNone/>
            </a:pPr>
            <a:endParaRPr lang="en-IN" dirty="0"/>
          </a:p>
          <a:p>
            <a:r>
              <a:rPr lang="en-IN" dirty="0"/>
              <a:t>Most important:</a:t>
            </a:r>
            <a:endParaRPr lang="en-IN" dirty="0"/>
          </a:p>
          <a:p>
            <a:pPr lvl="0"/>
            <a:r>
              <a:rPr lang="en-IN" dirty="0"/>
              <a:t>The exact mechanism of injury (or accident in case of RTA) should be noted if available. </a:t>
            </a:r>
            <a:endParaRPr lang="en-IN" dirty="0"/>
          </a:p>
          <a:p>
            <a:pPr lvl="0"/>
            <a:r>
              <a:rPr lang="en-IN" dirty="0"/>
              <a:t>On the basis of mechanism of injury we can suspect type of head injury the patient is having (</a:t>
            </a:r>
            <a:r>
              <a:rPr lang="en-IN" dirty="0" err="1"/>
              <a:t>eg</a:t>
            </a:r>
            <a:r>
              <a:rPr lang="en-IN" dirty="0"/>
              <a:t>; High velocity impact, Low velocity impact etc.)</a:t>
            </a:r>
            <a:endParaRPr lang="en-IN" dirty="0"/>
          </a:p>
          <a:p>
            <a:pPr lvl="0"/>
            <a:r>
              <a:rPr lang="en-IN" dirty="0"/>
              <a:t>Ask also about how the patient was transported from the site of injury to hospital. Whether the spine was stabilized while transfers or not. Any bleed from ear of nose was present or not. </a:t>
            </a:r>
            <a:endParaRPr lang="en-IN" dirty="0"/>
          </a:p>
          <a:p>
            <a:pPr lvl="0"/>
            <a:r>
              <a:rPr lang="en-IN" dirty="0"/>
              <a:t>Duration of post traumatic amnesia.</a:t>
            </a:r>
            <a:endParaRPr lang="en-IN" dirty="0"/>
          </a:p>
          <a:p>
            <a:pPr marL="0" indent="0">
              <a:buNone/>
            </a:pPr>
            <a:endParaRPr lang="en-IN" dirty="0"/>
          </a:p>
          <a:p>
            <a:r>
              <a:rPr lang="en-IN" dirty="0"/>
              <a:t>Past history: Previous episode of head injury if any, and the recovery followed by it.</a:t>
            </a:r>
            <a:endParaRPr lang="en-IN" dirty="0"/>
          </a:p>
          <a:p>
            <a:pPr marL="0" indent="0">
              <a:buNone/>
            </a:pPr>
            <a:endParaRPr lang="en-IN" dirty="0"/>
          </a:p>
          <a:p>
            <a:r>
              <a:rPr lang="en-IN" dirty="0"/>
              <a:t>Ask about patient’s likes and dislikes which may be used for coma stimulation.</a:t>
            </a:r>
            <a:endParaRPr lang="en-IN" dirty="0"/>
          </a:p>
          <a:p>
            <a:endParaRPr lang="en-IN"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3206"/>
            <a:ext cx="10515600" cy="5603757"/>
          </a:xfrm>
        </p:spPr>
        <p:txBody>
          <a:bodyPr/>
          <a:lstStyle/>
          <a:p>
            <a:pPr lvl="0"/>
            <a:r>
              <a:rPr lang="en-US" dirty="0"/>
              <a:t>Observation:</a:t>
            </a:r>
            <a:endParaRPr lang="en-IN" dirty="0"/>
          </a:p>
          <a:p>
            <a:pPr lvl="1"/>
            <a:r>
              <a:rPr lang="en-US" dirty="0"/>
              <a:t>Patient body position</a:t>
            </a:r>
            <a:endParaRPr lang="en-IN" dirty="0"/>
          </a:p>
          <a:p>
            <a:pPr lvl="2"/>
            <a:r>
              <a:rPr lang="en-US" dirty="0"/>
              <a:t>Alignment of head, trunk and limbs</a:t>
            </a:r>
            <a:endParaRPr lang="en-IN" dirty="0"/>
          </a:p>
          <a:p>
            <a:pPr lvl="1"/>
            <a:r>
              <a:rPr lang="en-US" dirty="0"/>
              <a:t>Presence of movement</a:t>
            </a:r>
            <a:endParaRPr lang="en-IN" dirty="0"/>
          </a:p>
          <a:p>
            <a:pPr lvl="2"/>
            <a:r>
              <a:rPr lang="en-US" dirty="0"/>
              <a:t>Volitional- purposeful or non purposeful</a:t>
            </a:r>
            <a:endParaRPr lang="en-IN" dirty="0"/>
          </a:p>
          <a:p>
            <a:r>
              <a:rPr lang="en-US" dirty="0"/>
              <a:t>Spontaneous – automatic or reflexive</a:t>
            </a:r>
            <a:endParaRPr lang="en-IN" dirty="0"/>
          </a:p>
          <a:p>
            <a:pPr marL="0" indent="0">
              <a:buNone/>
            </a:pPr>
            <a:r>
              <a:rPr lang="en-US" dirty="0"/>
              <a:t> </a:t>
            </a:r>
            <a:endParaRPr lang="en-IN" dirty="0"/>
          </a:p>
          <a:p>
            <a:pPr lvl="1"/>
            <a:r>
              <a:rPr lang="en-US" dirty="0"/>
              <a:t>Invasive lines , tubes and monitoring </a:t>
            </a:r>
            <a:r>
              <a:rPr lang="en-US" dirty="0" err="1"/>
              <a:t>equipments</a:t>
            </a:r>
            <a:endParaRPr lang="en-IN" dirty="0"/>
          </a:p>
          <a:p>
            <a:pPr lvl="2"/>
            <a:r>
              <a:rPr lang="en-US" dirty="0"/>
              <a:t>Airways, chest tubes, nutritional management, IV lines, CVP lines, arterial lines, and ICP monitor </a:t>
            </a:r>
            <a:endParaRPr lang="en-IN" dirty="0"/>
          </a:p>
          <a:p>
            <a:endParaRPr lang="en-IN"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7797"/>
            <a:ext cx="10515600" cy="5549166"/>
          </a:xfrm>
        </p:spPr>
        <p:txBody>
          <a:bodyPr>
            <a:normAutofit lnSpcReduction="10000"/>
          </a:bodyPr>
          <a:lstStyle/>
          <a:p>
            <a:pPr marL="0" indent="0">
              <a:buNone/>
            </a:pPr>
            <a:r>
              <a:rPr lang="en-IN" u="sng" dirty="0"/>
              <a:t>Physical examination</a:t>
            </a:r>
            <a:r>
              <a:rPr lang="en-IN" dirty="0"/>
              <a:t>: The physical examination of the patient includes a general medical examination including vital signs, cardio-pulmonary examination (especially if any trauma to chest is present), orthopaedic examination (especially if any trauma to limbs are present).</a:t>
            </a:r>
            <a:endParaRPr lang="en-IN" dirty="0"/>
          </a:p>
          <a:p>
            <a:pPr marL="0" indent="0">
              <a:buNone/>
            </a:pPr>
            <a:r>
              <a:rPr lang="en-IN" u="sng" dirty="0"/>
              <a:t>Post surgical assessment:</a:t>
            </a:r>
            <a:endParaRPr lang="en-IN" u="sng" dirty="0"/>
          </a:p>
          <a:p>
            <a:pPr lvl="0"/>
            <a:r>
              <a:rPr lang="en-US" dirty="0"/>
              <a:t>Monitor-ICP , LOC, behavior, motor and sensory functions, vital signs, Glasgow coma scale</a:t>
            </a:r>
            <a:endParaRPr lang="en-IN" dirty="0"/>
          </a:p>
          <a:p>
            <a:pPr lvl="0"/>
            <a:r>
              <a:rPr lang="en-US" dirty="0"/>
              <a:t>Establish baseline assessment</a:t>
            </a:r>
            <a:endParaRPr lang="en-IN" dirty="0"/>
          </a:p>
          <a:p>
            <a:pPr lvl="0"/>
            <a:r>
              <a:rPr lang="en-US" dirty="0"/>
              <a:t>Look for sudden changes</a:t>
            </a:r>
            <a:endParaRPr lang="en-IN" dirty="0"/>
          </a:p>
          <a:p>
            <a:pPr lvl="0"/>
            <a:r>
              <a:rPr lang="en-US" dirty="0"/>
              <a:t>Monitor insertion site for CSF leakage, drainage or infection</a:t>
            </a:r>
            <a:endParaRPr lang="en-IN" dirty="0"/>
          </a:p>
          <a:p>
            <a:pPr lvl="0"/>
            <a:r>
              <a:rPr lang="en-US" dirty="0"/>
              <a:t>Monitor changes in vital signs, chills, positive culture of drainage</a:t>
            </a:r>
            <a:endParaRPr lang="en-IN" dirty="0"/>
          </a:p>
          <a:p>
            <a:pPr lvl="0"/>
            <a:r>
              <a:rPr lang="en-US" dirty="0"/>
              <a:t>Strict aseptic technique</a:t>
            </a:r>
            <a:endParaRPr lang="en-IN" dirty="0"/>
          </a:p>
          <a:p>
            <a:endParaRPr lang="en-I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2263"/>
            <a:ext cx="10515600" cy="5644700"/>
          </a:xfrm>
        </p:spPr>
        <p:txBody>
          <a:bodyPr>
            <a:normAutofit fontScale="92500" lnSpcReduction="20000"/>
          </a:bodyPr>
          <a:lstStyle/>
          <a:p>
            <a:pPr marL="0" indent="0">
              <a:buNone/>
            </a:pPr>
            <a:r>
              <a:rPr lang="en-IN" u="sng" dirty="0"/>
              <a:t>Neurological examination: </a:t>
            </a:r>
            <a:endParaRPr lang="en-IN" u="sng" dirty="0"/>
          </a:p>
          <a:p>
            <a:r>
              <a:rPr lang="en-IN" dirty="0"/>
              <a:t>Important components of neurological examination which are affected commonly in head injury are as follow:</a:t>
            </a:r>
            <a:endParaRPr lang="en-IN" dirty="0"/>
          </a:p>
          <a:p>
            <a:r>
              <a:rPr lang="en-IN" dirty="0"/>
              <a:t>Level of consciousness:</a:t>
            </a:r>
            <a:endParaRPr lang="en-IN" dirty="0"/>
          </a:p>
          <a:p>
            <a:r>
              <a:rPr lang="en-IN" dirty="0"/>
              <a:t>Altered level of consciousness occurs consistently with acceleration-deceleration, some focal and diffuse axonal injuries. This can be assessed using the Glasgow coma scale. </a:t>
            </a:r>
            <a:endParaRPr lang="en-IN" dirty="0"/>
          </a:p>
          <a:p>
            <a:r>
              <a:rPr lang="en-US" dirty="0" err="1"/>
              <a:t>Coma:Unarousable</a:t>
            </a:r>
            <a:r>
              <a:rPr lang="en-US" dirty="0"/>
              <a:t> with absence of sleep/wake cycle on electroencephalogram and loss of the ability of environmental interaction. GCS less than 8.</a:t>
            </a:r>
            <a:endParaRPr lang="en-IN" dirty="0"/>
          </a:p>
          <a:p>
            <a:r>
              <a:rPr lang="en-IN" dirty="0" err="1"/>
              <a:t>Persistantvegitatve</a:t>
            </a:r>
            <a:r>
              <a:rPr lang="en-IN" dirty="0"/>
              <a:t> state: Affected </a:t>
            </a:r>
            <a:r>
              <a:rPr lang="en-US" dirty="0"/>
              <a:t>cognitive neurological function and awareness of the environment but relatively preserved non-cognitive function and a preserved sleep-wake cycle.</a:t>
            </a:r>
            <a:endParaRPr lang="en-IN" dirty="0"/>
          </a:p>
          <a:p>
            <a:r>
              <a:rPr lang="en-US" dirty="0"/>
              <a:t>Delirium or acute </a:t>
            </a:r>
            <a:r>
              <a:rPr lang="en-US" dirty="0" err="1"/>
              <a:t>confusional</a:t>
            </a:r>
            <a:r>
              <a:rPr lang="en-US" dirty="0"/>
              <a:t> state: Mostly patient remains awake to easily aroused</a:t>
            </a:r>
            <a:r>
              <a:rPr lang="en-IN" dirty="0"/>
              <a:t>, </a:t>
            </a:r>
            <a:r>
              <a:rPr lang="en-US" dirty="0"/>
              <a:t>level of consciousness </a:t>
            </a:r>
            <a:r>
              <a:rPr lang="en-US" dirty="0" smtClean="0"/>
              <a:t>fluctuates</a:t>
            </a:r>
            <a:endParaRPr lang="en-US" dirty="0" smtClean="0"/>
          </a:p>
          <a:p>
            <a:r>
              <a:rPr lang="en-US" dirty="0"/>
              <a:t>Stupor</a:t>
            </a:r>
            <a:r>
              <a:rPr lang="en-IN" dirty="0"/>
              <a:t>: </a:t>
            </a:r>
            <a:r>
              <a:rPr lang="en-US" dirty="0"/>
              <a:t>Difficult to arouse</a:t>
            </a:r>
            <a:r>
              <a:rPr lang="en-IN" dirty="0"/>
              <a:t>, </a:t>
            </a:r>
            <a:r>
              <a:rPr lang="en-US" dirty="0"/>
              <a:t>medical emergency</a:t>
            </a:r>
            <a:endParaRPr lang="en-IN" dirty="0"/>
          </a:p>
          <a:p>
            <a:pPr marL="0" indent="0">
              <a:buNone/>
            </a:pPr>
            <a:endParaRPr lang="en-IN" dirty="0"/>
          </a:p>
          <a:p>
            <a:endParaRPr lang="en-I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7546"/>
            <a:ext cx="10515600" cy="5849417"/>
          </a:xfrm>
        </p:spPr>
        <p:txBody>
          <a:bodyPr/>
          <a:lstStyle/>
          <a:p>
            <a:r>
              <a:rPr lang="en-US" dirty="0"/>
              <a:t>Cognitive dysfunction:</a:t>
            </a:r>
            <a:endParaRPr lang="en-IN" dirty="0"/>
          </a:p>
          <a:p>
            <a:r>
              <a:rPr lang="en-US" dirty="0"/>
              <a:t>Post traumatic amnesia: Total duration of PTA should be taken.</a:t>
            </a:r>
            <a:endParaRPr lang="en-IN" dirty="0"/>
          </a:p>
          <a:p>
            <a:r>
              <a:rPr lang="en-US" dirty="0"/>
              <a:t>Attention span should be assessed. Orientation to time place and person should also be assessed. </a:t>
            </a:r>
            <a:r>
              <a:rPr lang="en-IN" dirty="0"/>
              <a:t>Patient may not have insight which may be dangerous for the patient’s safety. Assessment of memory, ability to follow one two or three level commands should also be done as all these will help in planning and treatment of the patient. Abstract thinking depth perception, figure ground discrimination, left - right discrimination and judgement also to be checked. Lack of insight and fore sight should be checked for the safety of patient.</a:t>
            </a:r>
            <a:endParaRPr lang="en-IN" dirty="0"/>
          </a:p>
          <a:p>
            <a:r>
              <a:rPr lang="en-IN" dirty="0"/>
              <a:t>Use Ranchos Los Amigos scale of </a:t>
            </a:r>
            <a:r>
              <a:rPr lang="en-US" dirty="0"/>
              <a:t>Levels of Cognitive functioning and management</a:t>
            </a:r>
            <a:endParaRPr lang="en-IN" dirty="0"/>
          </a:p>
          <a:p>
            <a:endParaRPr lang="en-I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1412"/>
          </a:xfrm>
        </p:spPr>
        <p:txBody>
          <a:bodyPr/>
          <a:lstStyle/>
          <a:p>
            <a:r>
              <a:rPr lang="en-IN" dirty="0"/>
              <a:t>Introduction</a:t>
            </a:r>
            <a:endParaRPr lang="en-IN" dirty="0"/>
          </a:p>
        </p:txBody>
      </p:sp>
      <p:sp>
        <p:nvSpPr>
          <p:cNvPr id="3" name="Content Placeholder 2"/>
          <p:cNvSpPr>
            <a:spLocks noGrp="1"/>
          </p:cNvSpPr>
          <p:nvPr>
            <p:ph idx="1"/>
          </p:nvPr>
        </p:nvSpPr>
        <p:spPr>
          <a:xfrm>
            <a:off x="838200" y="1187355"/>
            <a:ext cx="10515600" cy="4989608"/>
          </a:xfrm>
        </p:spPr>
        <p:txBody>
          <a:bodyPr/>
          <a:lstStyle/>
          <a:p>
            <a:r>
              <a:rPr lang="en-IN" dirty="0"/>
              <a:t>One of the most disabling and challenging condition in physiotherapy rehabilitation. This is because of the multiple system involvement due to brain injury and high chances of developing secondary impairments after head injury.</a:t>
            </a:r>
            <a:endParaRPr lang="en-IN" b="1" dirty="0"/>
          </a:p>
          <a:p>
            <a:r>
              <a:rPr lang="en-IN" dirty="0"/>
              <a:t> </a:t>
            </a:r>
            <a:endParaRPr lang="en-IN" dirty="0"/>
          </a:p>
          <a:p>
            <a:endParaRPr lang="en-I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910"/>
            <a:ext cx="10515600" cy="5631053"/>
          </a:xfrm>
        </p:spPr>
        <p:txBody>
          <a:bodyPr>
            <a:normAutofit fontScale="92500"/>
          </a:bodyPr>
          <a:lstStyle/>
          <a:p>
            <a:r>
              <a:rPr lang="en-IN" dirty="0"/>
              <a:t>Behavioural deficits:</a:t>
            </a:r>
            <a:endParaRPr lang="en-IN" dirty="0"/>
          </a:p>
          <a:p>
            <a:r>
              <a:rPr lang="en-IN" dirty="0"/>
              <a:t>These involve long term behavioural changes like sexual </a:t>
            </a:r>
            <a:r>
              <a:rPr lang="en-IN" dirty="0" err="1"/>
              <a:t>disinhibition</a:t>
            </a:r>
            <a:r>
              <a:rPr lang="en-IN" dirty="0"/>
              <a:t>, low frustration tolerance, depression, emotional </a:t>
            </a:r>
            <a:r>
              <a:rPr lang="en-IN" dirty="0" err="1"/>
              <a:t>disinhibition</a:t>
            </a:r>
            <a:r>
              <a:rPr lang="en-IN" dirty="0"/>
              <a:t>, aggressiveness etc. these deficits should be observed during the examination and noted.</a:t>
            </a:r>
            <a:endParaRPr lang="en-IN" dirty="0"/>
          </a:p>
          <a:p>
            <a:r>
              <a:rPr lang="en-IN" dirty="0"/>
              <a:t>Communication impairments:</a:t>
            </a:r>
            <a:endParaRPr lang="en-IN" dirty="0"/>
          </a:p>
          <a:p>
            <a:r>
              <a:rPr lang="en-IN" dirty="0"/>
              <a:t>Expressive aphasia, receptive aphasia, reading comprehension, written expression, language skill deficits and </a:t>
            </a:r>
            <a:r>
              <a:rPr lang="en-IN" dirty="0" err="1"/>
              <a:t>disarthria</a:t>
            </a:r>
            <a:r>
              <a:rPr lang="en-IN" dirty="0"/>
              <a:t> may be present. If communication is severely limited, altered forms are required which include gestures, demonstration etc.</a:t>
            </a:r>
            <a:endParaRPr lang="en-IN" dirty="0"/>
          </a:p>
          <a:p>
            <a:r>
              <a:rPr lang="en-IN" dirty="0"/>
              <a:t>Visual &amp;Perceptual dysfunction: There are many tests and test batteries available to assess body scheme, body image, spatial relations, </a:t>
            </a:r>
            <a:r>
              <a:rPr lang="en-IN" dirty="0" err="1"/>
              <a:t>agnosia</a:t>
            </a:r>
            <a:r>
              <a:rPr lang="en-IN" dirty="0"/>
              <a:t> and apraxia. Cranial nerve or occipital lobe affection may lead to visual deficit which often involves </a:t>
            </a:r>
            <a:r>
              <a:rPr lang="en-IN" dirty="0" err="1"/>
              <a:t>hemianopsia</a:t>
            </a:r>
            <a:r>
              <a:rPr lang="en-IN" dirty="0"/>
              <a:t> or cortical blindness.</a:t>
            </a:r>
            <a:endParaRPr lang="en-IN" dirty="0"/>
          </a:p>
          <a:p>
            <a:endParaRPr lang="en-I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86854"/>
            <a:ext cx="10515600" cy="5590109"/>
          </a:xfrm>
        </p:spPr>
        <p:txBody>
          <a:bodyPr>
            <a:normAutofit lnSpcReduction="10000"/>
          </a:bodyPr>
          <a:lstStyle/>
          <a:p>
            <a:r>
              <a:rPr lang="en-IN" dirty="0"/>
              <a:t>Cranial nerve integrity: check in the same way as done in stroke patients.</a:t>
            </a:r>
            <a:endParaRPr lang="en-IN" dirty="0"/>
          </a:p>
          <a:p>
            <a:r>
              <a:rPr lang="en-IN" dirty="0"/>
              <a:t>Swallowing </a:t>
            </a:r>
            <a:r>
              <a:rPr lang="en-IN" dirty="0" err="1"/>
              <a:t>impairments:Swallowing</a:t>
            </a:r>
            <a:r>
              <a:rPr lang="en-IN" dirty="0"/>
              <a:t> difficulties may occur in head injury patients due to cranial nerve involvement, apraxia, motor control impairment, postural control problem etc.</a:t>
            </a:r>
            <a:endParaRPr lang="en-IN" dirty="0"/>
          </a:p>
          <a:p>
            <a:r>
              <a:rPr lang="en-IN" dirty="0"/>
              <a:t>Sensory integrity: It includes testing of superficial sensations, deep sensations and combined cortical sensations. </a:t>
            </a:r>
            <a:endParaRPr lang="en-IN" dirty="0"/>
          </a:p>
          <a:p>
            <a:r>
              <a:rPr lang="en-IN" dirty="0"/>
              <a:t>Joint integrity and mobility: This includes assessment of ROM, joint hyper-mobility, hypo-mobility and soft tissue changes (swelling, inflammation or restriction). Elbow and knee should be carefully examined for any swelling, redness, pain and ROM restriction which may be a suggestive of heterotrophic </a:t>
            </a:r>
            <a:r>
              <a:rPr lang="en-IN" dirty="0" err="1"/>
              <a:t>ossificance</a:t>
            </a:r>
            <a:r>
              <a:rPr lang="en-IN" dirty="0"/>
              <a:t>. Developing contractures and any limitation in ROM should be documented carefully.</a:t>
            </a:r>
            <a:endParaRPr lang="en-IN" dirty="0"/>
          </a:p>
          <a:p>
            <a:endParaRPr lang="en-I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13899"/>
            <a:ext cx="10515600" cy="5863064"/>
          </a:xfrm>
        </p:spPr>
        <p:txBody>
          <a:bodyPr/>
          <a:lstStyle/>
          <a:p>
            <a:r>
              <a:rPr lang="en-IN" dirty="0"/>
              <a:t>Motor deficits: Motor impairment may resemble hemiparesis in CVA. Motor impairment is much more complicated in head injury patients (because of multiple system affection). Ataxia and nystagmus accompany deficits in balance many a times. </a:t>
            </a:r>
            <a:endParaRPr lang="en-IN" dirty="0"/>
          </a:p>
          <a:p>
            <a:r>
              <a:rPr lang="en-IN" dirty="0"/>
              <a:t>The position of affected limbs at rest and with movement should be observed for tonal abnormality. An assessment of stretch reflex (DTR) and pathological reflexes (</a:t>
            </a:r>
            <a:r>
              <a:rPr lang="en-IN" dirty="0" err="1"/>
              <a:t>babinski</a:t>
            </a:r>
            <a:r>
              <a:rPr lang="en-IN" dirty="0"/>
              <a:t>, tonic reflexes) should be done. </a:t>
            </a:r>
            <a:endParaRPr lang="en-IN" dirty="0"/>
          </a:p>
          <a:p>
            <a:r>
              <a:rPr lang="en-IN" dirty="0"/>
              <a:t>The quality of movement should also be assessed. Weakness, slowness of movement, abnormal movements should be carefully assessed.</a:t>
            </a:r>
            <a:endParaRPr lang="en-IN" dirty="0"/>
          </a:p>
          <a:p>
            <a:r>
              <a:rPr lang="en-IN" dirty="0"/>
              <a:t>Co-ordination and timing deficits should be assessed. The ability to perform skilled movement (writing, dressing and feeding) should be assessed.</a:t>
            </a:r>
            <a:endParaRPr lang="en-IN" dirty="0"/>
          </a:p>
          <a:p>
            <a:endParaRPr lang="en-I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3206"/>
            <a:ext cx="10515600" cy="5895833"/>
          </a:xfrm>
        </p:spPr>
        <p:txBody>
          <a:bodyPr>
            <a:normAutofit lnSpcReduction="10000"/>
          </a:bodyPr>
          <a:lstStyle/>
          <a:p>
            <a:r>
              <a:rPr lang="en-IN" dirty="0"/>
              <a:t>Observational gait analysis should be done. Distance walked, time, cadence, velocity and stride length should be measured.</a:t>
            </a:r>
            <a:endParaRPr lang="en-IN" dirty="0"/>
          </a:p>
          <a:p>
            <a:r>
              <a:rPr lang="en-IN" dirty="0"/>
              <a:t>Disturbance in postural control and balance: postural control is assessed in sitting and standing. Here patient’s ability to maintain a steady and symmetric position within the base of support – static balance, and ability to move within given posture in all directions- dynamic </a:t>
            </a:r>
            <a:r>
              <a:rPr lang="en-IN" dirty="0" err="1"/>
              <a:t>balancecan</a:t>
            </a:r>
            <a:r>
              <a:rPr lang="en-IN" dirty="0"/>
              <a:t> also be assessed.</a:t>
            </a:r>
            <a:endParaRPr lang="en-IN" dirty="0"/>
          </a:p>
          <a:p>
            <a:r>
              <a:rPr lang="en-IN" dirty="0"/>
              <a:t>For balance assessment, tools like berg balance scale or tests like functional reach test in all directions in sitting and standing should be performed.</a:t>
            </a:r>
            <a:endParaRPr lang="en-IN" dirty="0"/>
          </a:p>
          <a:p>
            <a:r>
              <a:rPr lang="en-IN" dirty="0"/>
              <a:t>Functional assessment: it is to be done to assess the impact of impairment, establish outcomes, goals and plan of care, and monitor progress and outcomes.</a:t>
            </a:r>
            <a:endParaRPr lang="en-IN" dirty="0"/>
          </a:p>
          <a:p>
            <a:r>
              <a:rPr lang="en-IN" dirty="0"/>
              <a:t>Common tools like </a:t>
            </a:r>
            <a:r>
              <a:rPr lang="en-IN" dirty="0" err="1"/>
              <a:t>Barthel</a:t>
            </a:r>
            <a:r>
              <a:rPr lang="en-IN" dirty="0"/>
              <a:t> Index and Functional Independence Measure etc. can be used.</a:t>
            </a:r>
            <a:endParaRPr lang="en-IN" dirty="0"/>
          </a:p>
          <a:p>
            <a:endParaRPr lang="en-IN"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0469"/>
          </a:xfrm>
        </p:spPr>
        <p:txBody>
          <a:bodyPr>
            <a:normAutofit fontScale="90000"/>
          </a:bodyPr>
          <a:lstStyle/>
          <a:p>
            <a:br>
              <a:rPr lang="en-IN" dirty="0" smtClean="0"/>
            </a:br>
            <a:r>
              <a:rPr lang="en-IN" dirty="0" smtClean="0"/>
              <a:t>Management </a:t>
            </a:r>
            <a:r>
              <a:rPr lang="en-IN" dirty="0"/>
              <a:t>of patients with head injury</a:t>
            </a:r>
            <a:br>
              <a:rPr lang="en-IN" dirty="0"/>
            </a:br>
            <a:endParaRPr lang="en-IN" dirty="0"/>
          </a:p>
        </p:txBody>
      </p:sp>
      <p:sp>
        <p:nvSpPr>
          <p:cNvPr id="3" name="Content Placeholder 2"/>
          <p:cNvSpPr>
            <a:spLocks noGrp="1"/>
          </p:cNvSpPr>
          <p:nvPr>
            <p:ph idx="1"/>
          </p:nvPr>
        </p:nvSpPr>
        <p:spPr>
          <a:xfrm>
            <a:off x="838200" y="1255594"/>
            <a:ext cx="10515600" cy="4921369"/>
          </a:xfrm>
        </p:spPr>
        <p:txBody>
          <a:bodyPr>
            <a:normAutofit lnSpcReduction="10000"/>
          </a:bodyPr>
          <a:lstStyle/>
          <a:p>
            <a:r>
              <a:rPr lang="en-IN" dirty="0"/>
              <a:t>Early physical therapy goals in ICU:</a:t>
            </a:r>
            <a:endParaRPr lang="en-IN" dirty="0"/>
          </a:p>
          <a:p>
            <a:r>
              <a:rPr lang="en-US" dirty="0"/>
              <a:t>Post surgical  goals</a:t>
            </a:r>
            <a:endParaRPr lang="en-IN" dirty="0"/>
          </a:p>
          <a:p>
            <a:pPr lvl="0"/>
            <a:r>
              <a:rPr lang="en-IN" dirty="0"/>
              <a:t>Provide psychological support to patient and family</a:t>
            </a:r>
            <a:endParaRPr lang="en-IN" dirty="0"/>
          </a:p>
          <a:p>
            <a:pPr lvl="0"/>
            <a:r>
              <a:rPr lang="en-US" dirty="0"/>
              <a:t>Maintain optimal cerebral perfusion; GCS &gt; 13, ICP 10 mmHg or less</a:t>
            </a:r>
            <a:endParaRPr lang="en-IN" dirty="0"/>
          </a:p>
          <a:p>
            <a:pPr lvl="0"/>
            <a:r>
              <a:rPr lang="en-US" dirty="0"/>
              <a:t>Baseline assessment and frequent monitoring</a:t>
            </a:r>
            <a:endParaRPr lang="en-IN" dirty="0"/>
          </a:p>
          <a:p>
            <a:pPr lvl="0"/>
            <a:r>
              <a:rPr lang="en-US" dirty="0"/>
              <a:t>Monitor function of catheter  to monitor ICP</a:t>
            </a:r>
            <a:endParaRPr lang="en-IN" dirty="0"/>
          </a:p>
          <a:p>
            <a:pPr lvl="0"/>
            <a:r>
              <a:rPr lang="en-US" dirty="0"/>
              <a:t>Monitor temperature</a:t>
            </a:r>
            <a:endParaRPr lang="en-IN" dirty="0"/>
          </a:p>
          <a:p>
            <a:pPr lvl="0"/>
            <a:r>
              <a:rPr lang="en-US" dirty="0"/>
              <a:t>Improve arousal of patients </a:t>
            </a:r>
            <a:endParaRPr lang="en-IN" dirty="0"/>
          </a:p>
          <a:p>
            <a:pPr lvl="0"/>
            <a:r>
              <a:rPr lang="en-US" dirty="0"/>
              <a:t>maintain airway free of secretion : normal ABGs and pulse </a:t>
            </a:r>
            <a:r>
              <a:rPr lang="en-US" dirty="0" err="1"/>
              <a:t>oximetry</a:t>
            </a:r>
            <a:r>
              <a:rPr lang="en-US" dirty="0"/>
              <a:t> </a:t>
            </a:r>
            <a:endParaRPr lang="en-IN" dirty="0"/>
          </a:p>
          <a:p>
            <a:pPr lvl="0"/>
            <a:r>
              <a:rPr lang="en-US" dirty="0"/>
              <a:t>Reduce risk for infection</a:t>
            </a:r>
            <a:endParaRPr lang="en-IN" dirty="0"/>
          </a:p>
          <a:p>
            <a:endParaRPr lang="en-IN"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4842"/>
            <a:ext cx="10515600" cy="5822121"/>
          </a:xfrm>
        </p:spPr>
        <p:txBody>
          <a:bodyPr>
            <a:normAutofit fontScale="92500" lnSpcReduction="10000"/>
          </a:bodyPr>
          <a:lstStyle/>
          <a:p>
            <a:r>
              <a:rPr lang="en-US" u="sng" dirty="0"/>
              <a:t>Post Operative Management</a:t>
            </a:r>
            <a:endParaRPr lang="en-IN" u="sng" dirty="0"/>
          </a:p>
          <a:p>
            <a:pPr lvl="0"/>
            <a:r>
              <a:rPr lang="en-US" dirty="0"/>
              <a:t>Pre-oxygenate 100% O2 before suctioning</a:t>
            </a:r>
            <a:endParaRPr lang="en-IN" dirty="0"/>
          </a:p>
          <a:p>
            <a:pPr lvl="0"/>
            <a:r>
              <a:rPr lang="en-US" dirty="0"/>
              <a:t>Limit to 10 sec. suctioning to reduce the risk of sudden de-saturation and to prevent abnormal increase in tone</a:t>
            </a:r>
            <a:endParaRPr lang="en-IN" dirty="0"/>
          </a:p>
          <a:p>
            <a:pPr lvl="0"/>
            <a:r>
              <a:rPr lang="en-US" dirty="0"/>
              <a:t>Monitor ABGs</a:t>
            </a:r>
            <a:endParaRPr lang="en-IN" dirty="0"/>
          </a:p>
          <a:p>
            <a:pPr lvl="0"/>
            <a:r>
              <a:rPr lang="en-US" dirty="0"/>
              <a:t>Avoid hyperextension or exaggerated neck flexion</a:t>
            </a:r>
            <a:endParaRPr lang="en-IN" dirty="0"/>
          </a:p>
          <a:p>
            <a:pPr lvl="0"/>
            <a:r>
              <a:rPr lang="en-US" dirty="0"/>
              <a:t>Avoid </a:t>
            </a:r>
            <a:r>
              <a:rPr lang="en-US" dirty="0" err="1"/>
              <a:t>valsalva</a:t>
            </a:r>
            <a:r>
              <a:rPr lang="en-US" dirty="0"/>
              <a:t> maneuver</a:t>
            </a:r>
            <a:endParaRPr lang="en-IN" dirty="0"/>
          </a:p>
          <a:p>
            <a:pPr lvl="0"/>
            <a:r>
              <a:rPr lang="en-US" dirty="0"/>
              <a:t>Do not use foot board, avoid restraints if ICP is increased</a:t>
            </a:r>
            <a:endParaRPr lang="en-IN" dirty="0"/>
          </a:p>
          <a:p>
            <a:pPr lvl="0"/>
            <a:r>
              <a:rPr lang="en-US" dirty="0"/>
              <a:t>Optimal spacing of activities should be done, provide frequent rest periods</a:t>
            </a:r>
            <a:endParaRPr lang="en-IN" dirty="0"/>
          </a:p>
          <a:p>
            <a:pPr lvl="0"/>
            <a:r>
              <a:rPr lang="en-US" dirty="0"/>
              <a:t>Provide quiet environment to prevent overload of sensory stimuli, limit noxious stimuli to prevent abnormal increase in tone and fluctuation of vital signs.</a:t>
            </a:r>
            <a:endParaRPr lang="en-IN" dirty="0"/>
          </a:p>
          <a:p>
            <a:pPr lvl="0"/>
            <a:r>
              <a:rPr lang="en-US" dirty="0"/>
              <a:t>Reposition 2 hours to prevent bed sores</a:t>
            </a:r>
            <a:endParaRPr lang="en-IN" dirty="0"/>
          </a:p>
          <a:p>
            <a:pPr lvl="0"/>
            <a:r>
              <a:rPr lang="en-US" dirty="0"/>
              <a:t>Position patient on side, with non-surgical side down</a:t>
            </a:r>
            <a:endParaRPr lang="en-IN" dirty="0"/>
          </a:p>
          <a:p>
            <a:pPr marL="0" indent="0">
              <a:buNone/>
            </a:pPr>
            <a:endParaRPr lang="en-IN" dirty="0"/>
          </a:p>
          <a:p>
            <a:endParaRPr lang="en-I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64024"/>
            <a:ext cx="10515600" cy="5712939"/>
          </a:xfrm>
        </p:spPr>
        <p:txBody>
          <a:bodyPr>
            <a:normAutofit fontScale="85000" lnSpcReduction="20000"/>
          </a:bodyPr>
          <a:lstStyle/>
          <a:p>
            <a:pPr lvl="0"/>
            <a:r>
              <a:rPr lang="en-US" dirty="0"/>
              <a:t>Avoid head tipping down </a:t>
            </a:r>
            <a:endParaRPr lang="en-IN" dirty="0"/>
          </a:p>
          <a:p>
            <a:pPr lvl="0"/>
            <a:r>
              <a:rPr lang="en-US" dirty="0"/>
              <a:t>Strict aseptic precautions: Wearing gowns, gloves, and mask</a:t>
            </a:r>
            <a:endParaRPr lang="en-IN" dirty="0"/>
          </a:p>
          <a:p>
            <a:pPr lvl="0"/>
            <a:r>
              <a:rPr lang="en-US" dirty="0"/>
              <a:t>Coma arousal therapy </a:t>
            </a:r>
            <a:endParaRPr lang="en-IN" dirty="0"/>
          </a:p>
          <a:p>
            <a:r>
              <a:rPr lang="en-US" dirty="0"/>
              <a:t>A coma stimulation </a:t>
            </a:r>
            <a:r>
              <a:rPr lang="en-US" dirty="0" err="1"/>
              <a:t>programm</a:t>
            </a:r>
            <a:r>
              <a:rPr lang="en-US" dirty="0"/>
              <a:t>(sometimes called a coma arousal </a:t>
            </a:r>
            <a:r>
              <a:rPr lang="en-US" dirty="0" err="1"/>
              <a:t>programme</a:t>
            </a:r>
            <a:r>
              <a:rPr lang="en-US" dirty="0"/>
              <a:t>) is an approach based on stimulating   the unconscious person’s senses of hearing, touch, smell, taste and vision individually in order to help their recovery. </a:t>
            </a:r>
            <a:endParaRPr lang="en-IN" dirty="0"/>
          </a:p>
          <a:p>
            <a:r>
              <a:rPr lang="en-IN" dirty="0"/>
              <a:t>Rationale behind coma arousal therapy</a:t>
            </a:r>
            <a:endParaRPr lang="en-IN" dirty="0"/>
          </a:p>
          <a:p>
            <a:pPr lvl="0"/>
            <a:r>
              <a:rPr lang="en-US" dirty="0"/>
              <a:t>May affect the RAS and increase arousal and attention to the level necessary to perceive incoming stimuli </a:t>
            </a:r>
            <a:endParaRPr lang="en-IN" dirty="0"/>
          </a:p>
          <a:p>
            <a:pPr lvl="0"/>
            <a:r>
              <a:rPr lang="en-US" dirty="0"/>
              <a:t>May prevent environmental (sensory) deprivation, which has been shown to retard recovery and the development of central nervous function and further depress impaired brain functioning </a:t>
            </a:r>
            <a:endParaRPr lang="en-IN" dirty="0"/>
          </a:p>
          <a:p>
            <a:pPr lvl="0"/>
            <a:r>
              <a:rPr lang="en-US" dirty="0"/>
              <a:t>Allows for frequent monitoring of patient's responsiveness </a:t>
            </a:r>
            <a:endParaRPr lang="en-IN" dirty="0"/>
          </a:p>
          <a:p>
            <a:pPr lvl="0"/>
            <a:r>
              <a:rPr lang="en-US" dirty="0"/>
              <a:t>May improve the quantity and quality of responses toward purposeful activity </a:t>
            </a:r>
            <a:endParaRPr lang="en-IN" dirty="0"/>
          </a:p>
          <a:p>
            <a:pPr lvl="0"/>
            <a:r>
              <a:rPr lang="en-US" dirty="0"/>
              <a:t>May provide opportunities for the patient to respond to the environment in an adaptive way </a:t>
            </a:r>
            <a:endParaRPr lang="en-IN" dirty="0"/>
          </a:p>
          <a:p>
            <a:pPr marL="0" indent="0">
              <a:buNone/>
            </a:pPr>
            <a:endParaRPr lang="en-IN"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7672"/>
            <a:ext cx="10515600" cy="5991367"/>
          </a:xfrm>
        </p:spPr>
        <p:txBody>
          <a:bodyPr>
            <a:normAutofit fontScale="92500" lnSpcReduction="10000"/>
          </a:bodyPr>
          <a:lstStyle/>
          <a:p>
            <a:r>
              <a:rPr lang="en-IN" dirty="0"/>
              <a:t>Techniques of coma stimulation</a:t>
            </a:r>
            <a:endParaRPr lang="en-IN" dirty="0"/>
          </a:p>
          <a:p>
            <a:pPr lvl="0"/>
            <a:r>
              <a:rPr lang="en-US" dirty="0"/>
              <a:t>Approaching the patient</a:t>
            </a:r>
            <a:endParaRPr lang="en-IN" dirty="0"/>
          </a:p>
          <a:p>
            <a:pPr lvl="0"/>
            <a:r>
              <a:rPr lang="en-US" dirty="0"/>
              <a:t>Visual stimuli</a:t>
            </a:r>
            <a:endParaRPr lang="en-IN" dirty="0"/>
          </a:p>
          <a:p>
            <a:pPr lvl="0"/>
            <a:r>
              <a:rPr lang="en-US" dirty="0"/>
              <a:t>Auditory stimuli</a:t>
            </a:r>
            <a:endParaRPr lang="en-IN" dirty="0"/>
          </a:p>
          <a:p>
            <a:pPr lvl="0"/>
            <a:r>
              <a:rPr lang="en-US" dirty="0"/>
              <a:t>Touch stimulation</a:t>
            </a:r>
            <a:endParaRPr lang="en-IN" dirty="0"/>
          </a:p>
          <a:p>
            <a:pPr lvl="0"/>
            <a:r>
              <a:rPr lang="en-US" dirty="0"/>
              <a:t>Movement stimulation</a:t>
            </a:r>
            <a:endParaRPr lang="en-IN" dirty="0"/>
          </a:p>
          <a:p>
            <a:pPr lvl="0"/>
            <a:r>
              <a:rPr lang="en-US" dirty="0"/>
              <a:t>Position stimulation</a:t>
            </a:r>
            <a:endParaRPr lang="en-IN" dirty="0"/>
          </a:p>
          <a:p>
            <a:pPr lvl="0"/>
            <a:r>
              <a:rPr lang="en-US" dirty="0"/>
              <a:t>Smell stimulation</a:t>
            </a:r>
            <a:endParaRPr lang="en-IN" dirty="0"/>
          </a:p>
          <a:p>
            <a:pPr lvl="0"/>
            <a:r>
              <a:rPr lang="en-US" dirty="0"/>
              <a:t>Taste and oral stimulation</a:t>
            </a:r>
            <a:endParaRPr lang="en-IN" dirty="0"/>
          </a:p>
          <a:p>
            <a:r>
              <a:rPr lang="en-US" dirty="0" err="1"/>
              <a:t>Dosagesfor</a:t>
            </a:r>
            <a:r>
              <a:rPr lang="en-US" dirty="0"/>
              <a:t> coma stimulation</a:t>
            </a:r>
            <a:endParaRPr lang="en-IN" dirty="0"/>
          </a:p>
          <a:p>
            <a:pPr lvl="0"/>
            <a:r>
              <a:rPr lang="en-US" dirty="0"/>
              <a:t> Programs range from 1 or 2 cycles of stimulation daily (approximately one hour each), to hourly stimulation cycles, lasting approximately 15-20 minutes, for 12-14 hours per day, 6 days a week. </a:t>
            </a:r>
            <a:endParaRPr lang="en-IN" dirty="0"/>
          </a:p>
          <a:p>
            <a:pPr marL="0" indent="0">
              <a:buNone/>
            </a:pPr>
            <a:endParaRPr lang="en-I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6602"/>
            <a:ext cx="10515600" cy="6223379"/>
          </a:xfrm>
        </p:spPr>
        <p:txBody>
          <a:bodyPr>
            <a:normAutofit fontScale="77500" lnSpcReduction="20000"/>
          </a:bodyPr>
          <a:lstStyle/>
          <a:p>
            <a:r>
              <a:rPr lang="en-US" dirty="0"/>
              <a:t>Reduce secondary impairment:</a:t>
            </a:r>
            <a:endParaRPr lang="en-IN" dirty="0"/>
          </a:p>
          <a:p>
            <a:pPr lvl="0"/>
            <a:r>
              <a:rPr lang="en-GB" dirty="0"/>
              <a:t>Chest: infection – (Prevention of lung infection and maintenance of clear airways) (refer to management of stroke)</a:t>
            </a:r>
            <a:endParaRPr lang="en-IN" dirty="0"/>
          </a:p>
          <a:p>
            <a:pPr lvl="0"/>
            <a:r>
              <a:rPr lang="en-GB" dirty="0"/>
              <a:t>Skin: pressure sores - Reposition every 2 hours</a:t>
            </a:r>
            <a:endParaRPr lang="en-IN" dirty="0"/>
          </a:p>
          <a:p>
            <a:pPr lvl="0"/>
            <a:r>
              <a:rPr lang="en-US" dirty="0"/>
              <a:t>Turning Proper pressure reliving – water or alpha bed, sacral ring, cushion </a:t>
            </a:r>
            <a:r>
              <a:rPr lang="en-US" dirty="0" err="1"/>
              <a:t>etc</a:t>
            </a:r>
            <a:endParaRPr lang="en-IN" dirty="0"/>
          </a:p>
          <a:p>
            <a:pPr lvl="0"/>
            <a:r>
              <a:rPr lang="en-US" dirty="0"/>
              <a:t>Hygiene</a:t>
            </a:r>
            <a:endParaRPr lang="en-IN" dirty="0"/>
          </a:p>
          <a:p>
            <a:pPr lvl="0"/>
            <a:r>
              <a:rPr lang="en-US" dirty="0"/>
              <a:t>Skin care</a:t>
            </a:r>
            <a:endParaRPr lang="en-IN" dirty="0"/>
          </a:p>
          <a:p>
            <a:pPr lvl="0"/>
            <a:r>
              <a:rPr lang="en-US" dirty="0"/>
              <a:t>Avoid splint during raised ICP</a:t>
            </a:r>
            <a:endParaRPr lang="en-IN" dirty="0"/>
          </a:p>
          <a:p>
            <a:pPr lvl="0"/>
            <a:r>
              <a:rPr lang="en-US" dirty="0"/>
              <a:t>Bed sore management</a:t>
            </a:r>
            <a:endParaRPr lang="en-IN" dirty="0"/>
          </a:p>
          <a:p>
            <a:pPr lvl="0"/>
            <a:r>
              <a:rPr lang="en-US" dirty="0"/>
              <a:t>Dressing with aseptic precaution</a:t>
            </a:r>
            <a:endParaRPr lang="en-IN" dirty="0"/>
          </a:p>
          <a:p>
            <a:pPr lvl="0"/>
            <a:r>
              <a:rPr lang="en-US" dirty="0"/>
              <a:t>Pressure relief</a:t>
            </a:r>
            <a:endParaRPr lang="en-IN" dirty="0"/>
          </a:p>
          <a:p>
            <a:pPr lvl="0"/>
            <a:r>
              <a:rPr lang="en-US" dirty="0"/>
              <a:t>Icing around the wound</a:t>
            </a:r>
            <a:endParaRPr lang="en-IN" dirty="0"/>
          </a:p>
          <a:p>
            <a:pPr lvl="0"/>
            <a:r>
              <a:rPr lang="en-US" dirty="0"/>
              <a:t>IRR and UVR</a:t>
            </a:r>
            <a:endParaRPr lang="en-IN" dirty="0"/>
          </a:p>
          <a:p>
            <a:r>
              <a:rPr lang="en-IN" dirty="0"/>
              <a:t> </a:t>
            </a:r>
            <a:endParaRPr lang="en-IN" dirty="0"/>
          </a:p>
          <a:p>
            <a:r>
              <a:rPr lang="en-GB" dirty="0"/>
              <a:t>Contracture - Positioning and passive handling to active movements wherever possible</a:t>
            </a:r>
            <a:endParaRPr lang="en-IN" dirty="0"/>
          </a:p>
          <a:p>
            <a:r>
              <a:rPr lang="en-GB" dirty="0"/>
              <a:t>Mobility deficit - Passive to active mobilization of the patients when allowed.</a:t>
            </a:r>
            <a:r>
              <a:rPr lang="en-US" dirty="0"/>
              <a:t>Due to decreased circulation</a:t>
            </a:r>
            <a:endParaRPr lang="en-IN" dirty="0"/>
          </a:p>
          <a:p>
            <a:r>
              <a:rPr lang="en-GB" dirty="0"/>
              <a:t>Vascular </a:t>
            </a:r>
            <a:r>
              <a:rPr lang="en-GB" dirty="0" err="1"/>
              <a:t>problem:DVT</a:t>
            </a:r>
            <a:r>
              <a:rPr lang="en-GB" dirty="0"/>
              <a:t>,</a:t>
            </a:r>
            <a:r>
              <a:rPr lang="en-US" dirty="0"/>
              <a:t>Lung embolism, Pressure sore, Edema, Affect wound healing</a:t>
            </a:r>
            <a:endParaRPr lang="en-IN" dirty="0"/>
          </a:p>
          <a:p>
            <a:endParaRPr lang="en-IN"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5660"/>
            <a:ext cx="10515600" cy="6237027"/>
          </a:xfrm>
        </p:spPr>
        <p:txBody>
          <a:bodyPr>
            <a:normAutofit fontScale="92500" lnSpcReduction="20000"/>
          </a:bodyPr>
          <a:lstStyle/>
          <a:p>
            <a:r>
              <a:rPr lang="en-US" dirty="0"/>
              <a:t>Management</a:t>
            </a:r>
            <a:endParaRPr lang="en-IN" dirty="0"/>
          </a:p>
          <a:p>
            <a:pPr lvl="0"/>
            <a:r>
              <a:rPr lang="en-US" dirty="0"/>
              <a:t>Turning</a:t>
            </a:r>
            <a:endParaRPr lang="en-IN" dirty="0"/>
          </a:p>
          <a:p>
            <a:pPr lvl="0"/>
            <a:r>
              <a:rPr lang="en-US" dirty="0"/>
              <a:t>Pressure garments</a:t>
            </a:r>
            <a:endParaRPr lang="en-IN" dirty="0"/>
          </a:p>
          <a:p>
            <a:pPr lvl="0"/>
            <a:r>
              <a:rPr lang="en-US" dirty="0"/>
              <a:t>Creep bandage </a:t>
            </a:r>
            <a:endParaRPr lang="en-IN" dirty="0"/>
          </a:p>
          <a:p>
            <a:pPr lvl="0"/>
            <a:r>
              <a:rPr lang="en-US" dirty="0"/>
              <a:t>PROM</a:t>
            </a:r>
            <a:endParaRPr lang="en-IN" dirty="0"/>
          </a:p>
          <a:p>
            <a:pPr lvl="0"/>
            <a:r>
              <a:rPr lang="en-US" dirty="0"/>
              <a:t>Massage</a:t>
            </a:r>
            <a:endParaRPr lang="en-IN" dirty="0"/>
          </a:p>
          <a:p>
            <a:r>
              <a:rPr lang="en-IN" dirty="0"/>
              <a:t> </a:t>
            </a:r>
            <a:endParaRPr lang="en-IN" dirty="0"/>
          </a:p>
          <a:p>
            <a:r>
              <a:rPr lang="en-GB" dirty="0"/>
              <a:t>Heterotrophic ossification– Avoid vigorous passive movement of extremities especially elbow and knee. </a:t>
            </a:r>
            <a:r>
              <a:rPr lang="en-US" dirty="0"/>
              <a:t>Using short lever for passive movement and stretching will reduce stress around joint.</a:t>
            </a:r>
            <a:r>
              <a:rPr lang="en-GB" dirty="0"/>
              <a:t>Avoid massage of extremities.</a:t>
            </a:r>
            <a:endParaRPr lang="en-IN" dirty="0"/>
          </a:p>
          <a:p>
            <a:r>
              <a:rPr lang="en-GB" dirty="0"/>
              <a:t>Decreased endurance– </a:t>
            </a:r>
            <a:r>
              <a:rPr lang="en-US" dirty="0"/>
              <a:t>Prolonged bed rest will leads to reduced cardio vascular and muscle endurance. Increase tolerance of activity and positions. </a:t>
            </a:r>
            <a:r>
              <a:rPr lang="en-GB" dirty="0"/>
              <a:t>Improve tolerance to the different postures in the bed.</a:t>
            </a:r>
            <a:r>
              <a:rPr lang="en-US" dirty="0"/>
              <a:t>Even in unconscious patient sitting position in and out of bed, standing on the tilt table, assisted standing with knee and pelvic support – duration will be increased gradually.</a:t>
            </a:r>
            <a:endParaRPr lang="en-IN" dirty="0"/>
          </a:p>
          <a:p>
            <a:pPr marL="0" indent="0">
              <a:buNone/>
            </a:pPr>
            <a:endParaRPr lang="en-I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5060"/>
          </a:xfrm>
        </p:spPr>
        <p:txBody>
          <a:bodyPr/>
          <a:lstStyle/>
          <a:p>
            <a:r>
              <a:rPr lang="en-IN" dirty="0"/>
              <a:t>Classification</a:t>
            </a:r>
            <a:endParaRPr lang="en-IN" dirty="0"/>
          </a:p>
        </p:txBody>
      </p:sp>
      <p:sp>
        <p:nvSpPr>
          <p:cNvPr id="3" name="Content Placeholder 2"/>
          <p:cNvSpPr>
            <a:spLocks noGrp="1"/>
          </p:cNvSpPr>
          <p:nvPr>
            <p:ph idx="1"/>
          </p:nvPr>
        </p:nvSpPr>
        <p:spPr>
          <a:xfrm>
            <a:off x="838200" y="1214651"/>
            <a:ext cx="10515600" cy="4962312"/>
          </a:xfrm>
        </p:spPr>
        <p:txBody>
          <a:bodyPr>
            <a:normAutofit fontScale="70000" lnSpcReduction="20000"/>
          </a:bodyPr>
          <a:lstStyle/>
          <a:p>
            <a:r>
              <a:rPr lang="en-IN" dirty="0"/>
              <a:t>1. Based on GCS:   a) Mild</a:t>
            </a:r>
            <a:endParaRPr lang="en-IN" dirty="0"/>
          </a:p>
          <a:p>
            <a:pPr marL="0" indent="0">
              <a:buNone/>
            </a:pPr>
            <a:r>
              <a:rPr lang="en-IN" dirty="0"/>
              <a:t>                                b) Moderate</a:t>
            </a:r>
            <a:endParaRPr lang="en-IN" dirty="0"/>
          </a:p>
          <a:p>
            <a:pPr marL="0" indent="0">
              <a:buNone/>
            </a:pPr>
            <a:r>
              <a:rPr lang="en-IN" dirty="0"/>
              <a:t>                                c) Severe</a:t>
            </a:r>
            <a:endParaRPr lang="en-IN" dirty="0"/>
          </a:p>
          <a:p>
            <a:r>
              <a:rPr lang="en-IN" dirty="0"/>
              <a:t>2. Based on communication with outer environment: </a:t>
            </a:r>
            <a:endParaRPr lang="en-IN" dirty="0"/>
          </a:p>
          <a:p>
            <a:pPr marL="0" indent="0">
              <a:buNone/>
            </a:pPr>
            <a:r>
              <a:rPr lang="en-IN" dirty="0" smtClean="0"/>
              <a:t>    a</a:t>
            </a:r>
            <a:r>
              <a:rPr lang="en-IN" dirty="0"/>
              <a:t>) Open – if skull fracture is </a:t>
            </a:r>
            <a:r>
              <a:rPr lang="en-IN" dirty="0" smtClean="0"/>
              <a:t>present</a:t>
            </a:r>
            <a:endParaRPr lang="en-IN" dirty="0" smtClean="0"/>
          </a:p>
          <a:p>
            <a:pPr marL="0" indent="0">
              <a:buNone/>
            </a:pPr>
            <a:r>
              <a:rPr lang="en-IN" dirty="0" smtClean="0"/>
              <a:t>    </a:t>
            </a:r>
            <a:r>
              <a:rPr lang="en-IN" dirty="0"/>
              <a:t>b) Closed – if skull fracture is not present</a:t>
            </a:r>
            <a:endParaRPr lang="en-IN" dirty="0"/>
          </a:p>
          <a:p>
            <a:pPr marL="0" indent="0">
              <a:buNone/>
            </a:pPr>
            <a:r>
              <a:rPr lang="en-IN" dirty="0"/>
              <a:t> </a:t>
            </a:r>
            <a:endParaRPr lang="en-IN" dirty="0"/>
          </a:p>
          <a:p>
            <a:r>
              <a:rPr lang="en-IN" dirty="0"/>
              <a:t>3. Based on velocity of trauma</a:t>
            </a:r>
            <a:r>
              <a:rPr lang="en-IN" dirty="0" smtClean="0"/>
              <a:t>:</a:t>
            </a:r>
            <a:endParaRPr lang="en-IN" dirty="0" smtClean="0"/>
          </a:p>
          <a:p>
            <a:pPr marL="0" indent="0">
              <a:buNone/>
            </a:pPr>
            <a:r>
              <a:rPr lang="en-IN" dirty="0" smtClean="0"/>
              <a:t>                               </a:t>
            </a:r>
            <a:r>
              <a:rPr lang="en-IN" dirty="0"/>
              <a:t>a) High velocity impact – e.g.: motor vehicle accident </a:t>
            </a:r>
            <a:endParaRPr lang="en-IN" dirty="0"/>
          </a:p>
          <a:p>
            <a:pPr marL="0" indent="0">
              <a:buNone/>
            </a:pPr>
            <a:r>
              <a:rPr lang="en-IN" dirty="0"/>
              <a:t>                               b) Low velocity impact – e.g.: blow from a blunt object</a:t>
            </a:r>
            <a:endParaRPr lang="en-IN" dirty="0"/>
          </a:p>
          <a:p>
            <a:r>
              <a:rPr lang="en-IN" dirty="0"/>
              <a:t>4. Based on extent of injury:</a:t>
            </a:r>
            <a:endParaRPr lang="en-IN" dirty="0"/>
          </a:p>
          <a:p>
            <a:pPr marL="0" indent="0">
              <a:buNone/>
            </a:pPr>
            <a:r>
              <a:rPr lang="en-IN" dirty="0"/>
              <a:t>                               a) Focal injury – involving one part of brain</a:t>
            </a:r>
            <a:endParaRPr lang="en-IN" dirty="0"/>
          </a:p>
          <a:p>
            <a:pPr marL="0" indent="0">
              <a:buNone/>
            </a:pPr>
            <a:r>
              <a:rPr lang="en-IN" dirty="0"/>
              <a:t>                               b) Diffuse injury – involving all the parts of brain </a:t>
            </a:r>
            <a:endParaRPr lang="en-IN" dirty="0"/>
          </a:p>
          <a:p>
            <a:pPr marL="0" indent="0">
              <a:buNone/>
            </a:pPr>
            <a:r>
              <a:rPr lang="en-IN" dirty="0"/>
              <a:t> </a:t>
            </a:r>
            <a:endParaRPr lang="en-IN" dirty="0"/>
          </a:p>
          <a:p>
            <a:endParaRPr lang="en-I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95785"/>
            <a:ext cx="10515600" cy="6086902"/>
          </a:xfrm>
        </p:spPr>
        <p:txBody>
          <a:bodyPr>
            <a:normAutofit fontScale="55000" lnSpcReduction="20000"/>
          </a:bodyPr>
          <a:lstStyle/>
          <a:p>
            <a:r>
              <a:rPr lang="en-IN" dirty="0"/>
              <a:t>Positioning in ICU (supine):</a:t>
            </a:r>
            <a:endParaRPr lang="en-IN" dirty="0"/>
          </a:p>
          <a:p>
            <a:r>
              <a:rPr lang="en-US" dirty="0"/>
              <a:t>Head</a:t>
            </a:r>
            <a:endParaRPr lang="en-IN" dirty="0"/>
          </a:p>
          <a:p>
            <a:pPr lvl="0"/>
            <a:r>
              <a:rPr lang="en-US" dirty="0"/>
              <a:t>Neutral</a:t>
            </a:r>
            <a:endParaRPr lang="en-IN" dirty="0"/>
          </a:p>
          <a:p>
            <a:pPr lvl="0"/>
            <a:r>
              <a:rPr lang="en-US" dirty="0"/>
              <a:t>Roll behind – neck		</a:t>
            </a:r>
            <a:endParaRPr lang="en-IN" dirty="0"/>
          </a:p>
          <a:p>
            <a:pPr lvl="0"/>
            <a:r>
              <a:rPr lang="en-US" dirty="0"/>
              <a:t>Roll parallel to head</a:t>
            </a:r>
            <a:endParaRPr lang="en-IN" dirty="0"/>
          </a:p>
          <a:p>
            <a:r>
              <a:rPr lang="en-US" dirty="0"/>
              <a:t>Trunk </a:t>
            </a:r>
            <a:endParaRPr lang="en-IN" dirty="0"/>
          </a:p>
          <a:p>
            <a:pPr lvl="0"/>
            <a:r>
              <a:rPr lang="en-US" dirty="0"/>
              <a:t>Roll behind shoulder		</a:t>
            </a:r>
            <a:endParaRPr lang="en-IN" dirty="0"/>
          </a:p>
          <a:p>
            <a:pPr lvl="0"/>
            <a:r>
              <a:rPr lang="en-US" dirty="0"/>
              <a:t>Roll behind hip			</a:t>
            </a:r>
            <a:endParaRPr lang="en-IN" dirty="0"/>
          </a:p>
          <a:p>
            <a:pPr lvl="0"/>
            <a:r>
              <a:rPr lang="en-US" dirty="0"/>
              <a:t>Maintain Normal alignment	</a:t>
            </a:r>
            <a:endParaRPr lang="en-IN" dirty="0"/>
          </a:p>
          <a:p>
            <a:r>
              <a:rPr lang="en-IN" dirty="0"/>
              <a:t> </a:t>
            </a:r>
            <a:endParaRPr lang="en-IN" dirty="0"/>
          </a:p>
          <a:p>
            <a:r>
              <a:rPr lang="en-US" dirty="0"/>
              <a:t>Upper limb</a:t>
            </a:r>
            <a:endParaRPr lang="en-IN" dirty="0"/>
          </a:p>
          <a:p>
            <a:pPr lvl="0"/>
            <a:r>
              <a:rPr lang="en-US" dirty="0"/>
              <a:t>Roll behind shoulder</a:t>
            </a:r>
            <a:endParaRPr lang="en-IN" dirty="0"/>
          </a:p>
          <a:p>
            <a:pPr lvl="0"/>
            <a:r>
              <a:rPr lang="en-US" dirty="0"/>
              <a:t>Cone in hand		</a:t>
            </a:r>
            <a:endParaRPr lang="en-IN" dirty="0"/>
          </a:p>
          <a:p>
            <a:pPr lvl="0"/>
            <a:r>
              <a:rPr lang="en-US" dirty="0"/>
              <a:t>Wedge between fingers</a:t>
            </a:r>
            <a:endParaRPr lang="en-IN" dirty="0"/>
          </a:p>
          <a:p>
            <a:r>
              <a:rPr lang="en-IN" dirty="0"/>
              <a:t> </a:t>
            </a:r>
            <a:endParaRPr lang="en-IN" dirty="0"/>
          </a:p>
          <a:p>
            <a:r>
              <a:rPr lang="en-US" dirty="0"/>
              <a:t>Lower limb</a:t>
            </a:r>
            <a:endParaRPr lang="en-IN" dirty="0"/>
          </a:p>
          <a:p>
            <a:pPr lvl="0"/>
            <a:r>
              <a:rPr lang="en-US" dirty="0"/>
              <a:t>Hip and knee in slight flexion</a:t>
            </a:r>
            <a:endParaRPr lang="en-IN" dirty="0"/>
          </a:p>
          <a:p>
            <a:pPr lvl="0"/>
            <a:r>
              <a:rPr lang="en-US" dirty="0"/>
              <a:t>No pressure on ball of foot</a:t>
            </a:r>
            <a:endParaRPr lang="en-IN" dirty="0"/>
          </a:p>
          <a:p>
            <a:pPr lvl="0"/>
            <a:r>
              <a:rPr lang="en-US" dirty="0"/>
              <a:t>Roll between legs</a:t>
            </a:r>
            <a:endParaRPr lang="en-IN" dirty="0"/>
          </a:p>
          <a:p>
            <a:pPr lvl="0"/>
            <a:r>
              <a:rPr lang="en-US" dirty="0"/>
              <a:t>Foot splint to avoid plantar flexion contracture</a:t>
            </a:r>
            <a:endParaRPr lang="en-IN" dirty="0"/>
          </a:p>
          <a:p>
            <a:r>
              <a:rPr lang="en-US" dirty="0"/>
              <a:t> </a:t>
            </a:r>
            <a:endParaRPr lang="en-IN" dirty="0"/>
          </a:p>
          <a:p>
            <a:endParaRPr lang="en-IN"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64024"/>
            <a:ext cx="10515600" cy="5712939"/>
          </a:xfrm>
        </p:spPr>
        <p:txBody>
          <a:bodyPr>
            <a:normAutofit fontScale="62500" lnSpcReduction="20000"/>
          </a:bodyPr>
          <a:lstStyle/>
          <a:p>
            <a:r>
              <a:rPr lang="en-US" dirty="0"/>
              <a:t>Handling techniques to maintain ROM and prevent contractures:</a:t>
            </a:r>
            <a:endParaRPr lang="en-IN" dirty="0"/>
          </a:p>
          <a:p>
            <a:r>
              <a:rPr lang="en-US" dirty="0"/>
              <a:t>Head </a:t>
            </a:r>
            <a:endParaRPr lang="en-IN" dirty="0"/>
          </a:p>
          <a:p>
            <a:pPr lvl="0"/>
            <a:r>
              <a:rPr lang="en-US" dirty="0"/>
              <a:t>Gentle ROM – ICP &amp; CPP stable</a:t>
            </a:r>
            <a:endParaRPr lang="en-IN" dirty="0"/>
          </a:p>
          <a:p>
            <a:pPr lvl="0"/>
            <a:r>
              <a:rPr lang="en-US" dirty="0"/>
              <a:t>Hands at base of skull or sides</a:t>
            </a:r>
            <a:endParaRPr lang="en-IN" dirty="0"/>
          </a:p>
          <a:p>
            <a:r>
              <a:rPr lang="en-IN" dirty="0"/>
              <a:t> </a:t>
            </a:r>
            <a:endParaRPr lang="en-IN" dirty="0"/>
          </a:p>
          <a:p>
            <a:r>
              <a:rPr lang="en-US" dirty="0"/>
              <a:t>Trunk </a:t>
            </a:r>
            <a:endParaRPr lang="en-IN" dirty="0"/>
          </a:p>
          <a:p>
            <a:pPr lvl="0"/>
            <a:r>
              <a:rPr lang="en-US" dirty="0"/>
              <a:t>Scapular movement </a:t>
            </a:r>
            <a:endParaRPr lang="en-IN" dirty="0"/>
          </a:p>
          <a:p>
            <a:pPr lvl="0"/>
            <a:r>
              <a:rPr lang="en-US" dirty="0"/>
              <a:t>Pelvic rotation with supported legs</a:t>
            </a:r>
            <a:endParaRPr lang="en-IN" dirty="0"/>
          </a:p>
          <a:p>
            <a:pPr lvl="0"/>
            <a:r>
              <a:rPr lang="en-US" dirty="0"/>
              <a:t>Rolling segmentally</a:t>
            </a:r>
            <a:endParaRPr lang="en-IN" dirty="0"/>
          </a:p>
          <a:p>
            <a:r>
              <a:rPr lang="en-IN" dirty="0"/>
              <a:t> </a:t>
            </a:r>
            <a:endParaRPr lang="en-IN" dirty="0"/>
          </a:p>
          <a:p>
            <a:r>
              <a:rPr lang="en-US" dirty="0"/>
              <a:t>Upper limb </a:t>
            </a:r>
            <a:endParaRPr lang="en-IN" dirty="0"/>
          </a:p>
          <a:p>
            <a:pPr lvl="0"/>
            <a:r>
              <a:rPr lang="en-IN" dirty="0"/>
              <a:t>Hand placement on ulnar side to reduce flexor tone</a:t>
            </a:r>
            <a:endParaRPr lang="en-IN" dirty="0"/>
          </a:p>
          <a:p>
            <a:pPr lvl="0"/>
            <a:r>
              <a:rPr lang="en-IN" dirty="0"/>
              <a:t>ROM of 5th finger or thumb</a:t>
            </a:r>
            <a:endParaRPr lang="en-IN" dirty="0"/>
          </a:p>
          <a:p>
            <a:pPr lvl="0"/>
            <a:r>
              <a:rPr lang="en-IN" dirty="0"/>
              <a:t>Hand place on triceps if flexor tone is more</a:t>
            </a:r>
            <a:endParaRPr lang="en-IN" dirty="0"/>
          </a:p>
          <a:p>
            <a:r>
              <a:rPr lang="en-IN" dirty="0"/>
              <a:t> </a:t>
            </a:r>
            <a:endParaRPr lang="en-IN" dirty="0"/>
          </a:p>
          <a:p>
            <a:r>
              <a:rPr lang="en-IN" dirty="0"/>
              <a:t>Lower limb</a:t>
            </a:r>
            <a:endParaRPr lang="en-IN" dirty="0"/>
          </a:p>
          <a:p>
            <a:pPr lvl="0"/>
            <a:r>
              <a:rPr lang="en-US" dirty="0"/>
              <a:t>Hand on lateral side of foot</a:t>
            </a:r>
            <a:endParaRPr lang="en-IN" dirty="0"/>
          </a:p>
          <a:p>
            <a:pPr lvl="0"/>
            <a:r>
              <a:rPr lang="en-US" dirty="0"/>
              <a:t>Hand behind knee for hip flexion and </a:t>
            </a:r>
            <a:r>
              <a:rPr lang="en-US" dirty="0" err="1"/>
              <a:t>ext</a:t>
            </a:r>
            <a:r>
              <a:rPr lang="en-US" dirty="0"/>
              <a:t> rotation and knee flexion</a:t>
            </a:r>
            <a:endParaRPr lang="en-IN" dirty="0"/>
          </a:p>
          <a:p>
            <a:endParaRPr lang="en-IN"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9307"/>
            <a:ext cx="10515600" cy="5917656"/>
          </a:xfrm>
        </p:spPr>
        <p:txBody>
          <a:bodyPr>
            <a:normAutofit fontScale="77500" lnSpcReduction="20000"/>
          </a:bodyPr>
          <a:lstStyle/>
          <a:p>
            <a:r>
              <a:rPr lang="en-US" dirty="0"/>
              <a:t>Different Positioning in ICU:</a:t>
            </a:r>
            <a:endParaRPr lang="en-IN" dirty="0"/>
          </a:p>
          <a:p>
            <a:r>
              <a:rPr lang="en-US" dirty="0"/>
              <a:t>Supine:</a:t>
            </a:r>
            <a:endParaRPr lang="en-IN" dirty="0"/>
          </a:p>
          <a:p>
            <a:r>
              <a:rPr lang="en-US" dirty="0"/>
              <a:t>Supine positioning should be avoided whenever possible because it is often associated with:</a:t>
            </a:r>
            <a:endParaRPr lang="en-IN" dirty="0"/>
          </a:p>
          <a:p>
            <a:pPr lvl="0"/>
            <a:r>
              <a:rPr lang="en-US" dirty="0"/>
              <a:t>Increase extensor tone in neck and in trunk</a:t>
            </a:r>
            <a:endParaRPr lang="en-IN" dirty="0"/>
          </a:p>
          <a:p>
            <a:pPr lvl="0"/>
            <a:r>
              <a:rPr lang="en-US" dirty="0"/>
              <a:t>Thorax may go in rigid extension</a:t>
            </a:r>
            <a:endParaRPr lang="en-IN" dirty="0"/>
          </a:p>
          <a:p>
            <a:r>
              <a:rPr lang="en-IN" dirty="0"/>
              <a:t> </a:t>
            </a:r>
            <a:endParaRPr lang="en-IN" dirty="0"/>
          </a:p>
          <a:p>
            <a:r>
              <a:rPr lang="en-US" dirty="0"/>
              <a:t>Continuous positioning of neck in extension may lead to:</a:t>
            </a:r>
            <a:endParaRPr lang="en-IN" dirty="0"/>
          </a:p>
          <a:p>
            <a:pPr lvl="0"/>
            <a:r>
              <a:rPr lang="en-IN" dirty="0"/>
              <a:t>Head ache and facial pain</a:t>
            </a:r>
            <a:endParaRPr lang="en-IN" dirty="0"/>
          </a:p>
          <a:p>
            <a:pPr lvl="0"/>
            <a:r>
              <a:rPr lang="en-IN" dirty="0"/>
              <a:t>Later in rehabilitation it also leads to </a:t>
            </a:r>
            <a:r>
              <a:rPr lang="en-US" dirty="0"/>
              <a:t>difficulty in mouth closer, eating, breathing, drinking and speaking</a:t>
            </a:r>
            <a:endParaRPr lang="en-IN" dirty="0"/>
          </a:p>
          <a:p>
            <a:pPr lvl="0"/>
            <a:r>
              <a:rPr lang="en-US" dirty="0"/>
              <a:t>Difficulty in sitting in wheelchair, and balance in all position</a:t>
            </a:r>
            <a:endParaRPr lang="en-IN" dirty="0"/>
          </a:p>
          <a:p>
            <a:pPr lvl="0"/>
            <a:r>
              <a:rPr lang="en-US" dirty="0"/>
              <a:t>Arms in marked flexion</a:t>
            </a:r>
            <a:endParaRPr lang="en-IN" dirty="0"/>
          </a:p>
          <a:p>
            <a:pPr lvl="0"/>
            <a:r>
              <a:rPr lang="en-US" dirty="0"/>
              <a:t>Risk of pneumonia and pressure sore</a:t>
            </a:r>
            <a:endParaRPr lang="en-IN" dirty="0"/>
          </a:p>
          <a:p>
            <a:pPr lvl="0"/>
            <a:r>
              <a:rPr lang="en-US" dirty="0"/>
              <a:t>Flatten the rib AP direction – decreased respiratory function</a:t>
            </a:r>
            <a:endParaRPr lang="en-IN" dirty="0"/>
          </a:p>
          <a:p>
            <a:pPr lvl="0"/>
            <a:r>
              <a:rPr lang="en-US" dirty="0"/>
              <a:t>Scapular retraction and reduced upper trunk rotation</a:t>
            </a:r>
            <a:endParaRPr lang="en-IN" dirty="0"/>
          </a:p>
          <a:p>
            <a:pPr lvl="0"/>
            <a:r>
              <a:rPr lang="en-US" dirty="0"/>
              <a:t>Delay full hand function in front of the body</a:t>
            </a:r>
            <a:endParaRPr lang="en-IN" dirty="0"/>
          </a:p>
          <a:p>
            <a:endParaRPr lang="en-I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7672"/>
            <a:ext cx="10515600" cy="5977719"/>
          </a:xfrm>
        </p:spPr>
        <p:txBody>
          <a:bodyPr/>
          <a:lstStyle/>
          <a:p>
            <a:r>
              <a:rPr lang="en-IN" dirty="0"/>
              <a:t>Side lying:</a:t>
            </a:r>
            <a:endParaRPr lang="en-IN" sz="2400" dirty="0"/>
          </a:p>
          <a:p>
            <a:r>
              <a:rPr lang="en-US" dirty="0"/>
              <a:t>Advantage </a:t>
            </a:r>
            <a:endParaRPr lang="en-IN" sz="2400" dirty="0"/>
          </a:p>
          <a:p>
            <a:pPr lvl="1"/>
            <a:r>
              <a:rPr lang="en-US" dirty="0"/>
              <a:t>Reduce spasticity</a:t>
            </a:r>
            <a:endParaRPr lang="en-IN" sz="2000" dirty="0"/>
          </a:p>
          <a:p>
            <a:pPr lvl="1"/>
            <a:r>
              <a:rPr lang="en-US" dirty="0"/>
              <a:t>No pressure on sacrum</a:t>
            </a:r>
            <a:endParaRPr lang="en-IN" sz="2000" dirty="0"/>
          </a:p>
          <a:p>
            <a:pPr lvl="1"/>
            <a:r>
              <a:rPr lang="en-US" dirty="0"/>
              <a:t>Assist drainage of secretions</a:t>
            </a:r>
            <a:endParaRPr lang="en-IN" sz="2000" dirty="0"/>
          </a:p>
          <a:p>
            <a:pPr lvl="1"/>
            <a:r>
              <a:rPr lang="en-IN" dirty="0"/>
              <a:t> </a:t>
            </a:r>
            <a:endParaRPr lang="en-IN" sz="2000" dirty="0"/>
          </a:p>
          <a:p>
            <a:r>
              <a:rPr lang="en-US" dirty="0"/>
              <a:t>Unconscious – passive turning</a:t>
            </a:r>
            <a:endParaRPr lang="en-IN" sz="2400" dirty="0"/>
          </a:p>
          <a:p>
            <a:pPr lvl="0"/>
            <a:r>
              <a:rPr lang="en-US" dirty="0"/>
              <a:t>Legs in step position to reduce spasticity</a:t>
            </a:r>
            <a:endParaRPr lang="en-IN" dirty="0"/>
          </a:p>
          <a:p>
            <a:pPr lvl="0"/>
            <a:r>
              <a:rPr lang="en-US" dirty="0"/>
              <a:t>Draw pelvis forward with supporting the lower limb</a:t>
            </a:r>
            <a:endParaRPr lang="en-IN" dirty="0"/>
          </a:p>
          <a:p>
            <a:pPr lvl="0"/>
            <a:r>
              <a:rPr lang="en-US" dirty="0"/>
              <a:t>Guide the arm forward</a:t>
            </a:r>
            <a:endParaRPr lang="en-IN" dirty="0"/>
          </a:p>
          <a:p>
            <a:r>
              <a:rPr lang="en-IN" dirty="0"/>
              <a:t> </a:t>
            </a:r>
            <a:endParaRPr lang="en-IN" dirty="0"/>
          </a:p>
          <a:p>
            <a:pPr lvl="0"/>
            <a:r>
              <a:rPr lang="en-US" dirty="0"/>
              <a:t>As soon as reacting to stimuli – opportunity for active participation</a:t>
            </a:r>
            <a:endParaRPr lang="en-IN" dirty="0"/>
          </a:p>
          <a:p>
            <a:endParaRPr lang="en-IN"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687151" y="291366"/>
          <a:ext cx="4362521" cy="5328029"/>
        </p:xfrm>
        <a:graphic>
          <a:graphicData uri="http://schemas.openxmlformats.org/presentationml/2006/ole">
            <mc:AlternateContent xmlns:mc="http://schemas.openxmlformats.org/markup-compatibility/2006">
              <mc:Choice xmlns:v="urn:schemas-microsoft-com:vml" Requires="v">
                <p:oleObj spid="_x0000_s1025" name="" r:id="rId1" imgW="6219825" imgH="11096625" progId="">
                  <p:embed/>
                </p:oleObj>
              </mc:Choice>
              <mc:Fallback>
                <p:oleObj name="" r:id="rId1" imgW="6219825" imgH="11096625" progId="">
                  <p:embed/>
                  <p:pic>
                    <p:nvPicPr>
                      <p:cNvPr id="0" name="Picture 1024"/>
                      <p:cNvPicPr>
                        <a:picLocks noChangeAspect="1"/>
                      </p:cNvPicPr>
                      <p:nvPr/>
                    </p:nvPicPr>
                    <p:blipFill>
                      <a:blip r:embed="rId2"/>
                      <a:stretch>
                        <a:fillRect/>
                      </a:stretch>
                    </p:blipFill>
                    <p:spPr>
                      <a:xfrm>
                        <a:off x="687151" y="291366"/>
                        <a:ext cx="4362521" cy="5328029"/>
                      </a:xfrm>
                      <a:prstGeom prst="rect">
                        <a:avLst/>
                      </a:prstGeom>
                      <a:noFill/>
                      <a:ln w="9525">
                        <a:noFill/>
                      </a:ln>
                    </p:spPr>
                  </p:pic>
                </p:oleObj>
              </mc:Fallback>
            </mc:AlternateContent>
          </a:graphicData>
        </a:graphic>
      </p:graphicFrame>
      <p:graphicFrame>
        <p:nvGraphicFramePr>
          <p:cNvPr id="3" name="Object 2"/>
          <p:cNvGraphicFramePr>
            <a:graphicFrameLocks noChangeAspect="1"/>
          </p:cNvGraphicFramePr>
          <p:nvPr/>
        </p:nvGraphicFramePr>
        <p:xfrm>
          <a:off x="6224967" y="291367"/>
          <a:ext cx="4324752" cy="5328028"/>
        </p:xfrm>
        <a:graphic>
          <a:graphicData uri="http://schemas.openxmlformats.org/presentationml/2006/ole">
            <mc:AlternateContent xmlns:mc="http://schemas.openxmlformats.org/markup-compatibility/2006">
              <mc:Choice xmlns:v="urn:schemas-microsoft-com:vml" Requires="v">
                <p:oleObj spid="_x0000_s1026" name="" r:id="rId3" imgW="6372225" imgH="12087225" progId="">
                  <p:embed/>
                </p:oleObj>
              </mc:Choice>
              <mc:Fallback>
                <p:oleObj name="" r:id="rId3" imgW="6372225" imgH="12087225" progId="">
                  <p:embed/>
                  <p:pic>
                    <p:nvPicPr>
                      <p:cNvPr id="0" name="Picture 1025"/>
                      <p:cNvPicPr>
                        <a:picLocks noChangeAspect="1"/>
                      </p:cNvPicPr>
                      <p:nvPr/>
                    </p:nvPicPr>
                    <p:blipFill>
                      <a:blip r:embed="rId4"/>
                      <a:stretch>
                        <a:fillRect/>
                      </a:stretch>
                    </p:blipFill>
                    <p:spPr>
                      <a:xfrm>
                        <a:off x="6224967" y="291367"/>
                        <a:ext cx="4324752" cy="5328028"/>
                      </a:xfrm>
                      <a:prstGeom prst="rect">
                        <a:avLst/>
                      </a:prstGeom>
                      <a:noFill/>
                      <a:ln w="9525">
                        <a:noFill/>
                      </a:ln>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nvGraphicFramePr>
        <p:xfrm>
          <a:off x="7169837" y="291366"/>
          <a:ext cx="3703637" cy="4840192"/>
        </p:xfrm>
        <a:graphic>
          <a:graphicData uri="http://schemas.openxmlformats.org/presentationml/2006/ole">
            <mc:AlternateContent xmlns:mc="http://schemas.openxmlformats.org/markup-compatibility/2006">
              <mc:Choice xmlns:v="urn:schemas-microsoft-com:vml" Requires="v">
                <p:oleObj spid="_x0000_s2049" name="" r:id="rId1" imgW="6438900" imgH="4219575" progId="">
                  <p:embed/>
                </p:oleObj>
              </mc:Choice>
              <mc:Fallback>
                <p:oleObj name="" r:id="rId1" imgW="6438900" imgH="4219575" progId="">
                  <p:embed/>
                  <p:pic>
                    <p:nvPicPr>
                      <p:cNvPr id="0" name="Picture 2048"/>
                      <p:cNvPicPr>
                        <a:picLocks noChangeAspect="1"/>
                      </p:cNvPicPr>
                      <p:nvPr/>
                    </p:nvPicPr>
                    <p:blipFill>
                      <a:blip r:embed="rId2"/>
                      <a:stretch>
                        <a:fillRect/>
                      </a:stretch>
                    </p:blipFill>
                    <p:spPr>
                      <a:xfrm>
                        <a:off x="7169837" y="291366"/>
                        <a:ext cx="3703637" cy="4840192"/>
                      </a:xfrm>
                      <a:prstGeom prst="rect">
                        <a:avLst/>
                      </a:prstGeom>
                      <a:noFill/>
                      <a:ln w="9525">
                        <a:noFill/>
                      </a:ln>
                    </p:spPr>
                  </p:pic>
                </p:oleObj>
              </mc:Fallback>
            </mc:AlternateContent>
          </a:graphicData>
        </a:graphic>
      </p:graphicFrame>
      <p:graphicFrame>
        <p:nvGraphicFramePr>
          <p:cNvPr id="13" name="Object 12"/>
          <p:cNvGraphicFramePr>
            <a:graphicFrameLocks noChangeAspect="1"/>
          </p:cNvGraphicFramePr>
          <p:nvPr/>
        </p:nvGraphicFramePr>
        <p:xfrm>
          <a:off x="1461021" y="291366"/>
          <a:ext cx="3489325" cy="4840192"/>
        </p:xfrm>
        <a:graphic>
          <a:graphicData uri="http://schemas.openxmlformats.org/presentationml/2006/ole">
            <mc:AlternateContent xmlns:mc="http://schemas.openxmlformats.org/markup-compatibility/2006">
              <mc:Choice xmlns:v="urn:schemas-microsoft-com:vml" Requires="v">
                <p:oleObj spid="_x0000_s2050" name="" r:id="rId3" imgW="4362450" imgH="5657850" progId="">
                  <p:embed/>
                </p:oleObj>
              </mc:Choice>
              <mc:Fallback>
                <p:oleObj name="" r:id="rId3" imgW="4362450" imgH="5657850" progId="">
                  <p:embed/>
                  <p:pic>
                    <p:nvPicPr>
                      <p:cNvPr id="0" name="Picture 2049"/>
                      <p:cNvPicPr>
                        <a:picLocks noChangeAspect="1"/>
                      </p:cNvPicPr>
                      <p:nvPr/>
                    </p:nvPicPr>
                    <p:blipFill>
                      <a:blip r:embed="rId4"/>
                      <a:stretch>
                        <a:fillRect/>
                      </a:stretch>
                    </p:blipFill>
                    <p:spPr>
                      <a:xfrm>
                        <a:off x="1461021" y="291366"/>
                        <a:ext cx="3489325" cy="4840192"/>
                      </a:xfrm>
                      <a:prstGeom prst="rect">
                        <a:avLst/>
                      </a:prstGeom>
                      <a:noFill/>
                      <a:ln w="9525">
                        <a:noFill/>
                      </a:ln>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049054" y="2049471"/>
            <a:ext cx="228877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marked extensor spasticity unable to flex the trunk or limbs</a:t>
            </a:r>
            <a:endParaRPr kumimoji="0" 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Flexion of neck and arms break this spasticity</a:t>
            </a:r>
            <a:endParaRPr kumimoji="0" 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Two large pillow in between thigh</a:t>
            </a:r>
            <a:endParaRPr kumimoji="0" 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3" name="Object 2"/>
          <p:cNvGraphicFramePr>
            <a:graphicFrameLocks noChangeAspect="1"/>
          </p:cNvGraphicFramePr>
          <p:nvPr/>
        </p:nvGraphicFramePr>
        <p:xfrm>
          <a:off x="2849154" y="2979449"/>
          <a:ext cx="7948115" cy="3533893"/>
        </p:xfrm>
        <a:graphic>
          <a:graphicData uri="http://schemas.openxmlformats.org/presentationml/2006/ole">
            <mc:AlternateContent xmlns:mc="http://schemas.openxmlformats.org/markup-compatibility/2006">
              <mc:Choice xmlns:v="urn:schemas-microsoft-com:vml" Requires="v">
                <p:oleObj spid="_x0000_s3073" name="" r:id="rId1" imgW="8505825" imgH="5153025" progId="">
                  <p:embed/>
                </p:oleObj>
              </mc:Choice>
              <mc:Fallback>
                <p:oleObj name="" r:id="rId1" imgW="8505825" imgH="5153025" progId="">
                  <p:embed/>
                  <p:pic>
                    <p:nvPicPr>
                      <p:cNvPr id="0" name="Picture 3072"/>
                      <p:cNvPicPr>
                        <a:picLocks noChangeAspect="1"/>
                      </p:cNvPicPr>
                      <p:nvPr/>
                    </p:nvPicPr>
                    <p:blipFill>
                      <a:blip r:embed="rId2"/>
                      <a:stretch>
                        <a:fillRect/>
                      </a:stretch>
                    </p:blipFill>
                    <p:spPr>
                      <a:xfrm>
                        <a:off x="2849154" y="2979449"/>
                        <a:ext cx="7948115" cy="3533893"/>
                      </a:xfrm>
                      <a:prstGeom prst="rect">
                        <a:avLst/>
                      </a:prstGeom>
                      <a:noFill/>
                      <a:ln w="9525">
                        <a:noFill/>
                      </a:ln>
                    </p:spPr>
                  </p:pic>
                </p:oleObj>
              </mc:Fallback>
            </mc:AlternateContent>
          </a:graphicData>
        </a:graphic>
      </p:graphicFrame>
      <p:sp>
        <p:nvSpPr>
          <p:cNvPr id="4" name="Rectangle 3"/>
          <p:cNvSpPr>
            <a:spLocks noChangeArrowheads="1"/>
          </p:cNvSpPr>
          <p:nvPr/>
        </p:nvSpPr>
        <p:spPr bwMode="auto">
          <a:xfrm>
            <a:off x="2049054" y="2378099"/>
            <a:ext cx="22887708"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br>
              <a:rPr kumimoji="0" lang="en-US"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sz="11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5970" y="507920"/>
            <a:ext cx="7656394" cy="2348335"/>
          </a:xfrm>
          <a:prstGeom prst="rect">
            <a:avLst/>
          </a:prstGeom>
        </p:spPr>
        <p:txBody>
          <a:bodyPr wrap="square">
            <a:spAutoFit/>
          </a:bodyPr>
          <a:lstStyle/>
          <a:p>
            <a:pPr marL="342900" lvl="0" indent="-342900">
              <a:lnSpc>
                <a:spcPct val="115000"/>
              </a:lnSpc>
              <a:spcAft>
                <a:spcPts val="1000"/>
              </a:spcAft>
              <a:buFont typeface="Times New Roman" panose="02020603050405020304" pitchFamily="18" charset="0"/>
              <a:buChar char="•"/>
              <a:tabLst>
                <a:tab pos="457200" algn="l"/>
              </a:tabLs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Restlessness and hyperactivity</a:t>
            </a:r>
            <a:endParaRPr lang="en-IN"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Times New Roman" panose="02020603050405020304" pitchFamily="18" charset="0"/>
              <a:buChar char="•"/>
              <a:tabLst>
                <a:tab pos="914400" algn="l"/>
              </a:tabLs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Desperate search for information from his surrounding</a:t>
            </a:r>
            <a:endParaRPr lang="en-IN"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Times New Roman" panose="02020603050405020304" pitchFamily="18" charset="0"/>
              <a:buChar char="•"/>
              <a:tabLst>
                <a:tab pos="914400" algn="l"/>
              </a:tabLs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Firm padded blocks around the patient to reduce the open area of bed</a:t>
            </a:r>
            <a:endParaRPr lang="en-IN"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Times New Roman" panose="02020603050405020304" pitchFamily="18" charset="0"/>
              <a:buChar char="•"/>
              <a:tabLst>
                <a:tab pos="914400" algn="l"/>
              </a:tabLs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Never be tied down</a:t>
            </a:r>
            <a:endParaRPr lang="en-IN"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1000"/>
              </a:spcAft>
              <a:buFont typeface="Times New Roman" panose="02020603050405020304" pitchFamily="18" charset="0"/>
              <a:buChar char="•"/>
              <a:tabLst>
                <a:tab pos="1371600" algn="l"/>
              </a:tabLs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Fight against</a:t>
            </a:r>
            <a:endParaRPr lang="en-IN"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1000"/>
              </a:spcAft>
              <a:buFont typeface="Times New Roman" panose="02020603050405020304" pitchFamily="18" charset="0"/>
              <a:buChar char="•"/>
              <a:tabLst>
                <a:tab pos="1371600" algn="l"/>
              </a:tabLs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Impede circulation</a:t>
            </a:r>
            <a:endParaRPr lang="en-IN"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1000"/>
              </a:spcAft>
              <a:buFont typeface="Times New Roman" panose="02020603050405020304" pitchFamily="18" charset="0"/>
              <a:buChar char="•"/>
              <a:tabLst>
                <a:tab pos="1371600" algn="l"/>
              </a:tabLs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Skin injury</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2104930" y="2961564"/>
          <a:ext cx="7530389" cy="3534770"/>
        </p:xfrm>
        <a:graphic>
          <a:graphicData uri="http://schemas.openxmlformats.org/presentationml/2006/ole">
            <mc:AlternateContent xmlns:mc="http://schemas.openxmlformats.org/markup-compatibility/2006">
              <mc:Choice xmlns:v="urn:schemas-microsoft-com:vml" Requires="v">
                <p:oleObj spid="_x0000_s4097" name="" r:id="rId1" imgW="8582025" imgH="12049125" progId="">
                  <p:embed/>
                </p:oleObj>
              </mc:Choice>
              <mc:Fallback>
                <p:oleObj name="" r:id="rId1" imgW="8582025" imgH="12049125" progId="">
                  <p:embed/>
                  <p:pic>
                    <p:nvPicPr>
                      <p:cNvPr id="0" name="Picture 4096"/>
                      <p:cNvPicPr>
                        <a:picLocks noChangeAspect="1"/>
                      </p:cNvPicPr>
                      <p:nvPr/>
                    </p:nvPicPr>
                    <p:blipFill>
                      <a:blip r:embed="rId2"/>
                      <a:srcRect t="51123"/>
                      <a:stretch>
                        <a:fillRect/>
                      </a:stretch>
                    </p:blipFill>
                    <p:spPr>
                      <a:xfrm>
                        <a:off x="2104930" y="2961564"/>
                        <a:ext cx="7530389" cy="3534770"/>
                      </a:xfrm>
                      <a:prstGeom prst="rect">
                        <a:avLst/>
                      </a:prstGeom>
                      <a:noFill/>
                      <a:ln w="9525">
                        <a:noFill/>
                      </a:ln>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Strategies for normalizing tone:</a:t>
            </a:r>
            <a:endParaRPr lang="en-IN" dirty="0"/>
          </a:p>
          <a:p>
            <a:r>
              <a:rPr lang="en-US" dirty="0"/>
              <a:t>Abnormal sensation is the frequently underlying cause of the </a:t>
            </a:r>
            <a:r>
              <a:rPr lang="en-US" dirty="0" err="1"/>
              <a:t>hypertonicity</a:t>
            </a:r>
            <a:r>
              <a:rPr lang="en-US" dirty="0"/>
              <a:t>. Patient may remain unable to feel some part of their body. Sensory input may be confusing unfamiliar and unstable for the head injury patients.</a:t>
            </a:r>
            <a:endParaRPr lang="en-IN" dirty="0"/>
          </a:p>
          <a:p>
            <a:r>
              <a:rPr lang="en-US" dirty="0"/>
              <a:t>Management will remain the same as in stroke.</a:t>
            </a:r>
            <a:endParaRPr lang="en-IN" dirty="0"/>
          </a:p>
          <a:p>
            <a:endParaRPr lang="en-I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4117"/>
          </a:xfrm>
        </p:spPr>
        <p:txBody>
          <a:bodyPr>
            <a:normAutofit fontScale="90000"/>
          </a:bodyPr>
          <a:lstStyle/>
          <a:p>
            <a:r>
              <a:rPr lang="en-US" dirty="0"/>
              <a:t>Physiotherapy for non - critical patient</a:t>
            </a:r>
            <a:br>
              <a:rPr lang="en-IN" dirty="0"/>
            </a:br>
            <a:endParaRPr lang="en-IN" dirty="0"/>
          </a:p>
        </p:txBody>
      </p:sp>
      <p:sp>
        <p:nvSpPr>
          <p:cNvPr id="3" name="Content Placeholder 2"/>
          <p:cNvSpPr>
            <a:spLocks noGrp="1"/>
          </p:cNvSpPr>
          <p:nvPr>
            <p:ph idx="1"/>
          </p:nvPr>
        </p:nvSpPr>
        <p:spPr>
          <a:xfrm>
            <a:off x="838200" y="941696"/>
            <a:ext cx="10515600" cy="5235267"/>
          </a:xfrm>
        </p:spPr>
        <p:txBody>
          <a:bodyPr>
            <a:normAutofit fontScale="92500" lnSpcReduction="20000"/>
          </a:bodyPr>
          <a:lstStyle/>
          <a:p>
            <a:r>
              <a:rPr lang="en-US" dirty="0"/>
              <a:t>Goals:</a:t>
            </a:r>
            <a:endParaRPr lang="en-IN" dirty="0"/>
          </a:p>
          <a:p>
            <a:pPr lvl="0"/>
            <a:r>
              <a:rPr lang="en-US" dirty="0"/>
              <a:t>Increase level of alertness </a:t>
            </a:r>
            <a:endParaRPr lang="en-IN" dirty="0"/>
          </a:p>
          <a:p>
            <a:pPr lvl="0"/>
            <a:r>
              <a:rPr lang="en-US" dirty="0"/>
              <a:t>Reduce secondary impairment</a:t>
            </a:r>
            <a:endParaRPr lang="en-IN" dirty="0"/>
          </a:p>
          <a:p>
            <a:pPr lvl="0"/>
            <a:r>
              <a:rPr lang="en-US" dirty="0"/>
              <a:t>Improve postural control</a:t>
            </a:r>
            <a:endParaRPr lang="en-IN" dirty="0"/>
          </a:p>
          <a:p>
            <a:pPr lvl="0"/>
            <a:r>
              <a:rPr lang="en-US" dirty="0"/>
              <a:t>Reduce the effect of tone</a:t>
            </a:r>
            <a:endParaRPr lang="en-IN" dirty="0"/>
          </a:p>
          <a:p>
            <a:pPr lvl="0"/>
            <a:r>
              <a:rPr lang="en-US" dirty="0"/>
              <a:t>Increase tolerance of activity and positions</a:t>
            </a:r>
            <a:endParaRPr lang="en-IN" dirty="0"/>
          </a:p>
          <a:p>
            <a:pPr lvl="0"/>
            <a:r>
              <a:rPr lang="en-US" dirty="0"/>
              <a:t>Improve joint mobility and integrity</a:t>
            </a:r>
            <a:endParaRPr lang="en-IN" dirty="0"/>
          </a:p>
          <a:p>
            <a:pPr lvl="0"/>
            <a:r>
              <a:rPr lang="en-US" dirty="0"/>
              <a:t>Improve functional activity</a:t>
            </a:r>
            <a:endParaRPr lang="en-IN" dirty="0"/>
          </a:p>
          <a:p>
            <a:pPr lvl="0"/>
            <a:r>
              <a:rPr lang="en-US" dirty="0"/>
              <a:t>Improve </a:t>
            </a:r>
            <a:r>
              <a:rPr lang="en-US" dirty="0" err="1"/>
              <a:t>oro</a:t>
            </a:r>
            <a:r>
              <a:rPr lang="en-US" dirty="0"/>
              <a:t>-motor function and communication</a:t>
            </a:r>
            <a:endParaRPr lang="en-IN" dirty="0"/>
          </a:p>
          <a:p>
            <a:pPr lvl="0"/>
            <a:r>
              <a:rPr lang="en-US" dirty="0"/>
              <a:t>Provide Family education</a:t>
            </a:r>
            <a:endParaRPr lang="en-IN" dirty="0"/>
          </a:p>
          <a:p>
            <a:pPr lvl="0"/>
            <a:r>
              <a:rPr lang="en-US" dirty="0"/>
              <a:t>Coordination between rehabilitation team</a:t>
            </a:r>
            <a:endParaRPr lang="en-IN" dirty="0"/>
          </a:p>
          <a:p>
            <a:r>
              <a:rPr lang="en-US" dirty="0"/>
              <a:t>In addition to the physiotherapy treatment used in ICU, following is included in management.</a:t>
            </a:r>
            <a:endParaRPr lang="en-IN" dirty="0"/>
          </a:p>
          <a:p>
            <a:endParaRPr lang="en-I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77072"/>
          </a:xfrm>
        </p:spPr>
        <p:txBody>
          <a:bodyPr>
            <a:normAutofit fontScale="90000"/>
          </a:bodyPr>
          <a:lstStyle/>
          <a:p>
            <a:br>
              <a:rPr lang="en-IN" dirty="0" smtClean="0"/>
            </a:br>
            <a:r>
              <a:rPr lang="en-IN" dirty="0" smtClean="0"/>
              <a:t>Factors </a:t>
            </a:r>
            <a:r>
              <a:rPr lang="en-IN" dirty="0"/>
              <a:t>influencing outcome of the patients with head injury:</a:t>
            </a:r>
            <a:br>
              <a:rPr lang="en-IN" dirty="0"/>
            </a:br>
            <a:endParaRPr lang="en-IN" dirty="0"/>
          </a:p>
        </p:txBody>
      </p:sp>
      <p:sp>
        <p:nvSpPr>
          <p:cNvPr id="3" name="Content Placeholder 2"/>
          <p:cNvSpPr>
            <a:spLocks noGrp="1"/>
          </p:cNvSpPr>
          <p:nvPr>
            <p:ph idx="1"/>
          </p:nvPr>
        </p:nvSpPr>
        <p:spPr>
          <a:xfrm>
            <a:off x="838200" y="1542198"/>
            <a:ext cx="10515600" cy="4634765"/>
          </a:xfrm>
        </p:spPr>
        <p:txBody>
          <a:bodyPr/>
          <a:lstStyle/>
          <a:p>
            <a:r>
              <a:rPr lang="en-IN" dirty="0"/>
              <a:t>1. Premorbid </a:t>
            </a:r>
            <a:r>
              <a:rPr lang="en-IN" dirty="0" err="1"/>
              <a:t>status:Previous</a:t>
            </a:r>
            <a:r>
              <a:rPr lang="en-IN" dirty="0"/>
              <a:t> brain injury or disease affects the recovery adversely. E.g.: previous TBI, Stroke, Encephalitis etc.</a:t>
            </a:r>
            <a:endParaRPr lang="en-IN" dirty="0"/>
          </a:p>
          <a:p>
            <a:r>
              <a:rPr lang="en-IN" dirty="0"/>
              <a:t>2. Primary injury:</a:t>
            </a:r>
            <a:endParaRPr lang="en-IN" dirty="0"/>
          </a:p>
          <a:p>
            <a:r>
              <a:rPr lang="en-IN" dirty="0"/>
              <a:t>3. Secondary injury:</a:t>
            </a:r>
            <a:endParaRPr lang="en-IN" dirty="0"/>
          </a:p>
          <a:p>
            <a:pPr marL="0" indent="0">
              <a:buNone/>
            </a:pPr>
            <a:r>
              <a:rPr lang="en-IN" dirty="0"/>
              <a:t> </a:t>
            </a:r>
            <a:endParaRPr lang="en-IN" dirty="0"/>
          </a:p>
          <a:p>
            <a:endParaRPr lang="en-IN"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fontScale="92500" lnSpcReduction="10000"/>
          </a:bodyPr>
          <a:lstStyle/>
          <a:p>
            <a:r>
              <a:rPr lang="en-IN" dirty="0"/>
              <a:t>Moving out of bed:</a:t>
            </a:r>
            <a:endParaRPr lang="en-IN" dirty="0"/>
          </a:p>
          <a:p>
            <a:pPr lvl="0"/>
            <a:r>
              <a:rPr lang="en-IN" dirty="0"/>
              <a:t>Vitals should be noted and should be normal</a:t>
            </a:r>
            <a:endParaRPr lang="en-IN" dirty="0"/>
          </a:p>
          <a:p>
            <a:pPr lvl="0"/>
            <a:r>
              <a:rPr lang="en-US" dirty="0"/>
              <a:t>Moving away from bed – variety of situation gives further stimulation</a:t>
            </a:r>
            <a:r>
              <a:rPr lang="en-IN" dirty="0"/>
              <a:t>and may improve level of consciousness.</a:t>
            </a:r>
            <a:endParaRPr lang="en-IN" dirty="0"/>
          </a:p>
          <a:p>
            <a:pPr lvl="0"/>
            <a:r>
              <a:rPr lang="en-US" dirty="0"/>
              <a:t>Wheelchair sitting can be given to even unconscious patients</a:t>
            </a:r>
            <a:endParaRPr lang="en-IN" dirty="0"/>
          </a:p>
          <a:p>
            <a:pPr lvl="0"/>
            <a:r>
              <a:rPr lang="en-US" dirty="0"/>
              <a:t>Hypotension and pelvic fracture are contraindications</a:t>
            </a:r>
            <a:endParaRPr lang="en-IN" dirty="0"/>
          </a:p>
          <a:p>
            <a:pPr lvl="0"/>
            <a:r>
              <a:rPr lang="en-US" dirty="0"/>
              <a:t>Patient with ventilator can be made to sit with careful handling</a:t>
            </a:r>
            <a:endParaRPr lang="en-IN" dirty="0"/>
          </a:p>
          <a:p>
            <a:r>
              <a:rPr lang="en-US" dirty="0"/>
              <a:t>Moving from lying to sitting</a:t>
            </a:r>
            <a:endParaRPr lang="en-IN" dirty="0"/>
          </a:p>
          <a:p>
            <a:pPr lvl="0"/>
            <a:r>
              <a:rPr lang="en-US" dirty="0"/>
              <a:t>Unconscious patient passively made to sit</a:t>
            </a:r>
            <a:endParaRPr lang="en-IN" dirty="0"/>
          </a:p>
          <a:p>
            <a:pPr lvl="0"/>
            <a:r>
              <a:rPr lang="en-US" dirty="0"/>
              <a:t>Moving to edge of the couch</a:t>
            </a:r>
            <a:endParaRPr lang="en-IN" dirty="0"/>
          </a:p>
          <a:p>
            <a:endParaRPr lang="en-I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2606722" y="928048"/>
          <a:ext cx="6864824" cy="5513695"/>
        </p:xfrm>
        <a:graphic>
          <a:graphicData uri="http://schemas.openxmlformats.org/presentationml/2006/ole">
            <mc:AlternateContent xmlns:mc="http://schemas.openxmlformats.org/markup-compatibility/2006">
              <mc:Choice xmlns:v="urn:schemas-microsoft-com:vml" Requires="v">
                <p:oleObj spid="_x0000_s5121" name="" r:id="rId1" imgW="8848725" imgH="12125325" progId="">
                  <p:embed/>
                </p:oleObj>
              </mc:Choice>
              <mc:Fallback>
                <p:oleObj name="" r:id="rId1" imgW="8848725" imgH="12125325" progId="">
                  <p:embed/>
                  <p:pic>
                    <p:nvPicPr>
                      <p:cNvPr id="0" name="Picture 5120"/>
                      <p:cNvPicPr>
                        <a:picLocks noChangeAspect="1"/>
                      </p:cNvPicPr>
                      <p:nvPr/>
                    </p:nvPicPr>
                    <p:blipFill>
                      <a:blip r:embed="rId2"/>
                      <a:stretch>
                        <a:fillRect/>
                      </a:stretch>
                    </p:blipFill>
                    <p:spPr>
                      <a:xfrm>
                        <a:off x="2606722" y="928048"/>
                        <a:ext cx="6864824" cy="5513695"/>
                      </a:xfrm>
                      <a:prstGeom prst="rect">
                        <a:avLst/>
                      </a:prstGeom>
                      <a:noFill/>
                      <a:ln w="9525">
                        <a:noFill/>
                      </a:ln>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37732" y="1214651"/>
            <a:ext cx="209523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en-IN"/>
          </a:p>
        </p:txBody>
      </p:sp>
      <p:graphicFrame>
        <p:nvGraphicFramePr>
          <p:cNvPr id="3" name="Object 2"/>
          <p:cNvGraphicFramePr>
            <a:graphicFrameLocks noChangeAspect="1"/>
          </p:cNvGraphicFramePr>
          <p:nvPr/>
        </p:nvGraphicFramePr>
        <p:xfrm>
          <a:off x="5235007" y="1671851"/>
          <a:ext cx="4864336" cy="4222512"/>
        </p:xfrm>
        <a:graphic>
          <a:graphicData uri="http://schemas.openxmlformats.org/presentationml/2006/ole">
            <mc:AlternateContent xmlns:mc="http://schemas.openxmlformats.org/markup-compatibility/2006">
              <mc:Choice xmlns:v="urn:schemas-microsoft-com:vml" Requires="v">
                <p:oleObj spid="_x0000_s6145" name="" r:id="rId1" imgW="4305300" imgH="4743450" progId="">
                  <p:embed/>
                </p:oleObj>
              </mc:Choice>
              <mc:Fallback>
                <p:oleObj name="" r:id="rId1" imgW="4305300" imgH="4743450" progId="">
                  <p:embed/>
                  <p:pic>
                    <p:nvPicPr>
                      <p:cNvPr id="0" name="Picture 6144"/>
                      <p:cNvPicPr>
                        <a:picLocks noChangeAspect="1"/>
                      </p:cNvPicPr>
                      <p:nvPr/>
                    </p:nvPicPr>
                    <p:blipFill>
                      <a:blip r:embed="rId2"/>
                      <a:srcRect t="3719" b="3352"/>
                      <a:stretch>
                        <a:fillRect/>
                      </a:stretch>
                    </p:blipFill>
                    <p:spPr>
                      <a:xfrm>
                        <a:off x="5235007" y="1671851"/>
                        <a:ext cx="4864336" cy="4222512"/>
                      </a:xfrm>
                      <a:prstGeom prst="rect">
                        <a:avLst/>
                      </a:prstGeom>
                      <a:noFill/>
                      <a:ln w="9525">
                        <a:noFill/>
                      </a:ln>
                    </p:spPr>
                  </p:pic>
                </p:oleObj>
              </mc:Fallback>
            </mc:AlternateContent>
          </a:graphicData>
        </a:graphic>
      </p:graphicFrame>
      <p:sp>
        <p:nvSpPr>
          <p:cNvPr id="4" name="Rectangle 3"/>
          <p:cNvSpPr>
            <a:spLocks noChangeArrowheads="1"/>
          </p:cNvSpPr>
          <p:nvPr/>
        </p:nvSpPr>
        <p:spPr bwMode="auto">
          <a:xfrm>
            <a:off x="2094932" y="1025520"/>
            <a:ext cx="2095238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rPr>
              <a:t>Transfer</a:t>
            </a:r>
            <a:endParaRPr kumimoji="0" 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rPr>
              <a:t>Pivot – hold the trunk, </a:t>
            </a:r>
            <a:endParaRPr kumimoji="0" 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rPr>
              <a:t>head supported and arms left down</a:t>
            </a:r>
            <a:endParaRPr kumimoji="0" 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rPr>
              <a:t>With trunk flexed forward</a:t>
            </a:r>
            <a:endParaRPr kumimoji="0" 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rPr>
              <a:t>Using slide board</a:t>
            </a:r>
            <a:endParaRPr kumimoji="0" 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7546"/>
            <a:ext cx="10515600" cy="5849417"/>
          </a:xfrm>
        </p:spPr>
        <p:txBody>
          <a:bodyPr>
            <a:normAutofit fontScale="92500" lnSpcReduction="20000"/>
          </a:bodyPr>
          <a:lstStyle/>
          <a:p>
            <a:r>
              <a:rPr lang="en-US" dirty="0"/>
              <a:t>Position in the wheelchair</a:t>
            </a:r>
            <a:endParaRPr lang="en-IN" dirty="0"/>
          </a:p>
          <a:p>
            <a:pPr lvl="0"/>
            <a:r>
              <a:rPr lang="en-US" dirty="0"/>
              <a:t>Light weight</a:t>
            </a:r>
            <a:endParaRPr lang="en-IN" dirty="0"/>
          </a:p>
          <a:p>
            <a:pPr lvl="0"/>
            <a:r>
              <a:rPr lang="en-US" dirty="0"/>
              <a:t>Only for short time use</a:t>
            </a:r>
            <a:endParaRPr lang="en-IN" dirty="0"/>
          </a:p>
          <a:p>
            <a:pPr lvl="0"/>
            <a:r>
              <a:rPr lang="en-US" dirty="0"/>
              <a:t>Motor ability will change with time, wheelchair chosen to suit his need</a:t>
            </a:r>
            <a:endParaRPr lang="en-IN" dirty="0"/>
          </a:p>
          <a:p>
            <a:pPr lvl="0"/>
            <a:r>
              <a:rPr lang="en-US" dirty="0"/>
              <a:t>Backrest should be reclined backwards</a:t>
            </a:r>
            <a:endParaRPr lang="en-IN" dirty="0"/>
          </a:p>
          <a:p>
            <a:pPr lvl="0"/>
            <a:r>
              <a:rPr lang="en-US" dirty="0"/>
              <a:t>Removable arm rest</a:t>
            </a:r>
            <a:endParaRPr lang="en-IN" dirty="0"/>
          </a:p>
          <a:p>
            <a:pPr lvl="0"/>
            <a:r>
              <a:rPr lang="en-US" dirty="0"/>
              <a:t>Wheelchair table should be there and easily removable</a:t>
            </a:r>
            <a:endParaRPr lang="en-IN" dirty="0"/>
          </a:p>
          <a:p>
            <a:pPr lvl="0"/>
            <a:r>
              <a:rPr lang="en-US" dirty="0"/>
              <a:t>Seat should come up to knee and does not sag down</a:t>
            </a:r>
            <a:endParaRPr lang="en-IN" dirty="0"/>
          </a:p>
          <a:p>
            <a:pPr lvl="0"/>
            <a:r>
              <a:rPr lang="en-US" dirty="0"/>
              <a:t>Height and angle of foot rest should be adjustable</a:t>
            </a:r>
            <a:endParaRPr lang="en-IN" dirty="0"/>
          </a:p>
          <a:p>
            <a:pPr lvl="0"/>
            <a:r>
              <a:rPr lang="en-US" dirty="0"/>
              <a:t>Maintain as normal alignment of sitting as possible </a:t>
            </a:r>
            <a:endParaRPr lang="en-IN" dirty="0"/>
          </a:p>
          <a:p>
            <a:pPr lvl="0"/>
            <a:r>
              <a:rPr lang="en-US" dirty="0"/>
              <a:t>Avoid excessive extension of neck or leaning of trunk to one side (this will also help in reducing abnormal tonal influence on the body)</a:t>
            </a:r>
            <a:endParaRPr lang="en-IN" dirty="0"/>
          </a:p>
          <a:p>
            <a:pPr lvl="0"/>
            <a:r>
              <a:rPr lang="en-US" dirty="0"/>
              <a:t>Use corrective pads or wedge for support</a:t>
            </a:r>
            <a:endParaRPr lang="en-IN" dirty="0"/>
          </a:p>
          <a:p>
            <a:pPr lvl="0"/>
            <a:r>
              <a:rPr lang="en-US" dirty="0"/>
              <a:t>Use head rest only if neck control is not there</a:t>
            </a:r>
            <a:endParaRPr lang="en-IN" dirty="0"/>
          </a:p>
          <a:p>
            <a:endParaRPr lang="en-IN"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419368" y="928048"/>
          <a:ext cx="3739486" cy="4244453"/>
        </p:xfrm>
        <a:graphic>
          <a:graphicData uri="http://schemas.openxmlformats.org/presentationml/2006/ole">
            <mc:AlternateContent xmlns:mc="http://schemas.openxmlformats.org/markup-compatibility/2006">
              <mc:Choice xmlns:v="urn:schemas-microsoft-com:vml" Requires="v">
                <p:oleObj spid="_x0000_s7169" name="" r:id="rId1" imgW="8620125" imgH="6372225" progId="">
                  <p:embed/>
                </p:oleObj>
              </mc:Choice>
              <mc:Fallback>
                <p:oleObj name="" r:id="rId1" imgW="8620125" imgH="6372225" progId="">
                  <p:embed/>
                  <p:pic>
                    <p:nvPicPr>
                      <p:cNvPr id="0" name="Picture 7168"/>
                      <p:cNvPicPr>
                        <a:picLocks noChangeAspect="1"/>
                      </p:cNvPicPr>
                      <p:nvPr/>
                    </p:nvPicPr>
                    <p:blipFill>
                      <a:blip r:embed="rId2"/>
                      <a:stretch>
                        <a:fillRect/>
                      </a:stretch>
                    </p:blipFill>
                    <p:spPr>
                      <a:xfrm>
                        <a:off x="1419368" y="928048"/>
                        <a:ext cx="3739486" cy="4244453"/>
                      </a:xfrm>
                      <a:prstGeom prst="rect">
                        <a:avLst/>
                      </a:prstGeom>
                      <a:noFill/>
                      <a:ln w="9525">
                        <a:noFill/>
                      </a:ln>
                    </p:spPr>
                  </p:pic>
                </p:oleObj>
              </mc:Fallback>
            </mc:AlternateContent>
          </a:graphicData>
        </a:graphic>
      </p:graphicFrame>
      <p:graphicFrame>
        <p:nvGraphicFramePr>
          <p:cNvPr id="3" name="Object 2"/>
          <p:cNvGraphicFramePr>
            <a:graphicFrameLocks noChangeAspect="1"/>
          </p:cNvGraphicFramePr>
          <p:nvPr/>
        </p:nvGraphicFramePr>
        <p:xfrm>
          <a:off x="6922590" y="928048"/>
          <a:ext cx="3375025" cy="4148919"/>
        </p:xfrm>
        <a:graphic>
          <a:graphicData uri="http://schemas.openxmlformats.org/presentationml/2006/ole">
            <mc:AlternateContent xmlns:mc="http://schemas.openxmlformats.org/markup-compatibility/2006">
              <mc:Choice xmlns:v="urn:schemas-microsoft-com:vml" Requires="v">
                <p:oleObj spid="_x0000_s7170" name="" r:id="rId3" imgW="8486775" imgH="6334125" progId="">
                  <p:embed/>
                </p:oleObj>
              </mc:Choice>
              <mc:Fallback>
                <p:oleObj name="" r:id="rId3" imgW="8486775" imgH="6334125" progId="">
                  <p:embed/>
                  <p:pic>
                    <p:nvPicPr>
                      <p:cNvPr id="0" name="Picture 7169"/>
                      <p:cNvPicPr>
                        <a:picLocks noChangeAspect="1"/>
                      </p:cNvPicPr>
                      <p:nvPr/>
                    </p:nvPicPr>
                    <p:blipFill>
                      <a:blip r:embed="rId4"/>
                      <a:stretch>
                        <a:fillRect/>
                      </a:stretch>
                    </p:blipFill>
                    <p:spPr>
                      <a:xfrm>
                        <a:off x="6922590" y="928048"/>
                        <a:ext cx="3375025" cy="4148919"/>
                      </a:xfrm>
                      <a:prstGeom prst="rect">
                        <a:avLst/>
                      </a:prstGeom>
                      <a:noFill/>
                      <a:ln w="9525">
                        <a:noFill/>
                      </a:ln>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Strategies to improve trunk and proximal muscle control</a:t>
            </a:r>
            <a:endParaRPr lang="en-IN" dirty="0"/>
          </a:p>
          <a:p>
            <a:r>
              <a:rPr lang="en-IN" dirty="0"/>
              <a:t>Strategies to improve balance</a:t>
            </a:r>
            <a:endParaRPr lang="en-IN" dirty="0"/>
          </a:p>
          <a:p>
            <a:r>
              <a:rPr lang="en-IN" dirty="0"/>
              <a:t>Strategies to improve gait</a:t>
            </a:r>
            <a:endParaRPr lang="en-IN" dirty="0"/>
          </a:p>
          <a:p>
            <a:r>
              <a:rPr lang="en-IN" dirty="0"/>
              <a:t>Strategies to improve upper and lower extremity control</a:t>
            </a:r>
            <a:endParaRPr lang="en-IN" dirty="0"/>
          </a:p>
          <a:p>
            <a:r>
              <a:rPr lang="en-IN" dirty="0"/>
              <a:t>(Above mentioned strategies will remain same as in the case of stroke)</a:t>
            </a:r>
            <a:endParaRPr lang="en-IN" dirty="0"/>
          </a:p>
          <a:p>
            <a:r>
              <a:rPr lang="en-IN" dirty="0"/>
              <a:t> </a:t>
            </a:r>
            <a:endParaRPr lang="en-IN" dirty="0"/>
          </a:p>
          <a:p>
            <a:endParaRPr lang="en-I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81538"/>
          </a:xfrm>
        </p:spPr>
        <p:txBody>
          <a:bodyPr>
            <a:normAutofit fontScale="90000"/>
          </a:bodyPr>
          <a:lstStyle/>
          <a:p>
            <a:br>
              <a:rPr lang="en-IN" dirty="0" smtClean="0"/>
            </a:br>
            <a:r>
              <a:rPr lang="en-IN" dirty="0" smtClean="0"/>
              <a:t>Management </a:t>
            </a:r>
            <a:r>
              <a:rPr lang="en-IN" dirty="0"/>
              <a:t>of head injury patients according to </a:t>
            </a:r>
            <a:r>
              <a:rPr lang="en-US" dirty="0"/>
              <a:t>Ranchos Los Amigo (RLA) Scale</a:t>
            </a:r>
            <a:br>
              <a:rPr lang="en-IN" dirty="0"/>
            </a:br>
            <a:endParaRPr lang="en-IN" dirty="0"/>
          </a:p>
        </p:txBody>
      </p:sp>
      <p:sp>
        <p:nvSpPr>
          <p:cNvPr id="3" name="Content Placeholder 2"/>
          <p:cNvSpPr>
            <a:spLocks noGrp="1"/>
          </p:cNvSpPr>
          <p:nvPr>
            <p:ph idx="1"/>
          </p:nvPr>
        </p:nvSpPr>
        <p:spPr>
          <a:xfrm>
            <a:off x="838200" y="1446664"/>
            <a:ext cx="10515600" cy="5036023"/>
          </a:xfrm>
        </p:spPr>
        <p:txBody>
          <a:bodyPr>
            <a:normAutofit fontScale="77500" lnSpcReduction="20000"/>
          </a:bodyPr>
          <a:lstStyle/>
          <a:p>
            <a:r>
              <a:rPr lang="en-US" dirty="0"/>
              <a:t>Level I: No Response</a:t>
            </a:r>
            <a:endParaRPr lang="en-IN" dirty="0"/>
          </a:p>
          <a:p>
            <a:pPr lvl="0"/>
            <a:r>
              <a:rPr lang="en-US" dirty="0"/>
              <a:t>Total Assistance </a:t>
            </a:r>
            <a:endParaRPr lang="en-IN" dirty="0"/>
          </a:p>
          <a:p>
            <a:pPr lvl="0"/>
            <a:r>
              <a:rPr lang="en-IN" dirty="0"/>
              <a:t>Coma arousal therapy </a:t>
            </a:r>
            <a:endParaRPr lang="en-IN" dirty="0"/>
          </a:p>
          <a:p>
            <a:pPr lvl="0"/>
            <a:r>
              <a:rPr lang="en-US" dirty="0"/>
              <a:t>Complete absence of observable change in behavior when presented visual, auditory, tactile, proprioceptive, vestibular or painful stimuli</a:t>
            </a:r>
            <a:endParaRPr lang="en-IN" dirty="0"/>
          </a:p>
          <a:p>
            <a:r>
              <a:rPr lang="en-IN" dirty="0"/>
              <a:t> </a:t>
            </a:r>
            <a:endParaRPr lang="en-IN" dirty="0"/>
          </a:p>
          <a:p>
            <a:r>
              <a:rPr lang="en-US" dirty="0"/>
              <a:t>Level </a:t>
            </a:r>
            <a:r>
              <a:rPr lang="en-US" dirty="0" err="1"/>
              <a:t>II:Generalized</a:t>
            </a:r>
            <a:r>
              <a:rPr lang="en-US" dirty="0"/>
              <a:t> Response</a:t>
            </a:r>
            <a:endParaRPr lang="en-IN" dirty="0"/>
          </a:p>
          <a:p>
            <a:pPr lvl="0"/>
            <a:r>
              <a:rPr lang="en-US" dirty="0"/>
              <a:t>Total Assistance</a:t>
            </a:r>
            <a:endParaRPr lang="en-IN" dirty="0"/>
          </a:p>
          <a:p>
            <a:pPr lvl="0"/>
            <a:r>
              <a:rPr lang="en-US" dirty="0"/>
              <a:t>Demonstrates generalized reflex response to painful stimuli.</a:t>
            </a:r>
            <a:endParaRPr lang="en-IN" dirty="0"/>
          </a:p>
          <a:p>
            <a:pPr lvl="0"/>
            <a:r>
              <a:rPr lang="en-US" dirty="0"/>
              <a:t>Responds to repeated auditory stimuli with increased or decreased activity.</a:t>
            </a:r>
            <a:endParaRPr lang="en-IN" dirty="0"/>
          </a:p>
          <a:p>
            <a:pPr lvl="0"/>
            <a:r>
              <a:rPr lang="en-US" dirty="0"/>
              <a:t>Responds to external stimuli with physiological changes generalized, gross body movement and / or not purposeful vocalization. </a:t>
            </a:r>
            <a:endParaRPr lang="en-IN" dirty="0"/>
          </a:p>
          <a:p>
            <a:pPr lvl="0"/>
            <a:r>
              <a:rPr lang="en-US" dirty="0"/>
              <a:t>Responses noted above may be same regardless of  type and location of stimulation.</a:t>
            </a:r>
            <a:endParaRPr lang="en-IN" dirty="0"/>
          </a:p>
          <a:p>
            <a:pPr lvl="0"/>
            <a:r>
              <a:rPr lang="en-US" dirty="0"/>
              <a:t>Responses may be significantly delayed.</a:t>
            </a:r>
            <a:endParaRPr lang="en-IN" dirty="0"/>
          </a:p>
          <a:p>
            <a:endParaRPr lang="en-IN"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1319"/>
            <a:ext cx="10515600" cy="5991368"/>
          </a:xfrm>
        </p:spPr>
        <p:txBody>
          <a:bodyPr>
            <a:normAutofit fontScale="77500" lnSpcReduction="20000"/>
          </a:bodyPr>
          <a:lstStyle/>
          <a:p>
            <a:r>
              <a:rPr lang="en-US" dirty="0"/>
              <a:t>Level </a:t>
            </a:r>
            <a:r>
              <a:rPr lang="en-US" dirty="0" err="1"/>
              <a:t>III:Localized</a:t>
            </a:r>
            <a:r>
              <a:rPr lang="en-US" dirty="0"/>
              <a:t> response</a:t>
            </a:r>
            <a:endParaRPr lang="en-IN" dirty="0"/>
          </a:p>
          <a:p>
            <a:pPr lvl="0"/>
            <a:r>
              <a:rPr lang="en-US" dirty="0"/>
              <a:t>Total Assistance</a:t>
            </a:r>
            <a:endParaRPr lang="en-IN" dirty="0"/>
          </a:p>
          <a:p>
            <a:pPr lvl="0"/>
            <a:r>
              <a:rPr lang="en-US" dirty="0"/>
              <a:t>Demonstrates withdrawal or vocalization to painful stimuli.</a:t>
            </a:r>
            <a:endParaRPr lang="en-IN" dirty="0"/>
          </a:p>
          <a:p>
            <a:pPr lvl="0"/>
            <a:r>
              <a:rPr lang="en-US" dirty="0"/>
              <a:t>Turns toward or away from auditory stimuli.</a:t>
            </a:r>
            <a:endParaRPr lang="en-IN" dirty="0"/>
          </a:p>
          <a:p>
            <a:pPr lvl="0"/>
            <a:r>
              <a:rPr lang="en-US" dirty="0"/>
              <a:t>Blinks when strong light crosses visual field.</a:t>
            </a:r>
            <a:endParaRPr lang="en-IN" dirty="0"/>
          </a:p>
          <a:p>
            <a:pPr lvl="0"/>
            <a:r>
              <a:rPr lang="en-US" dirty="0"/>
              <a:t>Follows moving object passed within visual field.</a:t>
            </a:r>
            <a:endParaRPr lang="en-IN" dirty="0"/>
          </a:p>
          <a:p>
            <a:pPr lvl="0"/>
            <a:r>
              <a:rPr lang="en-US" dirty="0"/>
              <a:t>Responds to discomfort by pulling tubes or restraints. </a:t>
            </a:r>
            <a:endParaRPr lang="en-IN" dirty="0"/>
          </a:p>
          <a:p>
            <a:pPr lvl="0"/>
            <a:r>
              <a:rPr lang="en-US" dirty="0"/>
              <a:t>Responds inconsistently to simple commands.</a:t>
            </a:r>
            <a:endParaRPr lang="en-IN" dirty="0"/>
          </a:p>
          <a:p>
            <a:pPr lvl="0"/>
            <a:r>
              <a:rPr lang="en-US" dirty="0"/>
              <a:t>Response directly related to type of stimulus. </a:t>
            </a:r>
            <a:endParaRPr lang="en-IN" dirty="0"/>
          </a:p>
          <a:p>
            <a:pPr lvl="0"/>
            <a:r>
              <a:rPr lang="en-US" dirty="0"/>
              <a:t>May respond to some persons (especially family and friends) but not to others.</a:t>
            </a:r>
            <a:endParaRPr lang="en-IN" dirty="0"/>
          </a:p>
          <a:p>
            <a:r>
              <a:rPr lang="en-US" dirty="0"/>
              <a:t>Level IV: Confused – Agitated</a:t>
            </a:r>
            <a:endParaRPr lang="en-IN" dirty="0"/>
          </a:p>
          <a:p>
            <a:pPr lvl="0"/>
            <a:r>
              <a:rPr lang="en-US" dirty="0"/>
              <a:t>Patient is in a heightened state of activity and severely confused</a:t>
            </a:r>
            <a:endParaRPr lang="en-IN" dirty="0"/>
          </a:p>
          <a:p>
            <a:pPr lvl="0"/>
            <a:r>
              <a:rPr lang="en-US" dirty="0"/>
              <a:t>Disoriented and unaware of present events</a:t>
            </a:r>
            <a:endParaRPr lang="en-IN" dirty="0"/>
          </a:p>
          <a:p>
            <a:pPr lvl="0"/>
            <a:r>
              <a:rPr lang="en-US" dirty="0"/>
              <a:t>His behavior is frequently bizarre  and inappropriate to his immediate environment </a:t>
            </a:r>
            <a:endParaRPr lang="en-IN" dirty="0"/>
          </a:p>
          <a:p>
            <a:pPr lvl="0"/>
            <a:r>
              <a:rPr lang="en-US" dirty="0"/>
              <a:t>He is unable to perform self-care. If not physically disabled</a:t>
            </a:r>
            <a:endParaRPr lang="en-IN" dirty="0"/>
          </a:p>
          <a:p>
            <a:pPr lvl="0"/>
            <a:r>
              <a:rPr lang="en-US" dirty="0"/>
              <a:t>He may perform automatic motor activities such as sitting, reaching and walking as part of his agitated state, but not necessarily as a purposeful act. </a:t>
            </a:r>
            <a:endParaRPr lang="en-IN" dirty="0"/>
          </a:p>
          <a:p>
            <a:endParaRPr lang="en-I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smtClean="0"/>
            </a:br>
            <a:r>
              <a:rPr lang="en-US" dirty="0" smtClean="0"/>
              <a:t>Goals </a:t>
            </a:r>
            <a:r>
              <a:rPr lang="en-US" dirty="0"/>
              <a:t>of management of patient in RLA stage I, II, III and IV stages:</a:t>
            </a:r>
            <a:br>
              <a:rPr lang="en-IN" dirty="0"/>
            </a:br>
            <a:endParaRPr lang="en-IN" dirty="0"/>
          </a:p>
        </p:txBody>
      </p:sp>
      <p:sp>
        <p:nvSpPr>
          <p:cNvPr id="3" name="Content Placeholder 2"/>
          <p:cNvSpPr>
            <a:spLocks noGrp="1"/>
          </p:cNvSpPr>
          <p:nvPr>
            <p:ph idx="1"/>
          </p:nvPr>
        </p:nvSpPr>
        <p:spPr>
          <a:xfrm>
            <a:off x="838200" y="1690688"/>
            <a:ext cx="10515600" cy="4791999"/>
          </a:xfrm>
        </p:spPr>
        <p:txBody>
          <a:bodyPr>
            <a:normAutofit fontScale="62500" lnSpcReduction="20000"/>
          </a:bodyPr>
          <a:lstStyle/>
          <a:p>
            <a:pPr lvl="0"/>
            <a:r>
              <a:rPr lang="en-US" dirty="0"/>
              <a:t>To improve endurance</a:t>
            </a:r>
            <a:endParaRPr lang="en-IN" dirty="0"/>
          </a:p>
          <a:p>
            <a:pPr lvl="0"/>
            <a:r>
              <a:rPr lang="en-US" dirty="0"/>
              <a:t>Joint mobility and integrity </a:t>
            </a:r>
            <a:endParaRPr lang="en-IN" dirty="0"/>
          </a:p>
          <a:p>
            <a:pPr lvl="0"/>
            <a:r>
              <a:rPr lang="en-US" dirty="0"/>
              <a:t>Secondary problems</a:t>
            </a:r>
            <a:endParaRPr lang="en-IN" dirty="0"/>
          </a:p>
          <a:p>
            <a:pPr lvl="0"/>
            <a:r>
              <a:rPr lang="en-US" dirty="0"/>
              <a:t>Improve tolerance </a:t>
            </a:r>
            <a:endParaRPr lang="en-IN" dirty="0"/>
          </a:p>
          <a:p>
            <a:pPr lvl="0"/>
            <a:r>
              <a:rPr lang="en-US" dirty="0"/>
              <a:t>Family education</a:t>
            </a:r>
            <a:endParaRPr lang="en-IN" dirty="0"/>
          </a:p>
          <a:p>
            <a:pPr lvl="0"/>
            <a:r>
              <a:rPr lang="en-US" dirty="0"/>
              <a:t>Prevent the agitation</a:t>
            </a:r>
            <a:endParaRPr lang="en-IN" dirty="0"/>
          </a:p>
          <a:p>
            <a:pPr lvl="0"/>
            <a:r>
              <a:rPr lang="en-US" dirty="0"/>
              <a:t>Highly structured, stable and closed environment </a:t>
            </a:r>
            <a:endParaRPr lang="en-IN" dirty="0"/>
          </a:p>
          <a:p>
            <a:pPr lvl="0"/>
            <a:r>
              <a:rPr lang="en-US" dirty="0"/>
              <a:t>To reduce confusion</a:t>
            </a:r>
            <a:endParaRPr lang="en-IN" dirty="0"/>
          </a:p>
          <a:p>
            <a:pPr lvl="1"/>
            <a:r>
              <a:rPr lang="en-US" dirty="0"/>
              <a:t>Same person, time, routine</a:t>
            </a:r>
            <a:endParaRPr lang="en-IN" dirty="0"/>
          </a:p>
          <a:p>
            <a:pPr lvl="1"/>
            <a:r>
              <a:rPr lang="en-US" dirty="0"/>
              <a:t>Frequent orientation – non threatening </a:t>
            </a:r>
            <a:endParaRPr lang="en-IN" dirty="0"/>
          </a:p>
          <a:p>
            <a:pPr lvl="0"/>
            <a:r>
              <a:rPr lang="en-US" dirty="0"/>
              <a:t>Medication and neuropsychological support</a:t>
            </a:r>
            <a:endParaRPr lang="en-IN" dirty="0"/>
          </a:p>
          <a:p>
            <a:pPr lvl="0"/>
            <a:r>
              <a:rPr lang="en-US" dirty="0"/>
              <a:t>Expect no carry over </a:t>
            </a:r>
            <a:endParaRPr lang="en-IN" dirty="0"/>
          </a:p>
          <a:p>
            <a:pPr lvl="1"/>
            <a:r>
              <a:rPr lang="en-US" dirty="0"/>
              <a:t> no new skills</a:t>
            </a:r>
            <a:endParaRPr lang="en-IN" dirty="0"/>
          </a:p>
          <a:p>
            <a:pPr lvl="1"/>
            <a:r>
              <a:rPr lang="en-US" dirty="0"/>
              <a:t>Only automatic activity</a:t>
            </a:r>
            <a:endParaRPr lang="en-IN" dirty="0"/>
          </a:p>
          <a:p>
            <a:pPr lvl="0"/>
            <a:r>
              <a:rPr lang="en-US" dirty="0"/>
              <a:t>Model calm behavior </a:t>
            </a:r>
            <a:endParaRPr lang="en-IN" dirty="0"/>
          </a:p>
          <a:p>
            <a:pPr lvl="1"/>
            <a:r>
              <a:rPr lang="en-US" dirty="0"/>
              <a:t>Patient perceive and reflect caregiver</a:t>
            </a:r>
            <a:endParaRPr lang="en-IN" dirty="0"/>
          </a:p>
          <a:p>
            <a:pPr marL="0" indent="0">
              <a:buNone/>
            </a:pPr>
            <a:endParaRPr lang="en-IN"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7672"/>
            <a:ext cx="10515600" cy="6032310"/>
          </a:xfrm>
        </p:spPr>
        <p:txBody>
          <a:bodyPr>
            <a:normAutofit fontScale="70000" lnSpcReduction="20000"/>
          </a:bodyPr>
          <a:lstStyle/>
          <a:p>
            <a:r>
              <a:rPr lang="en-US" dirty="0"/>
              <a:t>Level V: Confused –Inappropriate, Non – agitated:</a:t>
            </a:r>
            <a:endParaRPr lang="en-IN" dirty="0"/>
          </a:p>
          <a:p>
            <a:pPr lvl="0"/>
            <a:r>
              <a:rPr lang="en-US" dirty="0"/>
              <a:t>Patient appears alert and responds to simple commands</a:t>
            </a:r>
            <a:endParaRPr lang="en-IN" dirty="0"/>
          </a:p>
          <a:p>
            <a:pPr lvl="0"/>
            <a:r>
              <a:rPr lang="en-US" dirty="0"/>
              <a:t>More complex commands, however produce responses that are non-purposeful and random</a:t>
            </a:r>
            <a:endParaRPr lang="en-IN" dirty="0"/>
          </a:p>
          <a:p>
            <a:pPr lvl="0"/>
            <a:r>
              <a:rPr lang="en-US" dirty="0"/>
              <a:t>The patient may show some agitated behavior it is in response to external stimuli rather than internal confusion</a:t>
            </a:r>
            <a:endParaRPr lang="en-IN" dirty="0"/>
          </a:p>
          <a:p>
            <a:pPr lvl="0"/>
            <a:r>
              <a:rPr lang="en-US" dirty="0"/>
              <a:t>The patient is highly distractible and generally had difficulty in learning new information</a:t>
            </a:r>
            <a:endParaRPr lang="en-IN" dirty="0"/>
          </a:p>
          <a:p>
            <a:pPr lvl="0"/>
            <a:r>
              <a:rPr lang="en-US" dirty="0"/>
              <a:t>can manage self-care activities with assistance</a:t>
            </a:r>
            <a:endParaRPr lang="en-IN" dirty="0"/>
          </a:p>
          <a:p>
            <a:pPr lvl="0"/>
            <a:r>
              <a:rPr lang="en-US" dirty="0"/>
              <a:t>Memory is impaired and verbalization is often inappropriate . Formal assessment possible</a:t>
            </a:r>
            <a:endParaRPr lang="en-IN" dirty="0"/>
          </a:p>
          <a:p>
            <a:pPr>
              <a:buNone/>
            </a:pPr>
            <a:r>
              <a:rPr lang="en-IN" dirty="0"/>
              <a:t> </a:t>
            </a:r>
            <a:endParaRPr lang="en-IN" dirty="0"/>
          </a:p>
          <a:p>
            <a:r>
              <a:rPr lang="en-US" dirty="0"/>
              <a:t>Level VI: Confused – Appropriate:</a:t>
            </a:r>
            <a:endParaRPr lang="en-IN" dirty="0"/>
          </a:p>
          <a:p>
            <a:pPr lvl="0"/>
            <a:r>
              <a:rPr lang="en-US" dirty="0"/>
              <a:t>Patient shows goal – directed behavior, but relies on cueing for direction</a:t>
            </a:r>
            <a:endParaRPr lang="en-IN" dirty="0"/>
          </a:p>
          <a:p>
            <a:pPr lvl="0"/>
            <a:r>
              <a:rPr lang="en-US" dirty="0"/>
              <a:t>He can relearn old skills such as ADL’s</a:t>
            </a:r>
            <a:endParaRPr lang="en-IN" dirty="0"/>
          </a:p>
          <a:p>
            <a:pPr lvl="0"/>
            <a:r>
              <a:rPr lang="en-US" dirty="0"/>
              <a:t>But memory problems interfere with new learning</a:t>
            </a:r>
            <a:endParaRPr lang="en-IN" dirty="0"/>
          </a:p>
          <a:p>
            <a:pPr lvl="0"/>
            <a:r>
              <a:rPr lang="en-US" dirty="0"/>
              <a:t>Patient has a beginning awareness of self and others.</a:t>
            </a:r>
            <a:endParaRPr lang="en-IN" dirty="0"/>
          </a:p>
          <a:p>
            <a:pPr lvl="0"/>
            <a:r>
              <a:rPr lang="en-US" dirty="0"/>
              <a:t>Expect egocentric behavior</a:t>
            </a:r>
            <a:endParaRPr lang="en-IN" dirty="0"/>
          </a:p>
          <a:p>
            <a:pPr lvl="0"/>
            <a:r>
              <a:rPr lang="en-US" dirty="0"/>
              <a:t>Difficult in </a:t>
            </a:r>
            <a:r>
              <a:rPr lang="en-US" dirty="0" smtClean="0"/>
              <a:t>assessment</a:t>
            </a:r>
            <a:endParaRPr lang="en-US" dirty="0" smtClean="0"/>
          </a:p>
          <a:p>
            <a:pPr lvl="0"/>
            <a:endParaRPr lang="en-I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7639"/>
          </a:xfrm>
        </p:spPr>
        <p:txBody>
          <a:bodyPr>
            <a:normAutofit fontScale="90000"/>
          </a:bodyPr>
          <a:lstStyle/>
          <a:p>
            <a:br>
              <a:rPr lang="en-IN" dirty="0" smtClean="0"/>
            </a:br>
            <a:r>
              <a:rPr lang="en-IN" dirty="0" smtClean="0"/>
              <a:t>Primary </a:t>
            </a:r>
            <a:r>
              <a:rPr lang="en-IN" dirty="0"/>
              <a:t>injury:</a:t>
            </a:r>
            <a:br>
              <a:rPr lang="en-IN" dirty="0"/>
            </a:br>
            <a:endParaRPr lang="en-IN" dirty="0"/>
          </a:p>
        </p:txBody>
      </p:sp>
      <p:sp>
        <p:nvSpPr>
          <p:cNvPr id="3" name="Content Placeholder 2"/>
          <p:cNvSpPr>
            <a:spLocks noGrp="1"/>
          </p:cNvSpPr>
          <p:nvPr>
            <p:ph idx="1"/>
          </p:nvPr>
        </p:nvSpPr>
        <p:spPr>
          <a:xfrm>
            <a:off x="838200" y="1132764"/>
            <a:ext cx="10515600" cy="5044199"/>
          </a:xfrm>
        </p:spPr>
        <p:txBody>
          <a:bodyPr>
            <a:normAutofit fontScale="85000" lnSpcReduction="10000"/>
          </a:bodyPr>
          <a:lstStyle/>
          <a:p>
            <a:r>
              <a:rPr lang="en-IN" dirty="0"/>
              <a:t>Primary injury can be of following types depending on nature, direction and magnitude of forces:</a:t>
            </a:r>
            <a:endParaRPr lang="en-IN" dirty="0"/>
          </a:p>
          <a:p>
            <a:r>
              <a:rPr lang="en-IN" dirty="0"/>
              <a:t>1) Local brain damage: Occurs directly under the area of impact on the skull. It can present in the form of clot, contusion, laceration or the combination of all.</a:t>
            </a:r>
            <a:endParaRPr lang="en-IN" dirty="0"/>
          </a:p>
          <a:p>
            <a:r>
              <a:rPr lang="en-IN" dirty="0"/>
              <a:t>2) Coup – countercoup </a:t>
            </a:r>
            <a:r>
              <a:rPr lang="en-IN" dirty="0" err="1"/>
              <a:t>injuries:A</a:t>
            </a:r>
            <a:r>
              <a:rPr lang="en-IN" dirty="0"/>
              <a:t> severe blow to the head leads to this type of injury. Here the brain gets injured on the side of hit and it also bounces to the opposite side and gets hit by the inner surface of the skull on that side as well.</a:t>
            </a:r>
            <a:endParaRPr lang="en-IN" dirty="0"/>
          </a:p>
          <a:p>
            <a:r>
              <a:rPr lang="en-IN" dirty="0"/>
              <a:t>3) Polar brain damage: Occurs when the brain is subjected to acceleration-deceleration forces as occurs in head - on collision. Brain moves forward due to momentum but stops suddenly by the impact of the </a:t>
            </a:r>
            <a:r>
              <a:rPr lang="en-IN" dirty="0" err="1"/>
              <a:t>skull.Damage</a:t>
            </a:r>
            <a:r>
              <a:rPr lang="en-IN" dirty="0"/>
              <a:t> to the frontal and temporal lobes are more frequent followed by occipital lobe.</a:t>
            </a:r>
            <a:endParaRPr lang="en-IN" dirty="0"/>
          </a:p>
          <a:p>
            <a:r>
              <a:rPr lang="en-IN" dirty="0"/>
              <a:t>4) Diffuse axonal injury: Refers to widely scattered shearing of sub-cortical axons within their myelin sheath. It can occur in isolation or with other types of brain injury also. Prognosis is poor with this type of brain injury.</a:t>
            </a:r>
            <a:endParaRPr lang="en-IN" dirty="0"/>
          </a:p>
          <a:p>
            <a:endParaRPr lang="en-IN"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9558"/>
            <a:ext cx="10515600" cy="5617405"/>
          </a:xfrm>
        </p:spPr>
        <p:txBody>
          <a:bodyPr>
            <a:normAutofit fontScale="77500" lnSpcReduction="20000"/>
          </a:bodyPr>
          <a:lstStyle/>
          <a:p>
            <a:r>
              <a:rPr lang="en-IN" dirty="0"/>
              <a:t>Goals of management of patient in RLA stage V and VI:</a:t>
            </a:r>
            <a:endParaRPr lang="en-IN" dirty="0"/>
          </a:p>
          <a:p>
            <a:pPr lvl="0"/>
            <a:r>
              <a:rPr lang="en-US" dirty="0"/>
              <a:t>functional and ADL activities</a:t>
            </a:r>
            <a:endParaRPr lang="en-IN" dirty="0"/>
          </a:p>
          <a:p>
            <a:pPr lvl="0"/>
            <a:r>
              <a:rPr lang="en-US" dirty="0"/>
              <a:t>Gait</a:t>
            </a:r>
            <a:endParaRPr lang="en-IN" dirty="0"/>
          </a:p>
          <a:p>
            <a:pPr lvl="0"/>
            <a:r>
              <a:rPr lang="en-US" dirty="0"/>
              <a:t>Balance</a:t>
            </a:r>
            <a:endParaRPr lang="en-IN" dirty="0"/>
          </a:p>
          <a:p>
            <a:pPr lvl="0"/>
            <a:r>
              <a:rPr lang="en-US" dirty="0"/>
              <a:t>Motor and Postural control</a:t>
            </a:r>
            <a:endParaRPr lang="en-IN" dirty="0"/>
          </a:p>
          <a:p>
            <a:pPr lvl="0"/>
            <a:r>
              <a:rPr lang="en-US" dirty="0"/>
              <a:t>Strength and Endurance</a:t>
            </a:r>
            <a:endParaRPr lang="en-IN" dirty="0"/>
          </a:p>
          <a:p>
            <a:pPr lvl="0"/>
            <a:r>
              <a:rPr lang="en-US" dirty="0"/>
              <a:t>Family education</a:t>
            </a:r>
            <a:endParaRPr lang="en-IN" dirty="0"/>
          </a:p>
          <a:p>
            <a:pPr lvl="0"/>
            <a:r>
              <a:rPr lang="en-US" dirty="0"/>
              <a:t>Community re-entry</a:t>
            </a:r>
            <a:endParaRPr lang="en-IN" dirty="0"/>
          </a:p>
          <a:p>
            <a:r>
              <a:rPr lang="en-IN" dirty="0"/>
              <a:t> </a:t>
            </a:r>
            <a:endParaRPr lang="en-IN" dirty="0"/>
          </a:p>
          <a:p>
            <a:r>
              <a:rPr lang="en-US" dirty="0"/>
              <a:t>Level VII: Automatic – Appropriate:</a:t>
            </a:r>
            <a:endParaRPr lang="en-IN" dirty="0"/>
          </a:p>
          <a:p>
            <a:pPr lvl="0"/>
            <a:r>
              <a:rPr lang="en-US" dirty="0"/>
              <a:t>Patient goes through daily routine automatically</a:t>
            </a:r>
            <a:endParaRPr lang="en-IN" dirty="0"/>
          </a:p>
          <a:p>
            <a:pPr lvl="0"/>
            <a:r>
              <a:rPr lang="en-US" dirty="0"/>
              <a:t>Robot – like with appropriate behavior and minimal confusion</a:t>
            </a:r>
            <a:endParaRPr lang="en-IN" dirty="0"/>
          </a:p>
          <a:p>
            <a:pPr lvl="0"/>
            <a:r>
              <a:rPr lang="en-US" dirty="0"/>
              <a:t>Has shallow recall of activities, and superficial awareness of, but lack of insight to, his condition</a:t>
            </a:r>
            <a:endParaRPr lang="en-IN" dirty="0"/>
          </a:p>
          <a:p>
            <a:pPr lvl="0"/>
            <a:r>
              <a:rPr lang="en-US" dirty="0"/>
              <a:t>requires at least minimal supervision because judgment, problem solving and planning skills are impaired </a:t>
            </a:r>
            <a:endParaRPr lang="en-IN" dirty="0"/>
          </a:p>
          <a:p>
            <a:pPr marL="0" indent="0">
              <a:buNone/>
            </a:pPr>
            <a:endParaRPr lang="en-IN" dirty="0"/>
          </a:p>
          <a:p>
            <a:endParaRPr lang="en-IN"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7672"/>
            <a:ext cx="10515600" cy="5699291"/>
          </a:xfrm>
        </p:spPr>
        <p:txBody>
          <a:bodyPr>
            <a:normAutofit fontScale="92500" lnSpcReduction="20000"/>
          </a:bodyPr>
          <a:lstStyle/>
          <a:p>
            <a:r>
              <a:rPr lang="en-US" dirty="0"/>
              <a:t>Level VIII: Purposeful – Appropriate:</a:t>
            </a:r>
            <a:endParaRPr lang="en-IN" dirty="0"/>
          </a:p>
          <a:p>
            <a:pPr lvl="0"/>
            <a:r>
              <a:rPr lang="en-US" dirty="0"/>
              <a:t>Patient is alert and oriented and is able to recall and integrate past and recent events </a:t>
            </a:r>
            <a:endParaRPr lang="en-IN" dirty="0"/>
          </a:p>
          <a:p>
            <a:pPr lvl="0"/>
            <a:r>
              <a:rPr lang="en-US" dirty="0"/>
              <a:t>Can learn new activities and continue in home and living skills </a:t>
            </a:r>
            <a:endParaRPr lang="en-IN" dirty="0"/>
          </a:p>
          <a:p>
            <a:pPr lvl="0"/>
            <a:r>
              <a:rPr lang="en-US" dirty="0"/>
              <a:t>Judgment, abstract reasoning, social, emotional and intellectual capacities may persist </a:t>
            </a:r>
            <a:endParaRPr lang="en-IN" dirty="0"/>
          </a:p>
          <a:p>
            <a:r>
              <a:rPr lang="en-US" dirty="0"/>
              <a:t> </a:t>
            </a:r>
            <a:endParaRPr lang="en-IN" dirty="0"/>
          </a:p>
          <a:p>
            <a:r>
              <a:rPr lang="en-IN" dirty="0"/>
              <a:t>Goals of management of patient in RLA stage VII and VIII:</a:t>
            </a:r>
            <a:endParaRPr lang="en-IN" dirty="0"/>
          </a:p>
          <a:p>
            <a:pPr lvl="0"/>
            <a:r>
              <a:rPr lang="en-US" dirty="0"/>
              <a:t>To reintegration work </a:t>
            </a:r>
            <a:endParaRPr lang="en-IN" dirty="0"/>
          </a:p>
          <a:p>
            <a:pPr lvl="0"/>
            <a:r>
              <a:rPr lang="en-US" dirty="0"/>
              <a:t>To increase leisure activity</a:t>
            </a:r>
            <a:endParaRPr lang="en-IN" dirty="0"/>
          </a:p>
          <a:p>
            <a:pPr lvl="0"/>
            <a:r>
              <a:rPr lang="en-US" dirty="0"/>
              <a:t>To improve functional mobility, posture, balance and gait</a:t>
            </a:r>
            <a:endParaRPr lang="en-IN" dirty="0"/>
          </a:p>
          <a:p>
            <a:pPr lvl="0"/>
            <a:r>
              <a:rPr lang="en-US" dirty="0"/>
              <a:t>To decrease level of supervision and assistance for task performance</a:t>
            </a:r>
            <a:endParaRPr lang="en-IN" dirty="0"/>
          </a:p>
          <a:p>
            <a:pPr lvl="0"/>
            <a:r>
              <a:rPr lang="en-US" dirty="0"/>
              <a:t>Patient and family education</a:t>
            </a:r>
            <a:endParaRPr lang="en-IN" dirty="0"/>
          </a:p>
          <a:p>
            <a:r>
              <a:rPr lang="en-IN" dirty="0"/>
              <a:t> </a:t>
            </a:r>
            <a:endParaRPr lang="en-IN" dirty="0"/>
          </a:p>
          <a:p>
            <a:endParaRPr lang="en-IN"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IN" b="1" dirty="0" smtClean="0"/>
            </a:br>
            <a:r>
              <a:rPr lang="en-IN" b="1" dirty="0" smtClean="0"/>
              <a:t>EVIDANCES</a:t>
            </a:r>
            <a:br>
              <a:rPr lang="en-IN" dirty="0"/>
            </a:br>
            <a:endParaRPr lang="en-IN" dirty="0"/>
          </a:p>
        </p:txBody>
      </p:sp>
      <p:sp>
        <p:nvSpPr>
          <p:cNvPr id="3" name="Content Placeholder 2"/>
          <p:cNvSpPr>
            <a:spLocks noGrp="1"/>
          </p:cNvSpPr>
          <p:nvPr>
            <p:ph idx="1"/>
          </p:nvPr>
        </p:nvSpPr>
        <p:spPr/>
        <p:txBody>
          <a:bodyPr/>
          <a:lstStyle/>
          <a:p>
            <a:r>
              <a:rPr lang="en-IN" dirty="0"/>
              <a:t>P-   Impaired balance and gait</a:t>
            </a:r>
            <a:endParaRPr lang="en-IN" dirty="0"/>
          </a:p>
          <a:p>
            <a:pPr lvl="0"/>
            <a:r>
              <a:rPr lang="en-IN" dirty="0" smtClean="0"/>
              <a:t>I - Balance </a:t>
            </a:r>
            <a:r>
              <a:rPr lang="en-IN" dirty="0"/>
              <a:t>and gait training</a:t>
            </a:r>
            <a:endParaRPr lang="en-IN" dirty="0"/>
          </a:p>
          <a:p>
            <a:r>
              <a:rPr lang="en-IN" dirty="0"/>
              <a:t>C</a:t>
            </a:r>
            <a:r>
              <a:rPr lang="en-IN" dirty="0" smtClean="0"/>
              <a:t>-  </a:t>
            </a:r>
            <a:r>
              <a:rPr lang="en-IN" dirty="0"/>
              <a:t>Conventional treatment protocol</a:t>
            </a:r>
            <a:endParaRPr lang="en-IN" dirty="0"/>
          </a:p>
          <a:p>
            <a:r>
              <a:rPr lang="en-IN" dirty="0" smtClean="0"/>
              <a:t>O</a:t>
            </a:r>
            <a:r>
              <a:rPr lang="en-IN" dirty="0" smtClean="0"/>
              <a:t>-   </a:t>
            </a:r>
            <a:r>
              <a:rPr lang="en-IN" dirty="0"/>
              <a:t>International classification of function</a:t>
            </a:r>
            <a:endParaRPr lang="en-IN" dirty="0"/>
          </a:p>
          <a:p>
            <a:pPr>
              <a:buNone/>
            </a:pPr>
            <a:endParaRPr lang="en-IN" dirty="0"/>
          </a:p>
          <a:p>
            <a:endParaRPr lang="en-IN"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3100" b="1" dirty="0" smtClean="0"/>
              <a:t>Effectiveness of physical therapy </a:t>
            </a:r>
            <a:r>
              <a:rPr lang="en-IN" sz="3100" b="1" dirty="0" smtClean="0"/>
              <a:t>for improving </a:t>
            </a:r>
            <a:r>
              <a:rPr lang="en-IN" sz="3100" b="1" dirty="0" smtClean="0"/>
              <a:t>gait and balance in </a:t>
            </a:r>
            <a:r>
              <a:rPr lang="en-IN" sz="3100" b="1" dirty="0" smtClean="0"/>
              <a:t>ambulatory individuals </a:t>
            </a:r>
            <a:r>
              <a:rPr lang="en-IN" sz="3100" b="1" dirty="0" smtClean="0"/>
              <a:t>with traumatic brain injury: </a:t>
            </a:r>
            <a:r>
              <a:rPr lang="en-IN" sz="3100" b="1" dirty="0" smtClean="0"/>
              <a:t>a systematic </a:t>
            </a:r>
            <a:r>
              <a:rPr lang="en-IN" sz="3100" b="1" dirty="0" smtClean="0"/>
              <a:t>review of the literature</a:t>
            </a:r>
            <a:br>
              <a:rPr lang="en-IN" dirty="0" smtClean="0"/>
            </a:br>
            <a:endParaRPr lang="en-IN" dirty="0"/>
          </a:p>
        </p:txBody>
      </p:sp>
      <p:graphicFrame>
        <p:nvGraphicFramePr>
          <p:cNvPr id="4" name="Content Placeholder 3"/>
          <p:cNvGraphicFramePr>
            <a:graphicFrameLocks noGrp="1"/>
          </p:cNvGraphicFramePr>
          <p:nvPr>
            <p:ph idx="1"/>
          </p:nvPr>
        </p:nvGraphicFramePr>
        <p:xfrm>
          <a:off x="838200" y="1825625"/>
          <a:ext cx="10515600" cy="3577336"/>
        </p:xfrm>
        <a:graphic>
          <a:graphicData uri="http://schemas.openxmlformats.org/drawingml/2006/table">
            <a:tbl>
              <a:tblPr firstRow="1" bandRow="1">
                <a:tableStyleId>{5C22544A-7EE6-4342-B048-85BDC9FD1C3A}</a:tableStyleId>
              </a:tblPr>
              <a:tblGrid>
                <a:gridCol w="5257800"/>
                <a:gridCol w="5257800"/>
              </a:tblGrid>
              <a:tr h="370840">
                <a:tc>
                  <a:txBody>
                    <a:bodyPr/>
                    <a:lstStyle/>
                    <a:p>
                      <a:pPr>
                        <a:lnSpc>
                          <a:spcPct val="115000"/>
                        </a:lnSpc>
                        <a:spcBef>
                          <a:spcPts val="1200"/>
                        </a:spcBef>
                        <a:spcAft>
                          <a:spcPts val="600"/>
                        </a:spcAft>
                      </a:pPr>
                      <a:r>
                        <a:rPr lang="en-IN" sz="1400" kern="1800">
                          <a:solidFill>
                            <a:srgbClr val="000000"/>
                          </a:solidFill>
                          <a:latin typeface="Calibri" panose="020F0502020204030204"/>
                          <a:ea typeface="Times New Roman" panose="02020603050405020304"/>
                          <a:cs typeface="Arial" panose="020B0604020202020204"/>
                        </a:rPr>
                        <a:t>Type of study</a:t>
                      </a:r>
                      <a:endParaRPr lang="en-IN" sz="11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Bef>
                          <a:spcPts val="1200"/>
                        </a:spcBef>
                        <a:spcAft>
                          <a:spcPts val="600"/>
                        </a:spcAft>
                      </a:pPr>
                      <a:r>
                        <a:rPr lang="en-IN" sz="1400">
                          <a:latin typeface="Calibri" panose="020F0502020204030204"/>
                          <a:ea typeface="Calibri" panose="020F0502020204030204"/>
                          <a:cs typeface="Times New Roman" panose="02020603050405020304"/>
                        </a:rPr>
                        <a:t>SYSTEMIC REVIEW</a:t>
                      </a:r>
                      <a:endParaRPr lang="en-IN" sz="1100">
                        <a:latin typeface="Calibri" panose="020F0502020204030204"/>
                        <a:ea typeface="Calibri" panose="020F0502020204030204"/>
                        <a:cs typeface="Times New Roman" panose="02020603050405020304"/>
                      </a:endParaRPr>
                    </a:p>
                  </a:txBody>
                  <a:tcPr marL="68580" marR="68580" marT="0" marB="0"/>
                </a:tc>
              </a:tr>
              <a:tr h="370840">
                <a:tc>
                  <a:txBody>
                    <a:bodyPr/>
                    <a:lstStyle/>
                    <a:p>
                      <a:pPr>
                        <a:lnSpc>
                          <a:spcPct val="115000"/>
                        </a:lnSpc>
                        <a:spcBef>
                          <a:spcPts val="1200"/>
                        </a:spcBef>
                        <a:spcAft>
                          <a:spcPts val="600"/>
                        </a:spcAft>
                      </a:pPr>
                      <a:r>
                        <a:rPr lang="en-US" sz="1400" kern="1200">
                          <a:solidFill>
                            <a:srgbClr val="000000"/>
                          </a:solidFill>
                          <a:latin typeface="Calibri" panose="020F0502020204030204"/>
                          <a:ea typeface="Times New Roman" panose="02020603050405020304"/>
                          <a:cs typeface="Arial" panose="020B0604020202020204"/>
                        </a:rPr>
                        <a:t>Year of publication</a:t>
                      </a:r>
                      <a:endParaRPr lang="en-IN" sz="11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Bef>
                          <a:spcPts val="1200"/>
                        </a:spcBef>
                        <a:spcAft>
                          <a:spcPts val="600"/>
                        </a:spcAft>
                      </a:pPr>
                      <a:r>
                        <a:rPr lang="en-IN" sz="1400" kern="1800">
                          <a:solidFill>
                            <a:srgbClr val="000000"/>
                          </a:solidFill>
                          <a:latin typeface="Calibri" panose="020F0502020204030204"/>
                          <a:ea typeface="Times New Roman" panose="02020603050405020304"/>
                          <a:cs typeface="Arial" panose="020B0604020202020204"/>
                        </a:rPr>
                        <a:t>2011</a:t>
                      </a:r>
                      <a:endParaRPr lang="en-IN" sz="1100">
                        <a:latin typeface="Calibri" panose="020F0502020204030204"/>
                        <a:ea typeface="Calibri" panose="020F0502020204030204"/>
                        <a:cs typeface="Times New Roman" panose="02020603050405020304"/>
                      </a:endParaRPr>
                    </a:p>
                  </a:txBody>
                  <a:tcPr marL="68580" marR="68580" marT="0" marB="0"/>
                </a:tc>
              </a:tr>
              <a:tr h="370840">
                <a:tc>
                  <a:txBody>
                    <a:bodyPr/>
                    <a:lstStyle/>
                    <a:p>
                      <a:pPr>
                        <a:lnSpc>
                          <a:spcPct val="115000"/>
                        </a:lnSpc>
                        <a:spcAft>
                          <a:spcPts val="0"/>
                        </a:spcAft>
                      </a:pPr>
                      <a:r>
                        <a:rPr lang="en-US" sz="1400" kern="1200">
                          <a:solidFill>
                            <a:srgbClr val="000000"/>
                          </a:solidFill>
                          <a:latin typeface="Calibri" panose="020F0502020204030204"/>
                          <a:ea typeface="Times New Roman" panose="02020603050405020304"/>
                          <a:cs typeface="Arial" panose="020B0604020202020204"/>
                        </a:rPr>
                        <a:t>Level of evidence</a:t>
                      </a:r>
                      <a:endParaRPr lang="en-IN" sz="11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IN" sz="1400">
                          <a:latin typeface="Calibri" panose="020F0502020204030204"/>
                          <a:ea typeface="Calibri" panose="020F0502020204030204"/>
                          <a:cs typeface="Times New Roman" panose="02020603050405020304"/>
                        </a:rPr>
                        <a:t>HIGH LEVEL OF EVIDANCE</a:t>
                      </a:r>
                      <a:endParaRPr lang="en-IN" sz="1100">
                        <a:latin typeface="Calibri" panose="020F0502020204030204"/>
                        <a:ea typeface="Calibri" panose="020F0502020204030204"/>
                        <a:cs typeface="Times New Roman" panose="02020603050405020304"/>
                      </a:endParaRPr>
                    </a:p>
                  </a:txBody>
                  <a:tcPr marL="68580" marR="68580" marT="0" marB="0"/>
                </a:tc>
              </a:tr>
              <a:tr h="370840">
                <a:tc>
                  <a:txBody>
                    <a:bodyPr/>
                    <a:lstStyle/>
                    <a:p>
                      <a:pPr>
                        <a:lnSpc>
                          <a:spcPct val="115000"/>
                        </a:lnSpc>
                        <a:spcAft>
                          <a:spcPts val="0"/>
                        </a:spcAft>
                      </a:pPr>
                      <a:r>
                        <a:rPr lang="en-US" sz="1400" kern="1200">
                          <a:solidFill>
                            <a:srgbClr val="000000"/>
                          </a:solidFill>
                          <a:latin typeface="Calibri" panose="020F0502020204030204"/>
                          <a:ea typeface="Times New Roman" panose="02020603050405020304"/>
                          <a:cs typeface="Arial" panose="020B0604020202020204"/>
                        </a:rPr>
                        <a:t>Authors</a:t>
                      </a:r>
                      <a:endParaRPr lang="en-IN" sz="11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IN" sz="1400" u="sng">
                          <a:solidFill>
                            <a:srgbClr val="642A8F"/>
                          </a:solidFill>
                          <a:latin typeface="Calibri" panose="020F0502020204030204"/>
                          <a:ea typeface="Times New Roman" panose="02020603050405020304"/>
                          <a:cs typeface="Arial" panose="020B0604020202020204"/>
                          <a:hlinkClick r:id="rId1"/>
                        </a:rPr>
                        <a:t>Daniel C. Bland</a:t>
                      </a:r>
                      <a:r>
                        <a:rPr lang="en-IN" sz="1400">
                          <a:solidFill>
                            <a:srgbClr val="000000"/>
                          </a:solidFill>
                          <a:latin typeface="Calibri" panose="020F0502020204030204"/>
                          <a:ea typeface="Times New Roman" panose="02020603050405020304"/>
                          <a:cs typeface="Arial" panose="020B0604020202020204"/>
                        </a:rPr>
                        <a:t>,</a:t>
                      </a:r>
                      <a:r>
                        <a:rPr lang="en-IN" sz="1400" baseline="30000">
                          <a:solidFill>
                            <a:srgbClr val="000000"/>
                          </a:solidFill>
                          <a:latin typeface="Calibri" panose="020F0502020204030204"/>
                          <a:ea typeface="Times New Roman" panose="02020603050405020304"/>
                          <a:cs typeface="Arial" panose="020B0604020202020204"/>
                        </a:rPr>
                        <a:t>1,2</a:t>
                      </a:r>
                      <a:r>
                        <a:rPr lang="en-IN" sz="1400">
                          <a:solidFill>
                            <a:srgbClr val="000000"/>
                          </a:solidFill>
                          <a:latin typeface="Calibri" panose="020F0502020204030204"/>
                          <a:ea typeface="Times New Roman" panose="02020603050405020304"/>
                          <a:cs typeface="Arial" panose="020B0604020202020204"/>
                        </a:rPr>
                        <a:t> </a:t>
                      </a:r>
                      <a:r>
                        <a:rPr lang="en-IN" sz="1400" u="sng">
                          <a:solidFill>
                            <a:srgbClr val="642A8F"/>
                          </a:solidFill>
                          <a:latin typeface="Calibri" panose="020F0502020204030204"/>
                          <a:ea typeface="Times New Roman" panose="02020603050405020304"/>
                          <a:cs typeface="Arial" panose="020B0604020202020204"/>
                          <a:hlinkClick r:id="rId2"/>
                        </a:rPr>
                        <a:t>Cristiane Zampieri-Gallagher</a:t>
                      </a:r>
                      <a:r>
                        <a:rPr lang="en-IN" sz="1400">
                          <a:solidFill>
                            <a:srgbClr val="000000"/>
                          </a:solidFill>
                          <a:latin typeface="Calibri" panose="020F0502020204030204"/>
                          <a:ea typeface="Times New Roman" panose="02020603050405020304"/>
                          <a:cs typeface="Arial" panose="020B0604020202020204"/>
                        </a:rPr>
                        <a:t>,</a:t>
                      </a:r>
                      <a:r>
                        <a:rPr lang="en-IN" sz="1400" baseline="30000">
                          <a:solidFill>
                            <a:srgbClr val="000000"/>
                          </a:solidFill>
                          <a:latin typeface="Calibri" panose="020F0502020204030204"/>
                          <a:ea typeface="Times New Roman" panose="02020603050405020304"/>
                          <a:cs typeface="Arial" panose="020B0604020202020204"/>
                        </a:rPr>
                        <a:t>1</a:t>
                      </a:r>
                      <a:r>
                        <a:rPr lang="en-IN" sz="1400">
                          <a:solidFill>
                            <a:srgbClr val="000000"/>
                          </a:solidFill>
                          <a:latin typeface="Calibri" panose="020F0502020204030204"/>
                          <a:ea typeface="Times New Roman" panose="02020603050405020304"/>
                          <a:cs typeface="Arial" panose="020B0604020202020204"/>
                        </a:rPr>
                        <a:t> and </a:t>
                      </a:r>
                      <a:r>
                        <a:rPr lang="en-IN" sz="1400" u="sng">
                          <a:solidFill>
                            <a:srgbClr val="642A8F"/>
                          </a:solidFill>
                          <a:latin typeface="Calibri" panose="020F0502020204030204"/>
                          <a:ea typeface="Times New Roman" panose="02020603050405020304"/>
                          <a:cs typeface="Arial" panose="020B0604020202020204"/>
                          <a:hlinkClick r:id="rId3"/>
                        </a:rPr>
                        <a:t>Diane L. Damiano</a:t>
                      </a:r>
                      <a:endParaRPr lang="en-IN" sz="1100">
                        <a:latin typeface="Calibri" panose="020F0502020204030204"/>
                        <a:ea typeface="Calibri" panose="020F0502020204030204"/>
                        <a:cs typeface="Times New Roman" panose="02020603050405020304"/>
                      </a:endParaRPr>
                    </a:p>
                  </a:txBody>
                  <a:tcPr marL="68580" marR="68580" marT="0" marB="0"/>
                </a:tc>
              </a:tr>
              <a:tr h="370840">
                <a:tc>
                  <a:txBody>
                    <a:bodyPr/>
                    <a:lstStyle/>
                    <a:p>
                      <a:pPr>
                        <a:lnSpc>
                          <a:spcPct val="115000"/>
                        </a:lnSpc>
                        <a:spcBef>
                          <a:spcPts val="1200"/>
                        </a:spcBef>
                        <a:spcAft>
                          <a:spcPts val="600"/>
                        </a:spcAft>
                      </a:pPr>
                      <a:r>
                        <a:rPr lang="en-IN" sz="1400" kern="1800">
                          <a:solidFill>
                            <a:srgbClr val="000000"/>
                          </a:solidFill>
                          <a:latin typeface="Calibri" panose="020F0502020204030204"/>
                          <a:ea typeface="Times New Roman" panose="02020603050405020304"/>
                          <a:cs typeface="Arial" panose="020B0604020202020204"/>
                        </a:rPr>
                        <a:t>Citation</a:t>
                      </a:r>
                      <a:endParaRPr lang="en-IN" sz="11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Bef>
                          <a:spcPts val="1200"/>
                        </a:spcBef>
                        <a:spcAft>
                          <a:spcPts val="600"/>
                        </a:spcAft>
                      </a:pPr>
                      <a:r>
                        <a:rPr lang="en-IN" sz="1400" u="sng">
                          <a:solidFill>
                            <a:srgbClr val="642A8F"/>
                          </a:solidFill>
                          <a:latin typeface="Calibri" panose="020F0502020204030204"/>
                          <a:ea typeface="Times New Roman" panose="02020603050405020304"/>
                          <a:cs typeface="Arial" panose="020B0604020202020204"/>
                          <a:hlinkClick r:id="rId4"/>
                        </a:rPr>
                        <a:t>Brain Inj. 2011; 25(7-8): 664–679.</a:t>
                      </a:r>
                      <a:endParaRPr lang="en-IN" sz="1100">
                        <a:latin typeface="Calibri" panose="020F0502020204030204"/>
                        <a:ea typeface="Calibri" panose="020F0502020204030204"/>
                        <a:cs typeface="Times New Roman" panose="02020603050405020304"/>
                      </a:endParaRPr>
                    </a:p>
                  </a:txBody>
                  <a:tcPr marL="68580" marR="68580" marT="0" marB="0"/>
                </a:tc>
              </a:tr>
              <a:tr h="370840">
                <a:tc>
                  <a:txBody>
                    <a:bodyPr/>
                    <a:lstStyle/>
                    <a:p>
                      <a:pPr>
                        <a:lnSpc>
                          <a:spcPct val="115000"/>
                        </a:lnSpc>
                        <a:spcBef>
                          <a:spcPts val="1200"/>
                        </a:spcBef>
                        <a:spcAft>
                          <a:spcPts val="600"/>
                        </a:spcAft>
                      </a:pPr>
                      <a:r>
                        <a:rPr lang="en-IN" sz="1400" kern="1800">
                          <a:solidFill>
                            <a:srgbClr val="000000"/>
                          </a:solidFill>
                          <a:latin typeface="Calibri" panose="020F0502020204030204"/>
                          <a:ea typeface="Times New Roman" panose="02020603050405020304"/>
                          <a:cs typeface="Arial" panose="020B0604020202020204"/>
                        </a:rPr>
                        <a:t>Aim</a:t>
                      </a:r>
                      <a:endParaRPr lang="en-IN" sz="11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IN" sz="1400">
                          <a:latin typeface="Calibri" panose="020F0502020204030204"/>
                          <a:ea typeface="Calibri" panose="020F0502020204030204"/>
                          <a:cs typeface="Times New Roman" panose="02020603050405020304"/>
                        </a:rPr>
                        <a:t>TO IMPROVE GAIT AND BALANCE IN PATIENT WITH TRUMATIC BRAIN INJURY</a:t>
                      </a:r>
                      <a:endParaRPr lang="en-IN" sz="1100">
                        <a:latin typeface="Calibri" panose="020F0502020204030204"/>
                        <a:ea typeface="Calibri" panose="020F0502020204030204"/>
                        <a:cs typeface="Times New Roman" panose="02020603050405020304"/>
                      </a:endParaRPr>
                    </a:p>
                  </a:txBody>
                  <a:tcPr marL="68580" marR="68580" marT="0" marB="0"/>
                </a:tc>
              </a:tr>
              <a:tr h="370840">
                <a:tc>
                  <a:txBody>
                    <a:bodyPr/>
                    <a:lstStyle/>
                    <a:p>
                      <a:pPr>
                        <a:lnSpc>
                          <a:spcPct val="115000"/>
                        </a:lnSpc>
                        <a:spcBef>
                          <a:spcPts val="1200"/>
                        </a:spcBef>
                        <a:spcAft>
                          <a:spcPts val="600"/>
                        </a:spcAft>
                      </a:pPr>
                      <a:r>
                        <a:rPr lang="en-IN" sz="1400" kern="1800">
                          <a:solidFill>
                            <a:srgbClr val="000000"/>
                          </a:solidFill>
                          <a:latin typeface="Calibri" panose="020F0502020204030204"/>
                          <a:ea typeface="Times New Roman" panose="02020603050405020304"/>
                          <a:cs typeface="Arial" panose="020B0604020202020204"/>
                        </a:rPr>
                        <a:t>Method</a:t>
                      </a:r>
                      <a:endParaRPr lang="en-IN" sz="11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Aft>
                          <a:spcPts val="0"/>
                        </a:spcAft>
                      </a:pPr>
                      <a:r>
                        <a:rPr lang="en-IN" sz="1400">
                          <a:latin typeface="Calibri" panose="020F0502020204030204"/>
                          <a:ea typeface="Calibri" panose="020F0502020204030204"/>
                          <a:cs typeface="Times New Roman" panose="02020603050405020304"/>
                        </a:rPr>
                        <a:t>BALANCE AND GAIT TRAINING  VERSES CONVENTIONAL </a:t>
                      </a:r>
                      <a:endParaRPr lang="en-IN" sz="1100">
                        <a:latin typeface="Calibri" panose="020F0502020204030204"/>
                        <a:ea typeface="Calibri" panose="020F0502020204030204"/>
                        <a:cs typeface="Times New Roman" panose="02020603050405020304"/>
                      </a:endParaRPr>
                    </a:p>
                  </a:txBody>
                  <a:tcPr marL="68580" marR="68580" marT="0" marB="0"/>
                </a:tc>
              </a:tr>
              <a:tr h="370840">
                <a:tc>
                  <a:txBody>
                    <a:bodyPr/>
                    <a:lstStyle/>
                    <a:p>
                      <a:pPr>
                        <a:lnSpc>
                          <a:spcPct val="115000"/>
                        </a:lnSpc>
                        <a:spcBef>
                          <a:spcPts val="1200"/>
                        </a:spcBef>
                        <a:spcAft>
                          <a:spcPts val="600"/>
                        </a:spcAft>
                      </a:pPr>
                      <a:r>
                        <a:rPr lang="en-IN" sz="1400" kern="1800">
                          <a:solidFill>
                            <a:srgbClr val="000000"/>
                          </a:solidFill>
                          <a:latin typeface="Calibri" panose="020F0502020204030204"/>
                          <a:ea typeface="Times New Roman" panose="02020603050405020304"/>
                          <a:cs typeface="Arial" panose="020B0604020202020204"/>
                        </a:rPr>
                        <a:t>Result</a:t>
                      </a:r>
                      <a:endParaRPr lang="en-IN" sz="11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Bef>
                          <a:spcPts val="1200"/>
                        </a:spcBef>
                        <a:spcAft>
                          <a:spcPts val="600"/>
                        </a:spcAft>
                      </a:pPr>
                      <a:r>
                        <a:rPr lang="en-IN" sz="1400" kern="1800">
                          <a:solidFill>
                            <a:srgbClr val="000000"/>
                          </a:solidFill>
                          <a:latin typeface="Calibri" panose="020F0502020204030204"/>
                          <a:ea typeface="Times New Roman" panose="02020603050405020304"/>
                          <a:cs typeface="Arial" panose="020B0604020202020204"/>
                        </a:rPr>
                        <a:t>Balance and gait training was found to be effective</a:t>
                      </a:r>
                      <a:endParaRPr lang="en-IN" sz="1100">
                        <a:latin typeface="Calibri" panose="020F0502020204030204"/>
                        <a:ea typeface="Calibri" panose="020F0502020204030204"/>
                        <a:cs typeface="Times New Roman" panose="02020603050405020304"/>
                      </a:endParaRPr>
                    </a:p>
                  </a:txBody>
                  <a:tcPr marL="68580" marR="68580" marT="0" marB="0"/>
                </a:tc>
              </a:tr>
              <a:tr h="370840">
                <a:tc>
                  <a:txBody>
                    <a:bodyPr/>
                    <a:lstStyle/>
                    <a:p>
                      <a:pPr>
                        <a:lnSpc>
                          <a:spcPct val="115000"/>
                        </a:lnSpc>
                        <a:spcBef>
                          <a:spcPts val="1200"/>
                        </a:spcBef>
                        <a:spcAft>
                          <a:spcPts val="600"/>
                        </a:spcAft>
                      </a:pPr>
                      <a:r>
                        <a:rPr lang="en-IN" sz="1400" kern="1800">
                          <a:solidFill>
                            <a:srgbClr val="000000"/>
                          </a:solidFill>
                          <a:latin typeface="Calibri" panose="020F0502020204030204"/>
                          <a:ea typeface="Times New Roman" panose="02020603050405020304"/>
                          <a:cs typeface="Arial" panose="020B0604020202020204"/>
                        </a:rPr>
                        <a:t>Conclusion </a:t>
                      </a:r>
                      <a:endParaRPr lang="en-IN" sz="1100">
                        <a:latin typeface="Calibri" panose="020F0502020204030204"/>
                        <a:ea typeface="Calibri" panose="020F0502020204030204"/>
                        <a:cs typeface="Times New Roman" panose="02020603050405020304"/>
                      </a:endParaRPr>
                    </a:p>
                  </a:txBody>
                  <a:tcPr marL="68580" marR="68580" marT="0" marB="0"/>
                </a:tc>
                <a:tc>
                  <a:txBody>
                    <a:bodyPr/>
                    <a:lstStyle/>
                    <a:p>
                      <a:pPr>
                        <a:lnSpc>
                          <a:spcPct val="115000"/>
                        </a:lnSpc>
                        <a:spcBef>
                          <a:spcPts val="1200"/>
                        </a:spcBef>
                        <a:spcAft>
                          <a:spcPts val="600"/>
                        </a:spcAft>
                      </a:pPr>
                      <a:r>
                        <a:rPr lang="en-IN" sz="1400" kern="1800" dirty="0">
                          <a:solidFill>
                            <a:srgbClr val="000000"/>
                          </a:solidFill>
                          <a:latin typeface="Calibri" panose="020F0502020204030204"/>
                          <a:ea typeface="Times New Roman" panose="02020603050405020304"/>
                          <a:cs typeface="Arial" panose="020B0604020202020204"/>
                        </a:rPr>
                        <a:t>Balance and gait training is beneficial in patient with traumatic brain injury. </a:t>
                      </a:r>
                      <a:endParaRPr lang="en-IN" sz="1100" dirty="0">
                        <a:latin typeface="Calibri" panose="020F0502020204030204"/>
                        <a:ea typeface="Calibri" panose="020F0502020204030204"/>
                        <a:cs typeface="Times New Roman" panose="02020603050405020304"/>
                      </a:endParaRPr>
                    </a:p>
                  </a:txBody>
                  <a:tcPr marL="68580" marR="68580" marT="0" marB="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7639"/>
          </a:xfrm>
        </p:spPr>
        <p:txBody>
          <a:bodyPr>
            <a:normAutofit fontScale="90000"/>
          </a:bodyPr>
          <a:lstStyle/>
          <a:p>
            <a:br>
              <a:rPr lang="en-IN" dirty="0" smtClean="0"/>
            </a:br>
            <a:r>
              <a:rPr lang="en-IN" dirty="0" smtClean="0"/>
              <a:t>Secondary </a:t>
            </a:r>
            <a:r>
              <a:rPr lang="en-IN" dirty="0"/>
              <a:t>injury:</a:t>
            </a:r>
            <a:br>
              <a:rPr lang="en-IN" dirty="0"/>
            </a:br>
            <a:endParaRPr lang="en-IN" dirty="0"/>
          </a:p>
        </p:txBody>
      </p:sp>
      <p:sp>
        <p:nvSpPr>
          <p:cNvPr id="3" name="Content Placeholder 2"/>
          <p:cNvSpPr>
            <a:spLocks noGrp="1"/>
          </p:cNvSpPr>
          <p:nvPr>
            <p:ph idx="1"/>
          </p:nvPr>
        </p:nvSpPr>
        <p:spPr>
          <a:xfrm>
            <a:off x="838200" y="1132764"/>
            <a:ext cx="10515600" cy="5044199"/>
          </a:xfrm>
        </p:spPr>
        <p:txBody>
          <a:bodyPr>
            <a:normAutofit fontScale="92500" lnSpcReduction="10000"/>
          </a:bodyPr>
          <a:lstStyle/>
          <a:p>
            <a:r>
              <a:rPr lang="en-IN" dirty="0"/>
              <a:t>1) Hypoxic ischemic injury: Following severe brain injury, several conditions may decrease the energy supply to the brain resulting in to secondary brain damage. After TBI, shifting of brain structures may lead to compromise in circulation in a particular vascular territory and hence infarction. Arterial hypoxemia results in more diffuse HII. Arterial hypoxemia may occur because of cardiovascular or respiratory compromise.</a:t>
            </a:r>
            <a:endParaRPr lang="en-IN" dirty="0"/>
          </a:p>
          <a:p>
            <a:r>
              <a:rPr lang="en-IN" dirty="0"/>
              <a:t>2) Intracranial hematoma: Are of three types – epidural, subdural and intra-cerebral. Late occurring intracranial hematomas are source of secondary brain damage. Initially the patient may remain conscious and oriented (Lucid interval) but they later go in to coma and die. This late occurring loss of consciousness is due to compression of brain by expanding hematoma.</a:t>
            </a:r>
            <a:endParaRPr lang="en-IN" dirty="0"/>
          </a:p>
          <a:p>
            <a:r>
              <a:rPr lang="en-IN" dirty="0"/>
              <a:t>3) Increased intracranial pressure: Human skull is like a rigid closed box which contains brain. Therefore any abnormality in brain fluid dynamics or brain swelling results in increased intra-cranial pressure. </a:t>
            </a:r>
            <a:endParaRPr lang="en-IN" dirty="0"/>
          </a:p>
          <a:p>
            <a:endParaRPr lang="en-IN"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7797"/>
            <a:ext cx="10515600" cy="5549166"/>
          </a:xfrm>
        </p:spPr>
        <p:txBody>
          <a:bodyPr/>
          <a:lstStyle/>
          <a:p>
            <a:r>
              <a:rPr lang="en-IN" dirty="0"/>
              <a:t>4) Intracranial infection</a:t>
            </a:r>
            <a:endParaRPr lang="en-IN" dirty="0"/>
          </a:p>
          <a:p>
            <a:r>
              <a:rPr lang="en-IN" dirty="0"/>
              <a:t>5) Cerebral artery vasospasm</a:t>
            </a:r>
            <a:endParaRPr lang="en-IN" dirty="0"/>
          </a:p>
          <a:p>
            <a:r>
              <a:rPr lang="en-IN" dirty="0"/>
              <a:t>6) Post traumatic epilepsy</a:t>
            </a:r>
            <a:endParaRPr lang="en-IN" dirty="0"/>
          </a:p>
          <a:p>
            <a:r>
              <a:rPr lang="en-IN" dirty="0"/>
              <a:t>7) Obstructive hydrocephalus</a:t>
            </a:r>
            <a:endParaRPr lang="en-IN" dirty="0"/>
          </a:p>
          <a:p>
            <a:r>
              <a:rPr lang="en-IN" dirty="0"/>
              <a:t>8) Auto-destructive cellular phenomena</a:t>
            </a:r>
            <a:endParaRPr lang="en-IN" dirty="0"/>
          </a:p>
          <a:p>
            <a:pPr marL="0" indent="0">
              <a:buNone/>
            </a:pPr>
            <a:endParaRPr lang="en-I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9526"/>
          </a:xfrm>
        </p:spPr>
        <p:txBody>
          <a:bodyPr>
            <a:normAutofit fontScale="90000"/>
          </a:bodyPr>
          <a:lstStyle/>
          <a:p>
            <a:br>
              <a:rPr lang="en-IN" dirty="0" smtClean="0"/>
            </a:br>
            <a:r>
              <a:rPr lang="en-IN" dirty="0" smtClean="0"/>
              <a:t>Clinical </a:t>
            </a:r>
            <a:r>
              <a:rPr lang="en-IN" dirty="0"/>
              <a:t>rating scales</a:t>
            </a:r>
            <a:br>
              <a:rPr lang="en-IN" dirty="0"/>
            </a:br>
            <a:endParaRPr lang="en-IN" dirty="0"/>
          </a:p>
        </p:txBody>
      </p:sp>
      <p:sp>
        <p:nvSpPr>
          <p:cNvPr id="3" name="Content Placeholder 2"/>
          <p:cNvSpPr>
            <a:spLocks noGrp="1"/>
          </p:cNvSpPr>
          <p:nvPr>
            <p:ph idx="1"/>
          </p:nvPr>
        </p:nvSpPr>
        <p:spPr>
          <a:xfrm>
            <a:off x="838200" y="1214652"/>
            <a:ext cx="10515600" cy="4962311"/>
          </a:xfrm>
        </p:spPr>
        <p:txBody>
          <a:bodyPr/>
          <a:lstStyle/>
          <a:p>
            <a:r>
              <a:rPr lang="en-IN" dirty="0"/>
              <a:t>Glasgow Coma Scale:</a:t>
            </a:r>
            <a:endParaRPr lang="en-IN" dirty="0"/>
          </a:p>
          <a:p>
            <a:pPr marL="0" indent="0">
              <a:buNone/>
            </a:pPr>
            <a:endParaRPr lang="en-IN" dirty="0"/>
          </a:p>
        </p:txBody>
      </p:sp>
      <p:graphicFrame>
        <p:nvGraphicFramePr>
          <p:cNvPr id="4" name="Table 3"/>
          <p:cNvGraphicFramePr>
            <a:graphicFrameLocks noGrp="1"/>
          </p:cNvGraphicFramePr>
          <p:nvPr/>
        </p:nvGraphicFramePr>
        <p:xfrm>
          <a:off x="1023582" y="1637732"/>
          <a:ext cx="9908275" cy="5327904"/>
        </p:xfrm>
        <a:graphic>
          <a:graphicData uri="http://schemas.openxmlformats.org/drawingml/2006/table">
            <a:tbl>
              <a:tblPr firstRow="1" firstCol="1" bandRow="1">
                <a:tableStyleId>{5C22544A-7EE6-4342-B048-85BDC9FD1C3A}</a:tableStyleId>
              </a:tblPr>
              <a:tblGrid>
                <a:gridCol w="7369791"/>
                <a:gridCol w="2538484"/>
              </a:tblGrid>
              <a:tr h="271807">
                <a:tc>
                  <a:txBody>
                    <a:bodyPr/>
                    <a:lstStyle/>
                    <a:p>
                      <a:pPr algn="ctr">
                        <a:lnSpc>
                          <a:spcPct val="115000"/>
                        </a:lnSpc>
                        <a:spcAft>
                          <a:spcPts val="0"/>
                        </a:spcAft>
                      </a:pPr>
                      <a:r>
                        <a:rPr lang="en-IN" sz="1600" dirty="0">
                          <a:effectLst/>
                        </a:rPr>
                        <a:t>Activity</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IN" sz="1600">
                          <a:effectLst/>
                        </a:rPr>
                        <a:t>Score</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Eye opening:</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a:effectLst/>
                        </a:rPr>
                        <a: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Spontaneous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a:effectLst/>
                        </a:rPr>
                        <a:t>4</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To speech</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a:effectLst/>
                        </a:rPr>
                        <a:t>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To pain</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a:effectLst/>
                        </a:rPr>
                        <a:t>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No response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Best motor response: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a:effectLst/>
                        </a:rPr>
                        <a: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Follows motor command</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a:effectLst/>
                        </a:rPr>
                        <a:t>6</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Localizes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dirty="0">
                          <a:effectLst/>
                        </a:rPr>
                        <a:t>5</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Withdraws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dirty="0">
                          <a:effectLst/>
                        </a:rPr>
                        <a:t>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Abnormal flexion</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a:effectLst/>
                        </a:rPr>
                        <a:t>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Extension response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dirty="0">
                          <a:effectLst/>
                        </a:rPr>
                        <a:t>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No response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Verbal response: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dirty="0">
                          <a:effectLst/>
                        </a:rPr>
                        <a:t>       Oriented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dirty="0">
                          <a:effectLst/>
                        </a:rPr>
                        <a:t>5</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a:effectLst/>
                        </a:rPr>
                        <a:t>       Confused conversation</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dirty="0">
                          <a:effectLst/>
                        </a:rPr>
                        <a:t>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a:effectLst/>
                        </a:rPr>
                        <a:t>Inappropriate words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dirty="0">
                          <a:effectLst/>
                        </a:rPr>
                        <a:t>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a:effectLst/>
                        </a:rPr>
                        <a:t>       Incomprehensible sounds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dirty="0">
                          <a:effectLst/>
                        </a:rPr>
                        <a:t>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807">
                <a:tc>
                  <a:txBody>
                    <a:bodyPr/>
                    <a:lstStyle/>
                    <a:p>
                      <a:pPr>
                        <a:lnSpc>
                          <a:spcPct val="115000"/>
                        </a:lnSpc>
                        <a:spcAft>
                          <a:spcPts val="0"/>
                        </a:spcAft>
                      </a:pPr>
                      <a:r>
                        <a:rPr lang="en-IN" sz="1600">
                          <a:effectLst/>
                        </a:rPr>
                        <a:t>       No response</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IN" sz="1600" dirty="0">
                          <a:effectLst/>
                        </a:rPr>
                        <a:t>1</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N" dirty="0"/>
              <a:t>GCS is used to measure level of consciousness and defines the severity of injury. Patients who are having GCS score 8 or less are considered to be in coma and severe brain injury. A score of 9 to 12 shows moderate brain injury and 13 and above indicates mild brain injury.</a:t>
            </a:r>
            <a:endParaRPr lang="en-IN" dirty="0"/>
          </a:p>
          <a:p>
            <a:endParaRPr lang="en-IN"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26140</Words>
  <Application>WPS Presentation</Application>
  <PresentationFormat>Custom</PresentationFormat>
  <Paragraphs>671</Paragraphs>
  <Slides>53</Slides>
  <Notes>1</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0</vt:i4>
      </vt:variant>
      <vt:variant>
        <vt:lpstr>幻灯片标题</vt:lpstr>
      </vt:variant>
      <vt:variant>
        <vt:i4>53</vt:i4>
      </vt:variant>
    </vt:vector>
  </HeadingPairs>
  <TitlesOfParts>
    <vt:vector size="65" baseType="lpstr">
      <vt:lpstr>Arial</vt:lpstr>
      <vt:lpstr>SimSun</vt:lpstr>
      <vt:lpstr>Wingdings</vt:lpstr>
      <vt:lpstr>Calibri</vt:lpstr>
      <vt:lpstr>Times New Roman</vt:lpstr>
      <vt:lpstr>Calibri Light</vt:lpstr>
      <vt:lpstr>Microsoft YaHei</vt:lpstr>
      <vt:lpstr>Arial Unicode MS</vt:lpstr>
      <vt:lpstr>Calibri</vt:lpstr>
      <vt:lpstr>Times New Roman</vt:lpstr>
      <vt:lpstr>Arial</vt:lpstr>
      <vt:lpstr>Office Theme</vt:lpstr>
      <vt:lpstr>HEAD INJURY </vt:lpstr>
      <vt:lpstr>Introduction</vt:lpstr>
      <vt:lpstr>Classification</vt:lpstr>
      <vt:lpstr> Factors influencing outcome of the patients with head injury: </vt:lpstr>
      <vt:lpstr> Primary injury: </vt:lpstr>
      <vt:lpstr> Secondary injury: </vt:lpstr>
      <vt:lpstr>PowerPoint 演示文稿</vt:lpstr>
      <vt:lpstr> Clinical rating scales </vt:lpstr>
      <vt:lpstr>PowerPoint 演示文稿</vt:lpstr>
      <vt:lpstr> Ranchos Los Amigos Level of Cognitive Functioning: </vt:lpstr>
      <vt:lpstr> Diagnostic procedures </vt:lpstr>
      <vt:lpstr> Direct Impairments </vt:lpstr>
      <vt:lpstr> Indirect impairments </vt:lpstr>
      <vt:lpstr> Assessment of patients with head injury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Management of patients with head injury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Physiotherapy for non - critical patient </vt:lpstr>
      <vt:lpstr>PowerPoint 演示文稿</vt:lpstr>
      <vt:lpstr>PowerPoint 演示文稿</vt:lpstr>
      <vt:lpstr>PowerPoint 演示文稿</vt:lpstr>
      <vt:lpstr>PowerPoint 演示文稿</vt:lpstr>
      <vt:lpstr>PowerPoint 演示文稿</vt:lpstr>
      <vt:lpstr>PowerPoint 演示文稿</vt:lpstr>
      <vt:lpstr> Management of head injury patients according to Ranchos Los Amigo (RLA) Scale </vt:lpstr>
      <vt:lpstr>PowerPoint 演示文稿</vt:lpstr>
      <vt:lpstr> Goals of management of patient in RLA stage I, II, III and IV stages: </vt:lpstr>
      <vt:lpstr>PowerPoint 演示文稿</vt:lpstr>
      <vt:lpstr>PowerPoint 演示文稿</vt:lpstr>
      <vt:lpstr>PowerPoint 演示文稿</vt:lpstr>
      <vt:lpstr> EVIDANCES </vt:lpstr>
      <vt:lpstr>Effectiveness of physical therapy for improving gait and balance in ambulatory individuals with traumatic brain injury: a systematic review of the literature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INJURY </dc:title>
  <dc:creator>as</dc:creator>
  <cp:lastModifiedBy>ACER</cp:lastModifiedBy>
  <cp:revision>66</cp:revision>
  <dcterms:created xsi:type="dcterms:W3CDTF">2015-09-21T05:38:00Z</dcterms:created>
  <dcterms:modified xsi:type="dcterms:W3CDTF">2020-08-14T07:24:15Z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1033-11.2.0.9629</vt:lpwstr>
  </property>
</Properties>
</file>