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89" r:id="rId10"/>
    <p:sldId id="290" r:id="rId11"/>
    <p:sldId id="291" r:id="rId12"/>
    <p:sldId id="263" r:id="rId13"/>
    <p:sldId id="271" r:id="rId14"/>
    <p:sldId id="270" r:id="rId15"/>
    <p:sldId id="265" r:id="rId16"/>
    <p:sldId id="266" r:id="rId17"/>
    <p:sldId id="267" r:id="rId18"/>
    <p:sldId id="272" r:id="rId19"/>
    <p:sldId id="273" r:id="rId20"/>
    <p:sldId id="274" r:id="rId21"/>
    <p:sldId id="288" r:id="rId22"/>
    <p:sldId id="275" r:id="rId23"/>
    <p:sldId id="268" r:id="rId24"/>
    <p:sldId id="296" r:id="rId25"/>
    <p:sldId id="269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Algerian" pitchFamily="82" charset="0"/>
              </a:rPr>
              <a:t/>
            </a:r>
            <a:br>
              <a:rPr lang="en-US" sz="4400" dirty="0" smtClean="0">
                <a:latin typeface="Algerian" pitchFamily="82" charset="0"/>
              </a:rPr>
            </a:br>
            <a:r>
              <a:rPr lang="en-US" sz="4400" dirty="0" smtClean="0">
                <a:latin typeface="Algerian" pitchFamily="82" charset="0"/>
              </a:rPr>
              <a:t/>
            </a:r>
            <a:br>
              <a:rPr lang="en-US" sz="4400" dirty="0" smtClean="0">
                <a:latin typeface="Algerian" pitchFamily="82" charset="0"/>
              </a:rPr>
            </a:br>
            <a:r>
              <a:rPr lang="en-US" sz="4400" dirty="0" smtClean="0">
                <a:latin typeface="Algerian" pitchFamily="82" charset="0"/>
              </a:rPr>
              <a:t/>
            </a:r>
            <a:br>
              <a:rPr lang="en-US" sz="4400" dirty="0" smtClean="0">
                <a:latin typeface="Algerian" pitchFamily="82" charset="0"/>
              </a:rPr>
            </a:br>
            <a:r>
              <a:rPr lang="en-US" sz="4400" dirty="0" smtClean="0">
                <a:latin typeface="Algerian" pitchFamily="82" charset="0"/>
              </a:rPr>
              <a:t/>
            </a:r>
            <a:br>
              <a:rPr lang="en-US" sz="4400" dirty="0" smtClean="0">
                <a:latin typeface="Algerian" pitchFamily="82" charset="0"/>
              </a:rPr>
            </a:br>
            <a:r>
              <a:rPr lang="en-US" sz="4400" dirty="0" smtClean="0">
                <a:latin typeface="Algerian" pitchFamily="82" charset="0"/>
              </a:rPr>
              <a:t>ANKYLOSING SPONDILITIS</a:t>
            </a:r>
            <a:br>
              <a:rPr lang="en-US" sz="4400" dirty="0" smtClean="0">
                <a:latin typeface="Algerian" pitchFamily="8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7391400" cy="3048000"/>
          </a:xfrm>
        </p:spPr>
        <p:txBody>
          <a:bodyPr>
            <a:normAutofit/>
          </a:bodyPr>
          <a:lstStyle/>
          <a:p>
            <a:endParaRPr lang="en-US" sz="3200" dirty="0" smtClean="0">
              <a:latin typeface="Algerian" pitchFamily="82" charset="0"/>
            </a:endParaRPr>
          </a:p>
          <a:p>
            <a:endParaRPr lang="en-US" sz="3200" dirty="0" smtClean="0">
              <a:latin typeface="Algerian" pitchFamily="82" charset="0"/>
            </a:endParaRPr>
          </a:p>
          <a:p>
            <a:endParaRPr lang="en-US" sz="3200" dirty="0" smtClean="0">
              <a:latin typeface="Algerian" pitchFamily="82" charset="0"/>
            </a:endParaRPr>
          </a:p>
          <a:p>
            <a:pPr algn="r"/>
            <a:r>
              <a:rPr lang="en-US" sz="3200" dirty="0" smtClean="0">
                <a:latin typeface="Algerian" pitchFamily="82" charset="0"/>
              </a:rPr>
              <a:t>By Dr </a:t>
            </a:r>
            <a:r>
              <a:rPr lang="en-US" sz="3200" dirty="0" err="1" smtClean="0">
                <a:latin typeface="Algerian" pitchFamily="82" charset="0"/>
              </a:rPr>
              <a:t>Neha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Mukkamala</a:t>
            </a:r>
            <a:r>
              <a:rPr lang="en-US" sz="3200" dirty="0" smtClean="0">
                <a:latin typeface="Algerian" pitchFamily="82" charset="0"/>
              </a:rPr>
              <a:t> (PT)</a:t>
            </a:r>
          </a:p>
          <a:p>
            <a:pPr algn="r"/>
            <a:r>
              <a:rPr lang="en-US" sz="3200" dirty="0" smtClean="0">
                <a:latin typeface="Algerian" pitchFamily="82" charset="0"/>
              </a:rPr>
              <a:t>08-03-17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95867"/>
            <a:ext cx="4089400" cy="545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042" y="1447800"/>
            <a:ext cx="360146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&amp;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Onset is insidious</a:t>
            </a:r>
          </a:p>
          <a:p>
            <a:r>
              <a:rPr lang="en-US" dirty="0" smtClean="0"/>
              <a:t>Low back pain is dominant symptom (</a:t>
            </a:r>
            <a:r>
              <a:rPr lang="en-US" dirty="0" err="1" smtClean="0"/>
              <a:t>bil</a:t>
            </a:r>
            <a:r>
              <a:rPr lang="en-US" dirty="0" smtClean="0"/>
              <a:t>. SI joint pain) and associated with stiffness</a:t>
            </a:r>
          </a:p>
          <a:p>
            <a:r>
              <a:rPr lang="en-US" dirty="0" smtClean="0"/>
              <a:t>Loss of normal lumbar </a:t>
            </a:r>
            <a:r>
              <a:rPr lang="en-US" dirty="0" err="1" smtClean="0"/>
              <a:t>lordosis</a:t>
            </a:r>
            <a:r>
              <a:rPr lang="en-US" dirty="0" smtClean="0"/>
              <a:t> is one of the first signs</a:t>
            </a:r>
          </a:p>
          <a:p>
            <a:r>
              <a:rPr lang="en-US" dirty="0" smtClean="0"/>
              <a:t>Back symptoms are made worse by resting and improved with mild exercise.</a:t>
            </a:r>
          </a:p>
          <a:p>
            <a:r>
              <a:rPr lang="en-US" dirty="0" smtClean="0"/>
              <a:t>Morning stiffness is common.</a:t>
            </a:r>
          </a:p>
          <a:p>
            <a:r>
              <a:rPr lang="en-US" dirty="0" smtClean="0"/>
              <a:t>Eventually bony </a:t>
            </a:r>
            <a:r>
              <a:rPr lang="en-US" dirty="0" err="1" smtClean="0"/>
              <a:t>ankylosis</a:t>
            </a:r>
            <a:r>
              <a:rPr lang="en-US" dirty="0" smtClean="0"/>
              <a:t> leads to a fixed back with a dorsal </a:t>
            </a:r>
            <a:r>
              <a:rPr lang="en-US" dirty="0" err="1" smtClean="0"/>
              <a:t>kyphos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Head appears to be pushed forwards</a:t>
            </a:r>
          </a:p>
          <a:p>
            <a:r>
              <a:rPr lang="en-US" dirty="0" smtClean="0"/>
              <a:t>Shoulders are rounded</a:t>
            </a:r>
          </a:p>
          <a:p>
            <a:r>
              <a:rPr lang="en-US" dirty="0" smtClean="0"/>
              <a:t>Chest expansion is found diminished. </a:t>
            </a:r>
          </a:p>
          <a:p>
            <a:r>
              <a:rPr lang="en-US" dirty="0" smtClean="0"/>
              <a:t>Lateral flexion is also impaired</a:t>
            </a:r>
          </a:p>
          <a:p>
            <a:r>
              <a:rPr lang="en-US" dirty="0" smtClean="0"/>
              <a:t>Flexion deformities at hips are common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 is elicited when pressure is applied to bony points around the pelvis. </a:t>
            </a:r>
          </a:p>
          <a:p>
            <a:r>
              <a:rPr lang="en-US" dirty="0" smtClean="0"/>
              <a:t>Stressing the SI joints can result in pain (</a:t>
            </a:r>
            <a:r>
              <a:rPr lang="en-US" dirty="0" err="1" smtClean="0"/>
              <a:t>Sacro-ilitis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the young, peripheral joints may be the first affected</a:t>
            </a:r>
          </a:p>
          <a:p>
            <a:r>
              <a:rPr lang="en-US" dirty="0" smtClean="0"/>
              <a:t>Less commonly </a:t>
            </a:r>
            <a:r>
              <a:rPr lang="en-US" dirty="0" err="1" smtClean="0"/>
              <a:t>iritis</a:t>
            </a:r>
            <a:r>
              <a:rPr lang="en-US" dirty="0" smtClean="0"/>
              <a:t> may be the presenting feature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may abort at any stage</a:t>
            </a:r>
          </a:p>
          <a:p>
            <a:r>
              <a:rPr lang="en-US" dirty="0" err="1" smtClean="0"/>
              <a:t>Dorso</a:t>
            </a:r>
            <a:r>
              <a:rPr lang="en-US" dirty="0" smtClean="0"/>
              <a:t>-lumbar and </a:t>
            </a:r>
            <a:r>
              <a:rPr lang="en-US" dirty="0" err="1" smtClean="0"/>
              <a:t>Sacro</a:t>
            </a:r>
            <a:r>
              <a:rPr lang="en-US" dirty="0" smtClean="0"/>
              <a:t>-iliac involvement is more common than total spinal fusion</a:t>
            </a:r>
          </a:p>
          <a:p>
            <a:r>
              <a:rPr lang="en-US" dirty="0" smtClean="0"/>
              <a:t>Back pain is the most obvious symptom. </a:t>
            </a:r>
          </a:p>
          <a:p>
            <a:r>
              <a:rPr lang="en-US" dirty="0" smtClean="0"/>
              <a:t>Eventual posture will depend on the degree of spinal fusion and the success of Physiotherapy and postural exercises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Iritis</a:t>
            </a:r>
            <a:endParaRPr lang="en-US" dirty="0" smtClean="0"/>
          </a:p>
          <a:p>
            <a:r>
              <a:rPr lang="en-US" dirty="0" smtClean="0"/>
              <a:t>Neurological- due to </a:t>
            </a:r>
            <a:r>
              <a:rPr lang="en-US" dirty="0" err="1" smtClean="0"/>
              <a:t>atlanto</a:t>
            </a:r>
            <a:r>
              <a:rPr lang="en-US" dirty="0" smtClean="0"/>
              <a:t>-axial </a:t>
            </a:r>
            <a:r>
              <a:rPr lang="en-US" dirty="0" err="1" smtClean="0"/>
              <a:t>subluxation</a:t>
            </a:r>
            <a:r>
              <a:rPr lang="en-US" dirty="0" smtClean="0"/>
              <a:t> or fractures</a:t>
            </a:r>
          </a:p>
          <a:p>
            <a:r>
              <a:rPr lang="en-US" dirty="0" smtClean="0"/>
              <a:t>Cardiovascular problems are infrequent</a:t>
            </a:r>
          </a:p>
          <a:p>
            <a:r>
              <a:rPr lang="en-US" dirty="0" smtClean="0"/>
              <a:t>Impaired respiratory excursion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Raised ESR and CRP</a:t>
            </a:r>
          </a:p>
          <a:p>
            <a:r>
              <a:rPr lang="en-US" dirty="0" smtClean="0"/>
              <a:t>HLA B27 is NOT diagnostic</a:t>
            </a:r>
          </a:p>
          <a:p>
            <a:r>
              <a:rPr lang="en-US" dirty="0" smtClean="0"/>
              <a:t>Radiological changes in the SI joints(erosions and sclerosis)</a:t>
            </a:r>
          </a:p>
          <a:p>
            <a:r>
              <a:rPr lang="en-US" dirty="0" smtClean="0"/>
              <a:t>Lumbar vertebrae may become squared</a:t>
            </a:r>
          </a:p>
          <a:p>
            <a:r>
              <a:rPr lang="en-US" dirty="0" err="1" smtClean="0"/>
              <a:t>Syndesmophyte</a:t>
            </a:r>
            <a:r>
              <a:rPr lang="en-US" dirty="0" smtClean="0"/>
              <a:t> formation at the </a:t>
            </a:r>
            <a:r>
              <a:rPr lang="en-US" dirty="0" err="1" smtClean="0"/>
              <a:t>dorso</a:t>
            </a:r>
            <a:r>
              <a:rPr lang="en-US" dirty="0" smtClean="0"/>
              <a:t>-lumbar region</a:t>
            </a:r>
          </a:p>
          <a:p>
            <a:r>
              <a:rPr lang="en-US" dirty="0" smtClean="0"/>
              <a:t>Calcification of ALL and PLL ligaments and fusion of posterior facet joints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Pain-Simple analgesics or NSAIDs if pain is very severe</a:t>
            </a:r>
          </a:p>
          <a:p>
            <a:r>
              <a:rPr lang="en-US" dirty="0" smtClean="0"/>
              <a:t>DMARDs have not proved helpful in AS</a:t>
            </a:r>
          </a:p>
          <a:p>
            <a:r>
              <a:rPr lang="en-US" dirty="0" smtClean="0"/>
              <a:t>Physiotherapy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Exercises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Hydrotherapy in warm water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Postural advice-beds should be firm and only one pillow used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Acute stage-rest</a:t>
            </a:r>
          </a:p>
          <a:p>
            <a:r>
              <a:rPr lang="en-US" dirty="0" smtClean="0"/>
              <a:t>Psychological </a:t>
            </a:r>
            <a:r>
              <a:rPr lang="en-US" dirty="0" err="1" smtClean="0"/>
              <a:t>counselling</a:t>
            </a:r>
            <a:endParaRPr lang="en-US" dirty="0" smtClean="0"/>
          </a:p>
          <a:p>
            <a:r>
              <a:rPr lang="en-US" dirty="0" smtClean="0"/>
              <a:t>Surgeries (replacement) in later stages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Spinal joints are principally affected 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General Posture</a:t>
            </a:r>
          </a:p>
          <a:p>
            <a:pPr>
              <a:buNone/>
            </a:pPr>
            <a:r>
              <a:rPr lang="en-US" dirty="0" smtClean="0"/>
              <a:t>Observed with clothes removed in standing and sitting</a:t>
            </a:r>
          </a:p>
          <a:p>
            <a:pPr>
              <a:buNone/>
            </a:pPr>
            <a:r>
              <a:rPr lang="en-US" dirty="0" smtClean="0"/>
              <a:t>Loss of lumbar curve and increased thoracic curve</a:t>
            </a:r>
          </a:p>
          <a:p>
            <a:pPr>
              <a:buNone/>
            </a:pPr>
            <a:r>
              <a:rPr lang="en-US" dirty="0" smtClean="0"/>
              <a:t>Hips and knees flexed</a:t>
            </a:r>
          </a:p>
          <a:p>
            <a:pPr>
              <a:buNone/>
            </a:pPr>
            <a:r>
              <a:rPr lang="en-US" dirty="0" smtClean="0"/>
              <a:t>Loss of cervical curve leads to hyperextension at </a:t>
            </a:r>
            <a:r>
              <a:rPr lang="en-US" dirty="0" err="1" smtClean="0"/>
              <a:t>atlanto</a:t>
            </a:r>
            <a:r>
              <a:rPr lang="en-US" dirty="0" smtClean="0"/>
              <a:t>-occipital joint and protrusion of jaw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the session the student should be able to </a:t>
            </a:r>
          </a:p>
          <a:p>
            <a:r>
              <a:rPr lang="en-US" dirty="0" smtClean="0"/>
              <a:t>Define </a:t>
            </a:r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spondilitis</a:t>
            </a:r>
            <a:endParaRPr lang="en-US" dirty="0" smtClean="0"/>
          </a:p>
          <a:p>
            <a:r>
              <a:rPr lang="en-US" dirty="0" smtClean="0"/>
              <a:t>Enumerate clinical features of </a:t>
            </a:r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spondilitis</a:t>
            </a:r>
            <a:endParaRPr lang="en-US" dirty="0" smtClean="0"/>
          </a:p>
          <a:p>
            <a:r>
              <a:rPr lang="en-US" dirty="0" smtClean="0"/>
              <a:t>List the important points of assessment</a:t>
            </a:r>
          </a:p>
          <a:p>
            <a:r>
              <a:rPr lang="en-US" dirty="0" smtClean="0"/>
              <a:t>Enumerate the principles of treatment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Posture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secondary spinal curves-1</a:t>
            </a:r>
            <a:r>
              <a:rPr lang="en-US" baseline="30000" dirty="0" smtClean="0"/>
              <a:t>st</a:t>
            </a:r>
            <a:r>
              <a:rPr lang="en-US" dirty="0" smtClean="0"/>
              <a:t> lumbar and then cervical</a:t>
            </a:r>
          </a:p>
          <a:p>
            <a:r>
              <a:rPr lang="en-US" dirty="0" smtClean="0"/>
              <a:t>Thoracic curve exaggerated and spine becomes progressively rounded</a:t>
            </a:r>
          </a:p>
          <a:p>
            <a:r>
              <a:rPr lang="en-US" dirty="0" smtClean="0"/>
              <a:t>Lateral deviations are rare</a:t>
            </a:r>
          </a:p>
          <a:p>
            <a:r>
              <a:rPr lang="en-US" dirty="0" smtClean="0"/>
              <a:t>Serial clinical photographs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025" y="241935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Mobility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Cervical spine-active and passive all ranges</a:t>
            </a:r>
          </a:p>
          <a:p>
            <a:r>
              <a:rPr lang="en-US" dirty="0" err="1" smtClean="0"/>
              <a:t>Thoraco</a:t>
            </a:r>
            <a:r>
              <a:rPr lang="en-US" dirty="0" smtClean="0"/>
              <a:t>-lumbar flexion and extension</a:t>
            </a:r>
          </a:p>
          <a:p>
            <a:r>
              <a:rPr lang="en-US" dirty="0" smtClean="0"/>
              <a:t>Lumbar flexion and extension-</a:t>
            </a:r>
            <a:r>
              <a:rPr lang="en-US" dirty="0" err="1" smtClean="0"/>
              <a:t>Schober’s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Lateral flexion-Finger-tip to floor distance. Rotation must be prevented</a:t>
            </a:r>
          </a:p>
          <a:p>
            <a:r>
              <a:rPr lang="en-US" dirty="0" smtClean="0"/>
              <a:t>Rotation-Sitting or lying with hips and knees flexed and pelvis rotated</a:t>
            </a:r>
          </a:p>
          <a:p>
            <a:r>
              <a:rPr lang="en-US" dirty="0" smtClean="0"/>
              <a:t>Hip, knees shoulders and TM joints-active and passive ranges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Respiratory function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Costovertebral</a:t>
            </a:r>
            <a:r>
              <a:rPr lang="en-US" dirty="0" smtClean="0"/>
              <a:t> joints are affected at an early stage</a:t>
            </a:r>
          </a:p>
          <a:p>
            <a:r>
              <a:rPr lang="en-US" dirty="0" smtClean="0"/>
              <a:t>Chest expansion at two </a:t>
            </a:r>
            <a:r>
              <a:rPr lang="en-US" dirty="0" err="1" smtClean="0"/>
              <a:t>levels:Nipple</a:t>
            </a:r>
            <a:r>
              <a:rPr lang="en-US" dirty="0" smtClean="0"/>
              <a:t> level (4</a:t>
            </a:r>
            <a:r>
              <a:rPr lang="en-US" baseline="30000" dirty="0" smtClean="0"/>
              <a:t>th</a:t>
            </a:r>
            <a:r>
              <a:rPr lang="en-US" dirty="0" smtClean="0"/>
              <a:t> rib) and </a:t>
            </a:r>
            <a:r>
              <a:rPr lang="en-US" dirty="0" err="1" smtClean="0"/>
              <a:t>Xiphoid</a:t>
            </a:r>
            <a:r>
              <a:rPr lang="en-US" dirty="0" smtClean="0"/>
              <a:t> process (7</a:t>
            </a:r>
            <a:r>
              <a:rPr lang="en-US" baseline="30000" dirty="0" smtClean="0"/>
              <a:t>th</a:t>
            </a:r>
            <a:r>
              <a:rPr lang="en-US" dirty="0" smtClean="0"/>
              <a:t> rib)</a:t>
            </a:r>
          </a:p>
          <a:p>
            <a:r>
              <a:rPr lang="en-US" dirty="0" smtClean="0"/>
              <a:t>Measurements should be noted at full expiration and full inspiration</a:t>
            </a:r>
          </a:p>
          <a:p>
            <a:r>
              <a:rPr lang="en-US" dirty="0" smtClean="0"/>
              <a:t>Vital capacity, Peak flow and FEV1 are taken regularly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Physical therapy aims:</a:t>
            </a:r>
          </a:p>
          <a:p>
            <a:r>
              <a:rPr lang="en-US" dirty="0" smtClean="0"/>
              <a:t>to retain spinal mobility, </a:t>
            </a:r>
          </a:p>
          <a:p>
            <a:r>
              <a:rPr lang="en-US" dirty="0" err="1" smtClean="0"/>
              <a:t>minimise</a:t>
            </a:r>
            <a:r>
              <a:rPr lang="en-US" dirty="0" smtClean="0"/>
              <a:t> spinal deformity, </a:t>
            </a:r>
          </a:p>
          <a:p>
            <a:r>
              <a:rPr lang="en-US" dirty="0" smtClean="0"/>
              <a:t>relieve pain</a:t>
            </a:r>
          </a:p>
          <a:p>
            <a:r>
              <a:rPr lang="en-US" dirty="0" smtClean="0"/>
              <a:t>improve endurance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Aimed at maintaining back posture</a:t>
            </a:r>
          </a:p>
          <a:p>
            <a:r>
              <a:rPr lang="en-US" dirty="0" smtClean="0"/>
              <a:t>It is characteristic of this disease that patients find their symptoms improve with exercise</a:t>
            </a:r>
          </a:p>
          <a:p>
            <a:r>
              <a:rPr lang="en-US" dirty="0" smtClean="0"/>
              <a:t>Regular exercise programs can be carried out only within the limits of pain</a:t>
            </a:r>
          </a:p>
          <a:p>
            <a:r>
              <a:rPr lang="en-US" dirty="0" smtClean="0"/>
              <a:t>Swimming should be encouraged in </a:t>
            </a:r>
            <a:r>
              <a:rPr lang="en-US" smtClean="0"/>
              <a:t>warm water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appropriate treatment patients retain a high level of functional independence</a:t>
            </a:r>
          </a:p>
          <a:p>
            <a:r>
              <a:rPr lang="en-US" dirty="0" smtClean="0"/>
              <a:t>Hospital sessions are in addition to the home program taught.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program should be simple, specific, and require minimum apparatus for performance. 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mobilising</a:t>
            </a:r>
            <a:r>
              <a:rPr lang="en-US" dirty="0" smtClean="0"/>
              <a:t> </a:t>
            </a:r>
            <a:r>
              <a:rPr lang="en-US" dirty="0" err="1" smtClean="0"/>
              <a:t>exs</a:t>
            </a:r>
            <a:r>
              <a:rPr lang="en-US" dirty="0" smtClean="0"/>
              <a:t> for spine, hips, and thoracic cage, posture correction and activities to improve muscle performance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of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affected joints will retard the rate of </a:t>
            </a:r>
            <a:r>
              <a:rPr lang="en-US" dirty="0" err="1" smtClean="0"/>
              <a:t>ankylosis</a:t>
            </a:r>
            <a:r>
              <a:rPr lang="en-US" dirty="0" smtClean="0"/>
              <a:t>, but will not prevent it </a:t>
            </a:r>
            <a:r>
              <a:rPr lang="en-US" dirty="0" err="1" smtClean="0"/>
              <a:t>occuring</a:t>
            </a:r>
            <a:endParaRPr lang="en-US" dirty="0" smtClean="0"/>
          </a:p>
          <a:p>
            <a:r>
              <a:rPr lang="en-US" dirty="0" smtClean="0"/>
              <a:t>All joints must be moved daily through their fullest range of movement.</a:t>
            </a:r>
          </a:p>
          <a:p>
            <a:r>
              <a:rPr lang="en-US" dirty="0" smtClean="0"/>
              <a:t>Extension exercises should be emphasized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grade and type of </a:t>
            </a:r>
            <a:r>
              <a:rPr lang="en-US" dirty="0" err="1" smtClean="0"/>
              <a:t>mobilisation</a:t>
            </a:r>
            <a:r>
              <a:rPr lang="en-US" dirty="0" smtClean="0"/>
              <a:t> is determined by the degree of disease activity.</a:t>
            </a:r>
          </a:p>
          <a:p>
            <a:r>
              <a:rPr lang="en-US" dirty="0" smtClean="0"/>
              <a:t>Vigorous active exercises are performed wherever possible.</a:t>
            </a:r>
          </a:p>
          <a:p>
            <a:r>
              <a:rPr lang="en-US" dirty="0" smtClean="0"/>
              <a:t>Suspension therapy-muscular effort is solely devoted to producing movements.</a:t>
            </a:r>
          </a:p>
          <a:p>
            <a:r>
              <a:rPr lang="en-US" dirty="0" smtClean="0"/>
              <a:t>Specifically lumbar and hip </a:t>
            </a:r>
            <a:r>
              <a:rPr lang="en-US" dirty="0" err="1" smtClean="0"/>
              <a:t>movts</a:t>
            </a:r>
            <a:r>
              <a:rPr lang="en-US" dirty="0" smtClean="0"/>
              <a:t> should be encouraged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an inflammatory condition affecting the spine, </a:t>
            </a:r>
            <a:r>
              <a:rPr lang="en-US" dirty="0" err="1" smtClean="0"/>
              <a:t>sacro</a:t>
            </a:r>
            <a:r>
              <a:rPr lang="en-US" dirty="0" smtClean="0"/>
              <a:t>-iliac joints, and sometimes, especially in the younger patient, peripheral joints.</a:t>
            </a:r>
          </a:p>
          <a:p>
            <a:r>
              <a:rPr lang="en-US" dirty="0" err="1" smtClean="0"/>
              <a:t>Ankylosis</a:t>
            </a:r>
            <a:r>
              <a:rPr lang="en-US" dirty="0" smtClean="0"/>
              <a:t>-fusion</a:t>
            </a:r>
          </a:p>
          <a:p>
            <a:r>
              <a:rPr lang="en-US" dirty="0" err="1" smtClean="0"/>
              <a:t>Spondilitis</a:t>
            </a:r>
            <a:r>
              <a:rPr lang="en-US" dirty="0" smtClean="0"/>
              <a:t>-inflammation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Pool therapy </a:t>
            </a:r>
          </a:p>
          <a:p>
            <a:r>
              <a:rPr lang="en-US" dirty="0" smtClean="0"/>
              <a:t>encourages joint mobility</a:t>
            </a:r>
          </a:p>
          <a:p>
            <a:r>
              <a:rPr lang="en-US" dirty="0" smtClean="0"/>
              <a:t>Warmth of water reduces protective muscle guarding</a:t>
            </a:r>
          </a:p>
          <a:p>
            <a:r>
              <a:rPr lang="en-US" dirty="0" smtClean="0"/>
              <a:t>Swimming improves endurance and also encourages extension of the spine, </a:t>
            </a:r>
            <a:r>
              <a:rPr lang="en-US" dirty="0" err="1" smtClean="0"/>
              <a:t>mobilisation</a:t>
            </a:r>
            <a:r>
              <a:rPr lang="en-US" dirty="0" smtClean="0"/>
              <a:t> of hip and shoulder girdle. </a:t>
            </a:r>
          </a:p>
          <a:p>
            <a:r>
              <a:rPr lang="en-US" dirty="0" smtClean="0"/>
              <a:t>Bad </a:t>
            </a:r>
            <a:r>
              <a:rPr lang="en-US" dirty="0" err="1" smtClean="0"/>
              <a:t>Ragaz</a:t>
            </a:r>
            <a:r>
              <a:rPr lang="en-US" dirty="0" smtClean="0"/>
              <a:t> patterns for arms, legs and trunk are effective in restoring mobility</a:t>
            </a:r>
          </a:p>
          <a:p>
            <a:r>
              <a:rPr lang="en-US" dirty="0" err="1" smtClean="0"/>
              <a:t>Exs</a:t>
            </a:r>
            <a:r>
              <a:rPr lang="en-US" dirty="0" smtClean="0"/>
              <a:t> to improve </a:t>
            </a:r>
            <a:r>
              <a:rPr lang="en-US" dirty="0" err="1" smtClean="0"/>
              <a:t>movts</a:t>
            </a:r>
            <a:r>
              <a:rPr lang="en-US" dirty="0" smtClean="0"/>
              <a:t> of thoracic cage and breathing </a:t>
            </a:r>
            <a:r>
              <a:rPr lang="en-US" dirty="0" err="1" smtClean="0"/>
              <a:t>exs</a:t>
            </a:r>
            <a:r>
              <a:rPr lang="en-US" dirty="0" smtClean="0"/>
              <a:t> to improve respiratory excursion will be required.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deformity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and continued attention to good positioning is essential</a:t>
            </a:r>
          </a:p>
          <a:p>
            <a:r>
              <a:rPr lang="en-US" dirty="0" smtClean="0"/>
              <a:t>Sleeping on a firm mattress is encouraged, with only one pillow to retain the extended spinal position.</a:t>
            </a:r>
          </a:p>
          <a:p>
            <a:r>
              <a:rPr lang="en-US" dirty="0" smtClean="0"/>
              <a:t>Adjustment of height of chairs and work surfaces will reduce the tendency to stoop.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all the times the patient must actively retain an ERECT POSTURE</a:t>
            </a:r>
          </a:p>
          <a:p>
            <a:r>
              <a:rPr lang="en-US" dirty="0" smtClean="0"/>
              <a:t>A period of prone or supine lying will preserve hip extension</a:t>
            </a:r>
          </a:p>
          <a:p>
            <a:r>
              <a:rPr lang="en-US" dirty="0" smtClean="0"/>
              <a:t>Wearing of spinal supports or prolonged bed rest is discouraged as extensor muscles will weaken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significant but will present when joints are in a phase of exacerbation</a:t>
            </a:r>
          </a:p>
          <a:p>
            <a:r>
              <a:rPr lang="en-US" dirty="0" smtClean="0"/>
              <a:t>Application of heat to decrease pain and muscle spasm</a:t>
            </a:r>
          </a:p>
          <a:p>
            <a:r>
              <a:rPr lang="en-US" dirty="0" smtClean="0"/>
              <a:t>Hot packs, radiant heat and SWD are effective. But SWD may aggravate symptoms when inflammation is present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 of Muscle Power &amp; Endurance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weakness not a significant feature, so increase of muscle power is not an essential part of </a:t>
            </a:r>
            <a:r>
              <a:rPr lang="en-US" dirty="0" err="1" smtClean="0"/>
              <a:t>Exs</a:t>
            </a:r>
            <a:r>
              <a:rPr lang="en-US" dirty="0" smtClean="0"/>
              <a:t> program.</a:t>
            </a:r>
          </a:p>
          <a:p>
            <a:r>
              <a:rPr lang="en-US" dirty="0" smtClean="0"/>
              <a:t>Muscle power is retained by working the muscles against maximal resistance for short time</a:t>
            </a:r>
          </a:p>
          <a:p>
            <a:r>
              <a:rPr lang="en-US" dirty="0" smtClean="0"/>
              <a:t>resistance is given manually or mechanically through springs, weights or water.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Endurance-</a:t>
            </a:r>
            <a:r>
              <a:rPr lang="en-US" dirty="0" err="1" smtClean="0"/>
              <a:t>submaximal</a:t>
            </a:r>
            <a:r>
              <a:rPr lang="en-US" dirty="0" smtClean="0"/>
              <a:t> resistance for progressively longer time</a:t>
            </a:r>
          </a:p>
          <a:p>
            <a:r>
              <a:rPr lang="en-US" dirty="0" smtClean="0"/>
              <a:t>Group treatment fosters improved motivation, competition which encourages more effort. </a:t>
            </a:r>
          </a:p>
          <a:p>
            <a:r>
              <a:rPr lang="en-US" dirty="0" smtClean="0"/>
              <a:t>A full day program should include group activities, individual ex against spring or mech. Resistance, posture correction, games, circuits and pool therapy.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effect of exercises in overall well-being in AS?</a:t>
            </a:r>
          </a:p>
          <a:p>
            <a:r>
              <a:rPr lang="en-US" dirty="0" smtClean="0"/>
              <a:t>P- AS patients</a:t>
            </a:r>
          </a:p>
          <a:p>
            <a:r>
              <a:rPr lang="en-US" dirty="0" smtClean="0"/>
              <a:t>I- Exercises</a:t>
            </a:r>
          </a:p>
          <a:p>
            <a:r>
              <a:rPr lang="en-US" dirty="0" smtClean="0"/>
              <a:t>C- None</a:t>
            </a:r>
          </a:p>
          <a:p>
            <a:r>
              <a:rPr lang="en-US" dirty="0" smtClean="0"/>
              <a:t>O- well-being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Exercise for </a:t>
            </a:r>
            <a:r>
              <a:rPr lang="en-US" sz="2000" dirty="0" err="1" smtClean="0"/>
              <a:t>ankylosing</a:t>
            </a:r>
            <a:r>
              <a:rPr lang="en-US" sz="2000" dirty="0" smtClean="0"/>
              <a:t> </a:t>
            </a:r>
            <a:r>
              <a:rPr lang="en-US" sz="2000" dirty="0" err="1" smtClean="0"/>
              <a:t>spondylitis</a:t>
            </a:r>
            <a:r>
              <a:rPr lang="en-US" sz="2000" dirty="0" smtClean="0"/>
              <a:t>: An evidence-based consensus statement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0993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731"/>
                <a:gridCol w="1442703"/>
                <a:gridCol w="2424041"/>
                <a:gridCol w="1774825"/>
              </a:tblGrid>
              <a:tr h="5105400">
                <a:tc>
                  <a:txBody>
                    <a:bodyPr/>
                    <a:lstStyle/>
                    <a:p>
                      <a:r>
                        <a:rPr lang="en-US" dirty="0" smtClean="0"/>
                        <a:t>Evidence </a:t>
                      </a:r>
                      <a:r>
                        <a:rPr lang="en-US" sz="1800" dirty="0" smtClean="0"/>
                        <a:t>based consensus statement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Level of Evidence-Medium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Janet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R.Millner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KirstyM.Beinke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Rachael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BrionyE.Chasle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LindsayJ.Dutton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MargaretA.Lewington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TaniaWinzenberg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Jane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Zochling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 clinical questions were  generated and a systematic literature review was conducted .Draft recommendations were developed at on the integration of evidence summaries and expert opinion.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Assessment, Monitoring,</a:t>
                      </a:r>
                      <a:r>
                        <a:rPr lang="en-US" baseline="0" dirty="0" smtClean="0"/>
                        <a:t> safety, disease management,  mobility, other </a:t>
                      </a:r>
                      <a:r>
                        <a:rPr lang="en-US" baseline="0" dirty="0" err="1" smtClean="0"/>
                        <a:t>exs</a:t>
                      </a:r>
                      <a:r>
                        <a:rPr lang="en-US" baseline="0" dirty="0" smtClean="0"/>
                        <a:t>, adherence were recommended.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Peripheral joint involvement-60% patients</a:t>
            </a:r>
          </a:p>
          <a:p>
            <a:r>
              <a:rPr lang="en-US" dirty="0" smtClean="0"/>
              <a:t>Large joints (hips and shoulders) are most commonly affected.</a:t>
            </a:r>
          </a:p>
          <a:p>
            <a:r>
              <a:rPr lang="en-US" dirty="0" smtClean="0"/>
              <a:t>In the young patient (12-20)peripheral picture may </a:t>
            </a:r>
            <a:r>
              <a:rPr lang="en-US" dirty="0" err="1" smtClean="0"/>
              <a:t>characterise</a:t>
            </a:r>
            <a:r>
              <a:rPr lang="en-US" dirty="0" smtClean="0"/>
              <a:t> the presentation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men&gt;&gt; Women (9:1 or 4:1)</a:t>
            </a:r>
          </a:p>
          <a:p>
            <a:r>
              <a:rPr lang="en-US" dirty="0" smtClean="0"/>
              <a:t>Usually starting in the 3</a:t>
            </a:r>
            <a:r>
              <a:rPr lang="en-US" baseline="30000" dirty="0" smtClean="0"/>
              <a:t>rd</a:t>
            </a:r>
            <a:r>
              <a:rPr lang="en-US" dirty="0" smtClean="0"/>
              <a:t> decade of life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predisposition for the disease</a:t>
            </a:r>
          </a:p>
          <a:p>
            <a:r>
              <a:rPr lang="en-US" dirty="0" smtClean="0"/>
              <a:t>HLA B27 antigen present in over 90% patients.</a:t>
            </a:r>
          </a:p>
          <a:p>
            <a:r>
              <a:rPr lang="en-US" dirty="0" smtClean="0"/>
              <a:t>7% of normal population are also B27 positive</a:t>
            </a:r>
          </a:p>
          <a:p>
            <a:r>
              <a:rPr lang="en-US" dirty="0" smtClean="0"/>
              <a:t>50% of offspring will also carry HLA B27 antigen but only 1 in 5 will develop the disease.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Involvement of </a:t>
            </a:r>
            <a:r>
              <a:rPr lang="en-US" dirty="0" err="1" smtClean="0"/>
              <a:t>synovium</a:t>
            </a:r>
            <a:r>
              <a:rPr lang="en-US" dirty="0" smtClean="0"/>
              <a:t>, </a:t>
            </a:r>
            <a:r>
              <a:rPr lang="en-US" dirty="0" err="1" smtClean="0"/>
              <a:t>articular</a:t>
            </a:r>
            <a:r>
              <a:rPr lang="en-US" dirty="0" smtClean="0"/>
              <a:t> capsule and ligaments where attached to bones.</a:t>
            </a:r>
          </a:p>
          <a:p>
            <a:r>
              <a:rPr lang="en-US" dirty="0" smtClean="0"/>
              <a:t>Inflammation at the site of attachment of ligaments to bone is known as </a:t>
            </a:r>
            <a:r>
              <a:rPr lang="en-US" dirty="0" err="1" smtClean="0">
                <a:solidFill>
                  <a:srgbClr val="00B050"/>
                </a:solidFill>
              </a:rPr>
              <a:t>enthesopathy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is characteristic of AS.</a:t>
            </a:r>
          </a:p>
          <a:p>
            <a:r>
              <a:rPr lang="en-US" dirty="0" smtClean="0"/>
              <a:t>Occurs especially in spine and pelvis</a:t>
            </a:r>
          </a:p>
          <a:p>
            <a:pPr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</a:t>
            </a:r>
            <a:r>
              <a:rPr lang="en-US" dirty="0" smtClean="0">
                <a:sym typeface="Wingdings" pitchFamily="2" charset="2"/>
              </a:rPr>
              <a:t> reactive bone formation (marginal </a:t>
            </a:r>
            <a:r>
              <a:rPr lang="en-US" dirty="0" err="1" smtClean="0">
                <a:sym typeface="Wingdings" pitchFamily="2" charset="2"/>
              </a:rPr>
              <a:t>syndesmophyte</a:t>
            </a:r>
            <a:r>
              <a:rPr lang="en-US" dirty="0" smtClean="0">
                <a:sym typeface="Wingdings" pitchFamily="2" charset="2"/>
              </a:rPr>
              <a:t>) Spinal fusion (bamboo-spine) due to involvement of Anterior and Posterior Longitudinal ligament</a:t>
            </a:r>
            <a:endParaRPr lang="en-US" dirty="0" smtClean="0"/>
          </a:p>
          <a:p>
            <a:r>
              <a:rPr lang="en-US" dirty="0" smtClean="0"/>
              <a:t>Common site for </a:t>
            </a:r>
            <a:r>
              <a:rPr lang="en-US" dirty="0" err="1" smtClean="0"/>
              <a:t>syndesmophyte</a:t>
            </a:r>
            <a:r>
              <a:rPr lang="en-US" dirty="0" smtClean="0"/>
              <a:t> formation-</a:t>
            </a:r>
            <a:r>
              <a:rPr lang="en-US" dirty="0" err="1" smtClean="0"/>
              <a:t>dorso</a:t>
            </a:r>
            <a:r>
              <a:rPr lang="en-US" dirty="0" smtClean="0"/>
              <a:t>-lumbar region.</a:t>
            </a:r>
          </a:p>
          <a:p>
            <a:r>
              <a:rPr lang="en-US" dirty="0" err="1" smtClean="0"/>
              <a:t>Atlanto</a:t>
            </a:r>
            <a:r>
              <a:rPr lang="en-US" dirty="0" smtClean="0"/>
              <a:t>-axial </a:t>
            </a:r>
            <a:r>
              <a:rPr lang="en-US" dirty="0" err="1" smtClean="0"/>
              <a:t>subluxation</a:t>
            </a:r>
            <a:r>
              <a:rPr lang="en-US" dirty="0" smtClean="0"/>
              <a:t> may occur.</a:t>
            </a:r>
          </a:p>
          <a:p>
            <a:r>
              <a:rPr lang="en-US" dirty="0" smtClean="0"/>
              <a:t>Neurological </a:t>
            </a:r>
            <a:r>
              <a:rPr lang="en-US" dirty="0" err="1" smtClean="0"/>
              <a:t>sequelae</a:t>
            </a:r>
            <a:r>
              <a:rPr lang="en-US" dirty="0" smtClean="0"/>
              <a:t> is rare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025" y="241935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391</TotalTime>
  <Words>1269</Words>
  <Application>Microsoft Office PowerPoint</Application>
  <PresentationFormat>On-screen Show (4:3)</PresentationFormat>
  <Paragraphs>162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Solstice</vt:lpstr>
      <vt:lpstr>    ANKYLOSING SPONDILITIS </vt:lpstr>
      <vt:lpstr>Objectives</vt:lpstr>
      <vt:lpstr>Definition</vt:lpstr>
      <vt:lpstr>Slide 4</vt:lpstr>
      <vt:lpstr>Incidence</vt:lpstr>
      <vt:lpstr>Aetiology</vt:lpstr>
      <vt:lpstr>Pathology</vt:lpstr>
      <vt:lpstr>Slide 8</vt:lpstr>
      <vt:lpstr>Slide 9</vt:lpstr>
      <vt:lpstr> </vt:lpstr>
      <vt:lpstr>Slide 11</vt:lpstr>
      <vt:lpstr>Signs &amp; Symptoms</vt:lpstr>
      <vt:lpstr>Slide 13</vt:lpstr>
      <vt:lpstr>Slide 14</vt:lpstr>
      <vt:lpstr>Course</vt:lpstr>
      <vt:lpstr>Complications</vt:lpstr>
      <vt:lpstr>Investigations</vt:lpstr>
      <vt:lpstr>Treatment</vt:lpstr>
      <vt:lpstr>Physiotherapy-Assessment</vt:lpstr>
      <vt:lpstr>Spinal Posture </vt:lpstr>
      <vt:lpstr>Slide 21</vt:lpstr>
      <vt:lpstr>Spinal Mobility </vt:lpstr>
      <vt:lpstr>Respiratory function </vt:lpstr>
      <vt:lpstr>Physiotherapy Management</vt:lpstr>
      <vt:lpstr>Physiotherapy Management</vt:lpstr>
      <vt:lpstr>Slide 26</vt:lpstr>
      <vt:lpstr>Slide 27</vt:lpstr>
      <vt:lpstr>Maintenance of mobility</vt:lpstr>
      <vt:lpstr>Slide 29</vt:lpstr>
      <vt:lpstr>Slide 30</vt:lpstr>
      <vt:lpstr>Minimizing deformity</vt:lpstr>
      <vt:lpstr>Slide 32</vt:lpstr>
      <vt:lpstr>Management of Pain</vt:lpstr>
      <vt:lpstr>Maintenance of Muscle Power &amp; Endurance</vt:lpstr>
      <vt:lpstr>Slide 35</vt:lpstr>
      <vt:lpstr>Slide 36</vt:lpstr>
      <vt:lpstr>Exercise for ankylosing spondylitis: An evidence-based consensus statement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Neha Ranveer</dc:creator>
  <cp:lastModifiedBy>Neha</cp:lastModifiedBy>
  <cp:revision>50</cp:revision>
  <dcterms:created xsi:type="dcterms:W3CDTF">2006-08-16T00:00:00Z</dcterms:created>
  <dcterms:modified xsi:type="dcterms:W3CDTF">2020-08-11T07:04:51Z</dcterms:modified>
</cp:coreProperties>
</file>