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2" r:id="rId3"/>
    <p:sldId id="288" r:id="rId4"/>
    <p:sldId id="289" r:id="rId5"/>
    <p:sldId id="290" r:id="rId6"/>
    <p:sldId id="291" r:id="rId7"/>
    <p:sldId id="293" r:id="rId8"/>
    <p:sldId id="258" r:id="rId9"/>
    <p:sldId id="265" r:id="rId10"/>
    <p:sldId id="266" r:id="rId11"/>
    <p:sldId id="267" r:id="rId12"/>
    <p:sldId id="269" r:id="rId13"/>
    <p:sldId id="268" r:id="rId14"/>
    <p:sldId id="270" r:id="rId15"/>
    <p:sldId id="271" r:id="rId16"/>
    <p:sldId id="272" r:id="rId17"/>
    <p:sldId id="273" r:id="rId18"/>
    <p:sldId id="275" r:id="rId19"/>
    <p:sldId id="274" r:id="rId20"/>
    <p:sldId id="276" r:id="rId21"/>
    <p:sldId id="277" r:id="rId22"/>
    <p:sldId id="278" r:id="rId23"/>
    <p:sldId id="280" r:id="rId24"/>
    <p:sldId id="279" r:id="rId25"/>
    <p:sldId id="281" r:id="rId26"/>
    <p:sldId id="282" r:id="rId27"/>
    <p:sldId id="283" r:id="rId28"/>
    <p:sldId id="284" r:id="rId29"/>
    <p:sldId id="285" r:id="rId30"/>
    <p:sldId id="286" r:id="rId31"/>
    <p:sldId id="287" r:id="rId32"/>
    <p:sldId id="295" r:id="rId33"/>
    <p:sldId id="297" r:id="rId34"/>
    <p:sldId id="296" r:id="rId35"/>
    <p:sldId id="298" r:id="rId36"/>
    <p:sldId id="299" r:id="rId37"/>
    <p:sldId id="300" r:id="rId38"/>
    <p:sldId id="301"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0"/>
            <a:ext cx="7772400" cy="1470025"/>
          </a:xfrm>
        </p:spPr>
        <p:txBody>
          <a:bodyPr/>
          <a:lstStyle/>
          <a:p>
            <a:r>
              <a:rPr lang="en-IN" dirty="0" smtClean="0">
                <a:solidFill>
                  <a:srgbClr val="00CC99"/>
                </a:solidFill>
              </a:rPr>
              <a:t>Prolapsed </a:t>
            </a:r>
            <a:r>
              <a:rPr lang="en-IN" dirty="0" err="1" smtClean="0">
                <a:solidFill>
                  <a:srgbClr val="00CC99"/>
                </a:solidFill>
              </a:rPr>
              <a:t>Intervertebral</a:t>
            </a:r>
            <a:r>
              <a:rPr lang="en-IN" dirty="0" smtClean="0">
                <a:solidFill>
                  <a:srgbClr val="00CC99"/>
                </a:solidFill>
              </a:rPr>
              <a:t> Disc</a:t>
            </a:r>
            <a:endParaRPr lang="en-IN" dirty="0">
              <a:solidFill>
                <a:srgbClr val="00CC99"/>
              </a:solidFill>
            </a:endParaRPr>
          </a:p>
        </p:txBody>
      </p:sp>
      <p:sp>
        <p:nvSpPr>
          <p:cNvPr id="3" name="Subtitle 2"/>
          <p:cNvSpPr>
            <a:spLocks noGrp="1"/>
          </p:cNvSpPr>
          <p:nvPr>
            <p:ph type="subTitle" idx="1"/>
          </p:nvPr>
        </p:nvSpPr>
        <p:spPr/>
        <p:txBody>
          <a:bodyPr/>
          <a:lstStyle/>
          <a:p>
            <a:r>
              <a:rPr lang="en-IN" dirty="0" smtClean="0"/>
              <a:t>Niketa Patel</a:t>
            </a:r>
          </a:p>
        </p:txBody>
      </p:sp>
      <p:pic>
        <p:nvPicPr>
          <p:cNvPr id="4" name="Picture 2"/>
          <p:cNvPicPr>
            <a:picLocks noChangeAspect="1" noChangeArrowheads="1"/>
          </p:cNvPicPr>
          <p:nvPr/>
        </p:nvPicPr>
        <p:blipFill>
          <a:blip r:embed="rId2"/>
          <a:srcRect/>
          <a:stretch>
            <a:fillRect/>
          </a:stretch>
        </p:blipFill>
        <p:spPr bwMode="auto">
          <a:xfrm>
            <a:off x="304800" y="3124200"/>
            <a:ext cx="3057525" cy="3733800"/>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IN" b="1" dirty="0" smtClean="0"/>
              <a:t>Free sequestration: </a:t>
            </a:r>
            <a:r>
              <a:rPr lang="en-IN" dirty="0" smtClean="0"/>
              <a:t>the extruded nucleus has separated from the disk and moved away from the prolapsed area.</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066800" y="838200"/>
            <a:ext cx="7467600" cy="5562599"/>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Fatigue Breakdown and Traumatic Rupture</a:t>
            </a:r>
            <a:endParaRPr lang="en-IN" dirty="0"/>
          </a:p>
        </p:txBody>
      </p:sp>
      <p:sp>
        <p:nvSpPr>
          <p:cNvPr id="3" name="Content Placeholder 2"/>
          <p:cNvSpPr>
            <a:spLocks noGrp="1"/>
          </p:cNvSpPr>
          <p:nvPr>
            <p:ph idx="1"/>
          </p:nvPr>
        </p:nvSpPr>
        <p:spPr/>
        <p:txBody>
          <a:bodyPr>
            <a:normAutofit lnSpcReduction="10000"/>
          </a:bodyPr>
          <a:lstStyle/>
          <a:p>
            <a:r>
              <a:rPr lang="en-IN" dirty="0" smtClean="0"/>
              <a:t>A decrease in the continuity and integrity of structure of the annulus </a:t>
            </a:r>
            <a:r>
              <a:rPr lang="en-IN" dirty="0" err="1" smtClean="0"/>
              <a:t>fibrosus</a:t>
            </a:r>
            <a:r>
              <a:rPr lang="en-IN" dirty="0" smtClean="0"/>
              <a:t> may occur with (1) repeated stress over time causing fatigue breakdown or (2) traumatic rupture.</a:t>
            </a:r>
          </a:p>
          <a:p>
            <a:r>
              <a:rPr lang="en-IN" b="1" i="1" dirty="0" smtClean="0"/>
              <a:t>Fatigue breakdown. </a:t>
            </a:r>
            <a:r>
              <a:rPr lang="en-IN" i="1" dirty="0" smtClean="0"/>
              <a:t>Over time, the annulus breaks </a:t>
            </a:r>
            <a:r>
              <a:rPr lang="en-IN" dirty="0" smtClean="0"/>
              <a:t>down as a result of repeated overloading of the spine in flexion with asymmetrical forward bending and </a:t>
            </a:r>
            <a:r>
              <a:rPr lang="en-IN" dirty="0" err="1" smtClean="0"/>
              <a:t>torsional</a:t>
            </a:r>
            <a:r>
              <a:rPr lang="en-IN" dirty="0" smtClean="0"/>
              <a:t> stresses.</a:t>
            </a:r>
          </a:p>
          <a:p>
            <a:endParaRPr lang="en-IN" dirty="0" smtClean="0"/>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199"/>
          </a:xfrm>
        </p:spPr>
        <p:txBody>
          <a:bodyPr>
            <a:normAutofit/>
          </a:bodyPr>
          <a:lstStyle/>
          <a:p>
            <a:r>
              <a:rPr lang="en-IN" dirty="0" smtClean="0"/>
              <a:t>With </a:t>
            </a:r>
            <a:r>
              <a:rPr lang="en-IN" dirty="0" err="1" smtClean="0"/>
              <a:t>torsional</a:t>
            </a:r>
            <a:r>
              <a:rPr lang="en-IN" dirty="0" smtClean="0"/>
              <a:t> stresses, the annulus becomes distorted, most obviously at the </a:t>
            </a:r>
            <a:r>
              <a:rPr lang="en-IN" dirty="0" err="1" smtClean="0"/>
              <a:t>posterolateral</a:t>
            </a:r>
            <a:r>
              <a:rPr lang="en-IN" dirty="0" smtClean="0"/>
              <a:t> corner opposite the direction of rotation. The layers of the outer annulus </a:t>
            </a:r>
            <a:r>
              <a:rPr lang="en-IN" dirty="0" err="1" smtClean="0"/>
              <a:t>fibrosus</a:t>
            </a:r>
            <a:r>
              <a:rPr lang="en-IN" dirty="0" smtClean="0"/>
              <a:t> lose their cohesion and begin to separate from each other.</a:t>
            </a:r>
          </a:p>
          <a:p>
            <a:r>
              <a:rPr lang="en-IN" dirty="0" smtClean="0"/>
              <a:t>Each layer then acts as a separate barrier to the nuclear material. Eventually, radial tears occur, and there is communication of the nuclear material between the layers.</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92500" lnSpcReduction="20000"/>
          </a:bodyPr>
          <a:lstStyle/>
          <a:p>
            <a:r>
              <a:rPr lang="en-IN" dirty="0" smtClean="0"/>
              <a:t>With repeated forward bending and lifting stresses, the layers of the annulus are strained; they become tightly packed together in the </a:t>
            </a:r>
            <a:r>
              <a:rPr lang="en-IN" dirty="0" err="1" smtClean="0"/>
              <a:t>posterolateral</a:t>
            </a:r>
            <a:r>
              <a:rPr lang="en-IN" dirty="0" smtClean="0"/>
              <a:t> corners, radial fissures develop, and the nuclear material migrates down the fissures.</a:t>
            </a:r>
          </a:p>
          <a:p>
            <a:r>
              <a:rPr lang="en-IN" dirty="0" smtClean="0"/>
              <a:t>Outer layers of annular </a:t>
            </a:r>
            <a:r>
              <a:rPr lang="en-IN" dirty="0" err="1" smtClean="0"/>
              <a:t>fibers</a:t>
            </a:r>
            <a:r>
              <a:rPr lang="en-IN" dirty="0" smtClean="0"/>
              <a:t> can contain the nuclear material so long as they remain a continuous layer.</a:t>
            </a:r>
          </a:p>
          <a:p>
            <a:r>
              <a:rPr lang="en-IN" dirty="0" smtClean="0"/>
              <a:t>After injury, there is a tendency for the nucleus to swell and distort the annulus. Distortion is more severe in the region where the annular </a:t>
            </a:r>
            <a:r>
              <a:rPr lang="en-IN" dirty="0" err="1" smtClean="0"/>
              <a:t>fibers</a:t>
            </a:r>
            <a:r>
              <a:rPr lang="en-IN" dirty="0" smtClean="0"/>
              <a:t> are stretched.</a:t>
            </a:r>
          </a:p>
          <a:p>
            <a:r>
              <a:rPr lang="en-IN" dirty="0" smtClean="0"/>
              <a:t>If the outer layers rupture, nuclear material may </a:t>
            </a:r>
            <a:r>
              <a:rPr lang="en-IN" dirty="0" err="1" smtClean="0"/>
              <a:t>herniate</a:t>
            </a:r>
            <a:r>
              <a:rPr lang="en-IN" dirty="0" smtClean="0"/>
              <a:t> through the fissures.</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lstStyle/>
          <a:p>
            <a:r>
              <a:rPr lang="en-IN" dirty="0" smtClean="0"/>
              <a:t>Healing is attempted, but there is poor circulation in the disk. </a:t>
            </a:r>
          </a:p>
          <a:p>
            <a:endParaRPr lang="en-IN" dirty="0" smtClean="0"/>
          </a:p>
          <a:p>
            <a:r>
              <a:rPr lang="en-IN" dirty="0" smtClean="0"/>
              <a:t>There may be self-sealing of a defect with nuclear gel or proliferation of cells of the annulus.</a:t>
            </a:r>
          </a:p>
          <a:p>
            <a:endParaRPr lang="en-IN" dirty="0" smtClean="0"/>
          </a:p>
          <a:p>
            <a:r>
              <a:rPr lang="en-IN" dirty="0" smtClean="0"/>
              <a:t>Any fibrous repair is weaker than normal and takes a long time because of the relative </a:t>
            </a:r>
            <a:r>
              <a:rPr lang="en-IN" dirty="0" err="1" smtClean="0"/>
              <a:t>avascular</a:t>
            </a:r>
            <a:r>
              <a:rPr lang="en-IN" dirty="0" smtClean="0"/>
              <a:t> status of the disk.</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a:bodyPr>
          <a:lstStyle/>
          <a:p>
            <a:r>
              <a:rPr lang="en-IN" b="1" i="1" dirty="0" smtClean="0"/>
              <a:t>Traumatic rupture. </a:t>
            </a:r>
            <a:r>
              <a:rPr lang="en-IN" i="1" dirty="0" smtClean="0"/>
              <a:t>Rupture of the annulus can occur as a </a:t>
            </a:r>
            <a:r>
              <a:rPr lang="en-IN" dirty="0" smtClean="0"/>
              <a:t>one-time event, or it can be superimposed on a disk where there has been gradual breakdown of the annular rings.</a:t>
            </a:r>
          </a:p>
          <a:p>
            <a:r>
              <a:rPr lang="en-IN" dirty="0" smtClean="0"/>
              <a:t>This is seen most commonly in traumatic </a:t>
            </a:r>
            <a:r>
              <a:rPr lang="en-IN" dirty="0" err="1" smtClean="0"/>
              <a:t>hyperflexion</a:t>
            </a:r>
            <a:r>
              <a:rPr lang="en-IN" dirty="0" smtClean="0"/>
              <a:t> injuries.</a:t>
            </a:r>
          </a:p>
          <a:p>
            <a:endParaRPr lang="en-IN" b="1" dirty="0" smtClean="0"/>
          </a:p>
          <a:p>
            <a:r>
              <a:rPr lang="en-IN" b="1" dirty="0" smtClean="0"/>
              <a:t>Axial Overload: </a:t>
            </a:r>
            <a:r>
              <a:rPr lang="en-IN" dirty="0" smtClean="0"/>
              <a:t>Axial overload (compression) of the spine usually results in end-plate damage or vertebral body fracture before there is any damage to the annulus </a:t>
            </a:r>
            <a:r>
              <a:rPr lang="en-IN" dirty="0" err="1" smtClean="0"/>
              <a:t>fibrosus</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lnSpcReduction="10000"/>
          </a:bodyPr>
          <a:lstStyle/>
          <a:p>
            <a:r>
              <a:rPr lang="en-IN" b="1" dirty="0" smtClean="0"/>
              <a:t>Age:</a:t>
            </a:r>
            <a:r>
              <a:rPr lang="en-IN" dirty="0" smtClean="0"/>
              <a:t> Individuals are most susceptible to symptomatic disk injuries between the ages of 30 and 45 years.</a:t>
            </a:r>
          </a:p>
          <a:p>
            <a:r>
              <a:rPr lang="en-IN" b="1" dirty="0" smtClean="0"/>
              <a:t>Degenerative Changes: </a:t>
            </a:r>
            <a:r>
              <a:rPr lang="en-IN" dirty="0" smtClean="0"/>
              <a:t>As the nucleus becomes more fibrotic, it loses its capacity to imbibe fluid. Water content decreases, and there is an associated decrease in the size of the nucleus.</a:t>
            </a:r>
          </a:p>
          <a:p>
            <a:r>
              <a:rPr lang="en-IN" dirty="0" smtClean="0"/>
              <a:t>Acute disk protrusions caused by a bulging nucleus </a:t>
            </a:r>
            <a:r>
              <a:rPr lang="en-IN" dirty="0" err="1" smtClean="0"/>
              <a:t>pulposus</a:t>
            </a:r>
            <a:r>
              <a:rPr lang="en-IN" dirty="0" smtClean="0"/>
              <a:t> </a:t>
            </a:r>
            <a:r>
              <a:rPr lang="en-IN" smtClean="0"/>
              <a:t>against </a:t>
            </a:r>
            <a:r>
              <a:rPr lang="en-IN" dirty="0" smtClean="0"/>
              <a:t>the annulus or extrusions of the </a:t>
            </a:r>
            <a:r>
              <a:rPr lang="en-IN" smtClean="0"/>
              <a:t>nucleus through a </a:t>
            </a:r>
            <a:r>
              <a:rPr lang="en-IN" dirty="0" smtClean="0"/>
              <a:t>torn annulus are rare in older people.</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Clinical Features </a:t>
            </a:r>
            <a:endParaRPr lang="en-IN" dirty="0"/>
          </a:p>
        </p:txBody>
      </p:sp>
      <p:sp>
        <p:nvSpPr>
          <p:cNvPr id="3" name="Content Placeholder 2"/>
          <p:cNvSpPr>
            <a:spLocks noGrp="1"/>
          </p:cNvSpPr>
          <p:nvPr>
            <p:ph idx="1"/>
          </p:nvPr>
        </p:nvSpPr>
        <p:spPr/>
        <p:txBody>
          <a:bodyPr>
            <a:normAutofit/>
          </a:bodyPr>
          <a:lstStyle/>
          <a:p>
            <a:r>
              <a:rPr lang="en-IN" dirty="0" smtClean="0"/>
              <a:t>The disk is largely </a:t>
            </a:r>
            <a:r>
              <a:rPr lang="en-IN" dirty="0" err="1" smtClean="0"/>
              <a:t>aneural</a:t>
            </a:r>
            <a:r>
              <a:rPr lang="en-IN" dirty="0" smtClean="0"/>
              <a:t>; therefore not all disk protrusions are symptomatic.</a:t>
            </a:r>
          </a:p>
          <a:p>
            <a:r>
              <a:rPr lang="en-IN" b="1" i="1" dirty="0" smtClean="0"/>
              <a:t>Pain. </a:t>
            </a:r>
            <a:r>
              <a:rPr lang="en-IN" i="1" dirty="0" smtClean="0"/>
              <a:t>Symptoms of pain arise from pressure of a swollen </a:t>
            </a:r>
            <a:r>
              <a:rPr lang="en-IN" dirty="0" smtClean="0"/>
              <a:t>disk or swollen tissues against pain-sensitive structures (ligaments, </a:t>
            </a:r>
            <a:r>
              <a:rPr lang="en-IN" dirty="0" err="1" smtClean="0"/>
              <a:t>dura</a:t>
            </a:r>
            <a:r>
              <a:rPr lang="en-IN" dirty="0" smtClean="0"/>
              <a:t> mater, blood vessels around nerve roots) or from the chemical irritants of inflammation if there is herniated disk material.</a:t>
            </a: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a:bodyPr>
          <a:lstStyle/>
          <a:p>
            <a:r>
              <a:rPr lang="en-IN" b="1" i="1" dirty="0" smtClean="0"/>
              <a:t>Neurological signs and symptoms. </a:t>
            </a:r>
            <a:r>
              <a:rPr lang="en-IN" dirty="0" smtClean="0"/>
              <a:t>Neurological signs arise from pressure against the spinal cord or nerve roots.</a:t>
            </a:r>
          </a:p>
          <a:p>
            <a:r>
              <a:rPr lang="en-IN" dirty="0" smtClean="0"/>
              <a:t>The only true neurological signs an symptoms are specific motor weaknesses and specific dermatome sensory changes.</a:t>
            </a:r>
          </a:p>
          <a:p>
            <a:r>
              <a:rPr lang="en-IN" b="1" i="1" dirty="0" smtClean="0"/>
              <a:t>Variability of symptoms. </a:t>
            </a:r>
            <a:r>
              <a:rPr lang="en-IN" dirty="0" smtClean="0"/>
              <a:t>Symptoms are variable depending on the degree and direction of the protrusion as well as the spinal level of the lesion.</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rPr>
              <a:t>Objectives </a:t>
            </a:r>
            <a:endParaRPr lang="en-US" dirty="0">
              <a:solidFill>
                <a:schemeClr val="accent6">
                  <a:lumMod val="75000"/>
                </a:schemeClr>
              </a:solidFill>
            </a:endParaRPr>
          </a:p>
        </p:txBody>
      </p:sp>
      <p:sp>
        <p:nvSpPr>
          <p:cNvPr id="3" name="Content Placeholder 2"/>
          <p:cNvSpPr>
            <a:spLocks noGrp="1"/>
          </p:cNvSpPr>
          <p:nvPr>
            <p:ph idx="1"/>
          </p:nvPr>
        </p:nvSpPr>
        <p:spPr/>
        <p:txBody>
          <a:bodyPr/>
          <a:lstStyle/>
          <a:p>
            <a:pPr marL="514350" indent="-514350">
              <a:buNone/>
            </a:pPr>
            <a:r>
              <a:rPr lang="en-IN" sz="2400" dirty="0" smtClean="0">
                <a:solidFill>
                  <a:srgbClr val="0070C0"/>
                </a:solidFill>
              </a:rPr>
              <a:t>After completing this lecture, you will be able to:</a:t>
            </a:r>
          </a:p>
          <a:p>
            <a:pPr marL="514350" indent="-514350">
              <a:buAutoNum type="arabicPeriod"/>
            </a:pPr>
            <a:endParaRPr lang="en-IN" sz="2400" dirty="0" smtClean="0"/>
          </a:p>
          <a:p>
            <a:pPr marL="514350" indent="-514350">
              <a:buAutoNum type="arabicPeriod"/>
            </a:pPr>
            <a:r>
              <a:rPr lang="en-IN" sz="2400" dirty="0" smtClean="0"/>
              <a:t>Retrieve structure and function of </a:t>
            </a:r>
            <a:r>
              <a:rPr lang="en-IN" sz="2400" dirty="0" err="1" smtClean="0"/>
              <a:t>Intervertebral</a:t>
            </a:r>
            <a:r>
              <a:rPr lang="en-IN" sz="2400" dirty="0" smtClean="0"/>
              <a:t> Disks</a:t>
            </a:r>
          </a:p>
          <a:p>
            <a:pPr marL="514350" indent="-514350">
              <a:buAutoNum type="arabicPeriod"/>
            </a:pPr>
            <a:endParaRPr lang="en-IN" sz="2400" dirty="0" smtClean="0"/>
          </a:p>
          <a:p>
            <a:pPr marL="514350" indent="-514350">
              <a:buAutoNum type="arabicPeriod"/>
            </a:pPr>
            <a:r>
              <a:rPr lang="en-IN" sz="2400" dirty="0" smtClean="0"/>
              <a:t>Classify different disc injuries</a:t>
            </a:r>
          </a:p>
          <a:p>
            <a:pPr marL="514350" indent="-514350">
              <a:buAutoNum type="arabicPeriod"/>
            </a:pPr>
            <a:endParaRPr lang="en-IN" sz="2400" dirty="0" smtClean="0"/>
          </a:p>
          <a:p>
            <a:pPr marL="514350" indent="-514350">
              <a:buAutoNum type="arabicPeriod"/>
            </a:pPr>
            <a:r>
              <a:rPr lang="en-IN" sz="2400" dirty="0" smtClean="0"/>
              <a:t>Discuss mechanism of injury, clinical features and </a:t>
            </a:r>
            <a:r>
              <a:rPr lang="en-IN" sz="2400" dirty="0" err="1" smtClean="0"/>
              <a:t>investiation</a:t>
            </a:r>
            <a:r>
              <a:rPr lang="en-IN" sz="2400" dirty="0" smtClean="0"/>
              <a:t> findings</a:t>
            </a:r>
          </a:p>
          <a:p>
            <a:pPr marL="514350" indent="-514350">
              <a:buAutoNum type="arabicPeriod"/>
            </a:pPr>
            <a:endParaRPr lang="en-IN" b="1" dirty="0" smtClean="0"/>
          </a:p>
          <a:p>
            <a:pPr marL="514350" indent="-514350">
              <a:buAutoNum type="arabicPeriod"/>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lnSpcReduction="10000"/>
          </a:bodyPr>
          <a:lstStyle/>
          <a:p>
            <a:r>
              <a:rPr lang="en-IN" dirty="0" smtClean="0"/>
              <a:t>Posterior or </a:t>
            </a:r>
            <a:r>
              <a:rPr lang="en-IN" dirty="0" err="1" smtClean="0"/>
              <a:t>posterolateral</a:t>
            </a:r>
            <a:r>
              <a:rPr lang="en-IN" dirty="0" smtClean="0"/>
              <a:t> protrusions are most common.</a:t>
            </a:r>
          </a:p>
          <a:p>
            <a:pPr>
              <a:buFont typeface="Wingdings" pitchFamily="2" charset="2"/>
              <a:buChar char="ü"/>
            </a:pPr>
            <a:r>
              <a:rPr lang="en-IN" dirty="0" smtClean="0"/>
              <a:t>With a small posterior or </a:t>
            </a:r>
            <a:r>
              <a:rPr lang="en-IN" dirty="0" err="1" smtClean="0"/>
              <a:t>posterolateral</a:t>
            </a:r>
            <a:r>
              <a:rPr lang="en-IN" dirty="0" smtClean="0"/>
              <a:t> lesion, there may be pressure against the posterior longitudinal ligament or against the </a:t>
            </a:r>
            <a:r>
              <a:rPr lang="en-IN" dirty="0" err="1" smtClean="0"/>
              <a:t>dura</a:t>
            </a:r>
            <a:r>
              <a:rPr lang="en-IN" dirty="0" smtClean="0"/>
              <a:t> mater or its extensions around the nerve roots. The patient may describe a severe midline backache or pain spreading across the back into the buttock and thigh.</a:t>
            </a:r>
          </a:p>
          <a:p>
            <a:r>
              <a:rPr lang="en-IN" dirty="0" smtClean="0"/>
              <a:t>A large posterior protrusion may cause spinal cord signs such as loss of bladder control and saddle </a:t>
            </a:r>
            <a:r>
              <a:rPr lang="en-IN" dirty="0" err="1" smtClean="0"/>
              <a:t>anesthesia</a:t>
            </a:r>
            <a:r>
              <a:rPr lang="en-IN" dirty="0" smtClean="0"/>
              <a:t>.</a:t>
            </a: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a:bodyPr>
          <a:lstStyle/>
          <a:p>
            <a:r>
              <a:rPr lang="en-IN" dirty="0" smtClean="0"/>
              <a:t>A large </a:t>
            </a:r>
            <a:r>
              <a:rPr lang="en-IN" dirty="0" err="1" smtClean="0"/>
              <a:t>posterolateral</a:t>
            </a:r>
            <a:r>
              <a:rPr lang="en-IN" dirty="0" smtClean="0"/>
              <a:t> protrusion may cause partial cord or nerve root signs.</a:t>
            </a:r>
          </a:p>
          <a:p>
            <a:r>
              <a:rPr lang="en-IN" dirty="0" smtClean="0"/>
              <a:t>An anterior protrusion may cause pressure against the anterior longitudinal ligament, resulting in back pain. </a:t>
            </a:r>
            <a:r>
              <a:rPr lang="en-IN" u="sng" dirty="0" smtClean="0"/>
              <a:t>There are no neurological signs.</a:t>
            </a:r>
          </a:p>
          <a:p>
            <a:r>
              <a:rPr lang="en-IN" dirty="0" smtClean="0"/>
              <a:t>The most common levels of protrusion are the segments between the fourth and fifth lumbar vertebrae and between the fifth lumbar vertebra and sacrum, although a protrusion may occur at any level, including the cervical spine</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fontScale="92500" lnSpcReduction="10000"/>
          </a:bodyPr>
          <a:lstStyle/>
          <a:p>
            <a:r>
              <a:rPr lang="en-IN" b="1" i="1" dirty="0" smtClean="0"/>
              <a:t>Inflammation: </a:t>
            </a:r>
            <a:r>
              <a:rPr lang="en-IN" dirty="0" smtClean="0"/>
              <a:t>Contents of the nucleus </a:t>
            </a:r>
            <a:r>
              <a:rPr lang="en-IN" dirty="0" err="1" smtClean="0"/>
              <a:t>pulposus</a:t>
            </a:r>
            <a:r>
              <a:rPr lang="en-IN" dirty="0" smtClean="0"/>
              <a:t> in the neural canal may cause an inflammatory reaction and irritate the </a:t>
            </a:r>
            <a:r>
              <a:rPr lang="en-IN" dirty="0" err="1" smtClean="0"/>
              <a:t>dural</a:t>
            </a:r>
            <a:r>
              <a:rPr lang="en-IN" dirty="0" smtClean="0"/>
              <a:t> sac, its nerve root sleeves, or the nerve roots.</a:t>
            </a:r>
          </a:p>
          <a:p>
            <a:r>
              <a:rPr lang="en-IN" dirty="0" smtClean="0"/>
              <a:t>The symptoms may persist for extended periods and are not responsive to purely mechanical changes. The back pain may be worse than leg pain on the straight-leg raising test. </a:t>
            </a:r>
          </a:p>
          <a:p>
            <a:r>
              <a:rPr lang="en-IN" dirty="0" smtClean="0"/>
              <a:t>Poor resolution of this inflammatory stimulus may lead to fibrotic reactions, nerve mobility impairments, and chronic pain.</a:t>
            </a:r>
          </a:p>
          <a:p>
            <a:r>
              <a:rPr lang="en-IN" dirty="0" smtClean="0"/>
              <a:t>Early medical intervention with </a:t>
            </a:r>
            <a:r>
              <a:rPr lang="en-IN" dirty="0" err="1" smtClean="0"/>
              <a:t>antiinflammatory</a:t>
            </a:r>
            <a:r>
              <a:rPr lang="en-IN" dirty="0" smtClean="0"/>
              <a:t> agents is usually necessary.</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Onset and </a:t>
            </a:r>
            <a:r>
              <a:rPr lang="en-IN" b="1" dirty="0" err="1" smtClean="0"/>
              <a:t>Behavior</a:t>
            </a:r>
            <a:r>
              <a:rPr lang="en-IN" b="1" dirty="0" smtClean="0"/>
              <a:t> of Symptoms from Disk Lesions</a:t>
            </a:r>
            <a:endParaRPr lang="en-IN" dirty="0"/>
          </a:p>
        </p:txBody>
      </p:sp>
      <p:sp>
        <p:nvSpPr>
          <p:cNvPr id="3" name="Content Placeholder 2"/>
          <p:cNvSpPr>
            <a:spLocks noGrp="1"/>
          </p:cNvSpPr>
          <p:nvPr>
            <p:ph idx="1"/>
          </p:nvPr>
        </p:nvSpPr>
        <p:spPr/>
        <p:txBody>
          <a:bodyPr>
            <a:normAutofit/>
          </a:bodyPr>
          <a:lstStyle/>
          <a:p>
            <a:r>
              <a:rPr lang="en-IN" b="1" i="1" dirty="0" smtClean="0"/>
              <a:t>Onset. </a:t>
            </a:r>
            <a:r>
              <a:rPr lang="en-IN" dirty="0" smtClean="0"/>
              <a:t>Onset is usually between 20 and 55 years of age but most frequently from the mid-thirties to forties. Except in cases of trauma, symptomatic onset in the lumbar spine usually associated simply with bending, bending and lifting, or attempting to stand up after having been in a prolonged recumbent, sitting, or forward-bent posture.</a:t>
            </a: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lstStyle/>
          <a:p>
            <a:r>
              <a:rPr lang="en-IN" dirty="0" smtClean="0"/>
              <a:t>Although cervical disk lesions are not as prevalent, a prolonged flexed spinal position as in a forward head posture may lead to or exacerbate symptoms from a protrusion. Many patients have a predisposing history of a faulty flexion posture.</a:t>
            </a:r>
          </a:p>
          <a:p>
            <a:endParaRPr lang="en-IN" b="1" i="1" dirty="0" smtClean="0"/>
          </a:p>
          <a:p>
            <a:r>
              <a:rPr lang="en-IN" b="1" i="1" dirty="0" smtClean="0"/>
              <a:t>Pain </a:t>
            </a:r>
            <a:r>
              <a:rPr lang="en-IN" b="1" i="1" dirty="0" err="1" smtClean="0"/>
              <a:t>behavior</a:t>
            </a:r>
            <a:r>
              <a:rPr lang="en-IN" b="1" i="1" dirty="0" smtClean="0"/>
              <a:t>. </a:t>
            </a:r>
            <a:r>
              <a:rPr lang="en-IN" dirty="0" smtClean="0"/>
              <a:t>Pain may increase gradually when the person is inactive, such as when sitting or after a night’s rest.</a:t>
            </a: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8229600" cy="5867400"/>
          </a:xfrm>
        </p:spPr>
        <p:txBody>
          <a:bodyPr/>
          <a:lstStyle/>
          <a:p>
            <a:r>
              <a:rPr lang="en-IN" dirty="0" smtClean="0"/>
              <a:t>Symptoms are usually aggravated with activities that increase the </a:t>
            </a:r>
            <a:r>
              <a:rPr lang="en-IN" dirty="0" err="1" smtClean="0"/>
              <a:t>intradiskal</a:t>
            </a:r>
            <a:r>
              <a:rPr lang="en-IN" dirty="0" smtClean="0"/>
              <a:t> pressure, such as sitting, forward bending, coughing, or straining or when attempting to stand after being in a flexed position.</a:t>
            </a:r>
          </a:p>
          <a:p>
            <a:endParaRPr lang="en-IN" dirty="0" smtClean="0"/>
          </a:p>
          <a:p>
            <a:r>
              <a:rPr lang="en-IN" dirty="0" smtClean="0"/>
              <a:t>Usually, symptoms are lessened when walking except when the bulge is large or the nuclear material has prolapsed and moved beyond the confines of the annulus.</a:t>
            </a:r>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248400"/>
          </a:xfrm>
        </p:spPr>
        <p:txBody>
          <a:bodyPr>
            <a:normAutofit fontScale="92500"/>
          </a:bodyPr>
          <a:lstStyle/>
          <a:p>
            <a:r>
              <a:rPr lang="en-IN" b="1" i="1" dirty="0" smtClean="0"/>
              <a:t>Acute pain. </a:t>
            </a:r>
            <a:r>
              <a:rPr lang="en-IN" dirty="0" smtClean="0"/>
              <a:t>When there is inflammation during the acute phase, pain is almost always present but varies in intensity, depending on the person’s position or activity.</a:t>
            </a:r>
          </a:p>
          <a:p>
            <a:r>
              <a:rPr lang="en-IN" dirty="0" smtClean="0"/>
              <a:t>When there is a lumbar disk lesion, initially discomfort is noticed in the </a:t>
            </a:r>
            <a:r>
              <a:rPr lang="en-IN" dirty="0" err="1" smtClean="0"/>
              <a:t>lumbosacral</a:t>
            </a:r>
            <a:r>
              <a:rPr lang="en-IN" dirty="0" smtClean="0"/>
              <a:t> or buttock region. Some patients experience aching that extends into the thigh or leg.</a:t>
            </a:r>
          </a:p>
          <a:p>
            <a:r>
              <a:rPr lang="en-IN" dirty="0" smtClean="0"/>
              <a:t>In the cervical spine, initially pain is noticed in the </a:t>
            </a:r>
            <a:r>
              <a:rPr lang="en-IN" dirty="0" err="1" smtClean="0"/>
              <a:t>midscapular</a:t>
            </a:r>
            <a:r>
              <a:rPr lang="en-IN" dirty="0" smtClean="0"/>
              <a:t> and shoulder area. Neurological signs are not noted unless the protrusion has progressed to a degree to which there is nerve root, spinal cord, or </a:t>
            </a:r>
            <a:r>
              <a:rPr lang="en-IN" dirty="0" err="1" smtClean="0"/>
              <a:t>caud</a:t>
            </a:r>
            <a:r>
              <a:rPr lang="en-IN" dirty="0" smtClean="0"/>
              <a:t> </a:t>
            </a:r>
            <a:r>
              <a:rPr lang="en-IN" dirty="0" err="1" smtClean="0"/>
              <a:t>equina</a:t>
            </a:r>
            <a:r>
              <a:rPr lang="en-IN" dirty="0" smtClean="0"/>
              <a:t> compression.</a:t>
            </a: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Objective Clinical Findings in the Lumbar Spine</a:t>
            </a:r>
            <a:endParaRPr lang="en-IN" dirty="0"/>
          </a:p>
        </p:txBody>
      </p:sp>
      <p:sp>
        <p:nvSpPr>
          <p:cNvPr id="3" name="Content Placeholder 2"/>
          <p:cNvSpPr>
            <a:spLocks noGrp="1"/>
          </p:cNvSpPr>
          <p:nvPr>
            <p:ph idx="1"/>
          </p:nvPr>
        </p:nvSpPr>
        <p:spPr/>
        <p:txBody>
          <a:bodyPr>
            <a:normAutofit lnSpcReduction="10000"/>
          </a:bodyPr>
          <a:lstStyle/>
          <a:p>
            <a:r>
              <a:rPr lang="en-IN" dirty="0" smtClean="0"/>
              <a:t>The patient usually prefers standing and walking to sitting.</a:t>
            </a:r>
          </a:p>
          <a:p>
            <a:r>
              <a:rPr lang="en-IN" dirty="0" smtClean="0"/>
              <a:t>The patient may have a decrease in or loss of lumbar </a:t>
            </a:r>
            <a:r>
              <a:rPr lang="en-IN" dirty="0" err="1" smtClean="0"/>
              <a:t>lordosis</a:t>
            </a:r>
            <a:r>
              <a:rPr lang="en-IN" dirty="0" smtClean="0"/>
              <a:t>.</a:t>
            </a:r>
          </a:p>
          <a:p>
            <a:r>
              <a:rPr lang="en-IN" dirty="0" smtClean="0"/>
              <a:t>Forward bending is limited. When repeating the </a:t>
            </a:r>
            <a:r>
              <a:rPr lang="en-IN" dirty="0" err="1" smtClean="0"/>
              <a:t>forwardbending</a:t>
            </a:r>
            <a:r>
              <a:rPr lang="en-IN" dirty="0" smtClean="0"/>
              <a:t> test, the symptoms increase or </a:t>
            </a:r>
            <a:r>
              <a:rPr lang="en-IN" dirty="0" err="1" smtClean="0"/>
              <a:t>peripheralize</a:t>
            </a:r>
            <a:r>
              <a:rPr lang="en-IN" dirty="0" smtClean="0"/>
              <a:t>. </a:t>
            </a:r>
            <a:r>
              <a:rPr lang="en-IN" i="1" dirty="0" err="1" smtClean="0"/>
              <a:t>Peripheralization</a:t>
            </a:r>
            <a:r>
              <a:rPr lang="en-IN" i="1" dirty="0" smtClean="0"/>
              <a:t> means the symptoms are experienced </a:t>
            </a:r>
            <a:r>
              <a:rPr lang="en-IN" dirty="0" smtClean="0"/>
              <a:t>farther down the leg</a:t>
            </a:r>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667000" y="381000"/>
            <a:ext cx="2686050" cy="6019800"/>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a:bodyPr>
          <a:lstStyle/>
          <a:p>
            <a:r>
              <a:rPr lang="en-IN" dirty="0" smtClean="0"/>
              <a:t>Testing passive lumbar flexion in the supine position (double knees-to-chest) and passive extension in the prone position (press-ups) usually produces signs similar to those of the standing tests, but results may not be as dramatic because gravity is eliminated.</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Structure and Function of </a:t>
            </a:r>
            <a:r>
              <a:rPr lang="en-IN" b="1" dirty="0" err="1" smtClean="0"/>
              <a:t>Intervertebral</a:t>
            </a:r>
            <a:r>
              <a:rPr lang="en-IN" b="1" dirty="0" smtClean="0"/>
              <a:t> Disks</a:t>
            </a:r>
            <a:endParaRPr lang="en-IN" dirty="0"/>
          </a:p>
        </p:txBody>
      </p:sp>
      <p:sp>
        <p:nvSpPr>
          <p:cNvPr id="3" name="Content Placeholder 2"/>
          <p:cNvSpPr>
            <a:spLocks noGrp="1"/>
          </p:cNvSpPr>
          <p:nvPr>
            <p:ph idx="1"/>
          </p:nvPr>
        </p:nvSpPr>
        <p:spPr/>
        <p:txBody>
          <a:bodyPr>
            <a:normAutofit/>
          </a:bodyPr>
          <a:lstStyle/>
          <a:p>
            <a:r>
              <a:rPr lang="en-IN" dirty="0" smtClean="0"/>
              <a:t>The </a:t>
            </a:r>
            <a:r>
              <a:rPr lang="en-IN" dirty="0" err="1" smtClean="0"/>
              <a:t>intervertebral</a:t>
            </a:r>
            <a:r>
              <a:rPr lang="en-IN" dirty="0" smtClean="0"/>
              <a:t> disk, consists of the annulus </a:t>
            </a:r>
            <a:r>
              <a:rPr lang="en-IN" dirty="0" err="1" smtClean="0"/>
              <a:t>fibrosus</a:t>
            </a:r>
            <a:r>
              <a:rPr lang="en-IN" dirty="0" smtClean="0"/>
              <a:t> and nucleus </a:t>
            </a:r>
            <a:r>
              <a:rPr lang="en-IN" dirty="0" err="1" smtClean="0"/>
              <a:t>pulposus</a:t>
            </a:r>
            <a:r>
              <a:rPr lang="en-IN" dirty="0" smtClean="0"/>
              <a:t>, is one component of a three-joint complex between two adjacent vertebrae. </a:t>
            </a:r>
          </a:p>
          <a:p>
            <a:r>
              <a:rPr lang="en-IN" dirty="0" smtClean="0"/>
              <a:t>The structure of the disk dictates its function.</a:t>
            </a:r>
          </a:p>
          <a:p>
            <a:r>
              <a:rPr lang="en-IN" b="1" i="1" dirty="0" smtClean="0"/>
              <a:t>Annulus </a:t>
            </a:r>
            <a:r>
              <a:rPr lang="en-IN" b="1" i="1" dirty="0" err="1" smtClean="0"/>
              <a:t>fibrosus</a:t>
            </a:r>
            <a:r>
              <a:rPr lang="en-IN" b="1" i="1" dirty="0" smtClean="0"/>
              <a:t>. </a:t>
            </a:r>
            <a:r>
              <a:rPr lang="en-IN" dirty="0" smtClean="0"/>
              <a:t>The outer portion of the disk is made up of dense layers of collagen </a:t>
            </a:r>
            <a:r>
              <a:rPr lang="en-IN" u="sng" dirty="0" err="1" smtClean="0"/>
              <a:t>fibers</a:t>
            </a:r>
            <a:r>
              <a:rPr lang="en-IN" u="sng" dirty="0" smtClean="0"/>
              <a:t> and </a:t>
            </a:r>
            <a:r>
              <a:rPr lang="en-IN" u="sng" dirty="0" err="1" smtClean="0"/>
              <a:t>fibrocartilage</a:t>
            </a:r>
            <a:endParaRPr lang="en-IN" u="sng"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Objective Clinical Findings in the Cervical Spine</a:t>
            </a:r>
            <a:endParaRPr lang="en-IN" dirty="0"/>
          </a:p>
        </p:txBody>
      </p:sp>
      <p:sp>
        <p:nvSpPr>
          <p:cNvPr id="3" name="Content Placeholder 2"/>
          <p:cNvSpPr>
            <a:spLocks noGrp="1"/>
          </p:cNvSpPr>
          <p:nvPr>
            <p:ph idx="1"/>
          </p:nvPr>
        </p:nvSpPr>
        <p:spPr/>
        <p:txBody>
          <a:bodyPr>
            <a:normAutofit/>
          </a:bodyPr>
          <a:lstStyle/>
          <a:p>
            <a:r>
              <a:rPr lang="en-IN" dirty="0" smtClean="0"/>
              <a:t>Findings are similar to those in the lumbar spine except they are displayed in the respective dermatomes and </a:t>
            </a:r>
            <a:r>
              <a:rPr lang="en-IN" dirty="0" err="1" smtClean="0"/>
              <a:t>myotomes</a:t>
            </a:r>
            <a:r>
              <a:rPr lang="en-IN" dirty="0" smtClean="0"/>
              <a:t> of the cervical nerve roots.</a:t>
            </a:r>
          </a:p>
          <a:p>
            <a:r>
              <a:rPr lang="en-IN" dirty="0" smtClean="0"/>
              <a:t>Initially, the patient may present with a faulty forward head posture and may hold the head in a guarded </a:t>
            </a:r>
            <a:r>
              <a:rPr lang="en-IN" dirty="0" err="1" smtClean="0"/>
              <a:t>sidebent</a:t>
            </a:r>
            <a:r>
              <a:rPr lang="en-IN" dirty="0" smtClean="0"/>
              <a:t> or rotated position away from the symptomatic side.</a:t>
            </a:r>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lstStyle/>
          <a:p>
            <a:r>
              <a:rPr lang="en-IN" dirty="0" smtClean="0"/>
              <a:t>Cervical flexion </a:t>
            </a:r>
            <a:r>
              <a:rPr lang="en-IN" dirty="0" err="1" smtClean="0"/>
              <a:t>peripheralizes</a:t>
            </a:r>
            <a:r>
              <a:rPr lang="en-IN" dirty="0" smtClean="0"/>
              <a:t> the symptoms; neck retractions (axial extension) followed by extension may centralize the symptoms of a contained nuclear bulge.</a:t>
            </a:r>
          </a:p>
          <a:p>
            <a:endParaRPr lang="en-IN" dirty="0" smtClean="0"/>
          </a:p>
          <a:p>
            <a:r>
              <a:rPr lang="en-IN" dirty="0" smtClean="0"/>
              <a:t>There may be nerve mobility impairments in the upper extremity.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Investigations </a:t>
            </a:r>
            <a:endParaRPr lang="en-IN" dirty="0"/>
          </a:p>
        </p:txBody>
      </p:sp>
      <p:sp>
        <p:nvSpPr>
          <p:cNvPr id="3" name="Content Placeholder 2"/>
          <p:cNvSpPr>
            <a:spLocks noGrp="1"/>
          </p:cNvSpPr>
          <p:nvPr>
            <p:ph idx="1"/>
          </p:nvPr>
        </p:nvSpPr>
        <p:spPr/>
        <p:txBody>
          <a:bodyPr/>
          <a:lstStyle/>
          <a:p>
            <a:r>
              <a:rPr lang="en-IN" dirty="0" smtClean="0"/>
              <a:t>XRAY</a:t>
            </a:r>
          </a:p>
          <a:p>
            <a:r>
              <a:rPr lang="en-IN" dirty="0" smtClean="0"/>
              <a:t>MRI</a:t>
            </a:r>
          </a:p>
          <a:p>
            <a:r>
              <a:rPr lang="en-IN" dirty="0" smtClean="0"/>
              <a:t>CT SCAN</a:t>
            </a:r>
          </a:p>
          <a:p>
            <a:r>
              <a:rPr lang="en-IN" dirty="0" smtClean="0"/>
              <a:t>Discography </a:t>
            </a:r>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362200" y="185850"/>
            <a:ext cx="3470847" cy="6519750"/>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Points to be noted in plain X-ray</a:t>
            </a:r>
            <a:endParaRPr lang="en-IN" dirty="0"/>
          </a:p>
        </p:txBody>
      </p:sp>
      <p:sp>
        <p:nvSpPr>
          <p:cNvPr id="3" name="Content Placeholder 2"/>
          <p:cNvSpPr>
            <a:spLocks noGrp="1"/>
          </p:cNvSpPr>
          <p:nvPr>
            <p:ph idx="1"/>
          </p:nvPr>
        </p:nvSpPr>
        <p:spPr/>
        <p:txBody>
          <a:bodyPr/>
          <a:lstStyle/>
          <a:p>
            <a:r>
              <a:rPr lang="en-IN" dirty="0" smtClean="0"/>
              <a:t>Shape of the vertebrae</a:t>
            </a:r>
          </a:p>
          <a:p>
            <a:r>
              <a:rPr lang="en-IN" dirty="0" smtClean="0"/>
              <a:t>Wedge fracture of any vertebrae</a:t>
            </a:r>
          </a:p>
          <a:p>
            <a:r>
              <a:rPr lang="en-IN" dirty="0" smtClean="0"/>
              <a:t>Disc shape reduced as seen in </a:t>
            </a:r>
            <a:r>
              <a:rPr lang="en-IN" dirty="0" err="1" smtClean="0"/>
              <a:t>spondylosis</a:t>
            </a:r>
            <a:endParaRPr lang="en-IN" dirty="0" smtClean="0"/>
          </a:p>
          <a:p>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Discography </a:t>
            </a:r>
            <a:endParaRPr lang="en-IN" dirty="0"/>
          </a:p>
        </p:txBody>
      </p:sp>
      <p:sp>
        <p:nvSpPr>
          <p:cNvPr id="3" name="Content Placeholder 2"/>
          <p:cNvSpPr>
            <a:spLocks noGrp="1"/>
          </p:cNvSpPr>
          <p:nvPr>
            <p:ph idx="1"/>
          </p:nvPr>
        </p:nvSpPr>
        <p:spPr/>
        <p:txBody>
          <a:bodyPr/>
          <a:lstStyle/>
          <a:p>
            <a:r>
              <a:rPr lang="en-IN" dirty="0" err="1" smtClean="0"/>
              <a:t>Radiopaque</a:t>
            </a:r>
            <a:r>
              <a:rPr lang="en-IN" dirty="0" smtClean="0"/>
              <a:t> dye is injected into the </a:t>
            </a:r>
            <a:r>
              <a:rPr lang="en-IN" dirty="0" err="1" smtClean="0"/>
              <a:t>nucleous</a:t>
            </a:r>
            <a:r>
              <a:rPr lang="en-IN" dirty="0" smtClean="0"/>
              <a:t> </a:t>
            </a:r>
            <a:r>
              <a:rPr lang="en-IN" dirty="0" err="1" smtClean="0"/>
              <a:t>pulposus</a:t>
            </a:r>
            <a:r>
              <a:rPr lang="en-IN" dirty="0" smtClean="0"/>
              <a:t> to see whether dye injected reproduces the patient’s symptoms.</a:t>
            </a:r>
          </a:p>
          <a:p>
            <a:r>
              <a:rPr lang="en-IN" dirty="0" smtClean="0"/>
              <a:t>It is not commonly used technique.</a:t>
            </a:r>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MCQs</a:t>
            </a:r>
            <a:endParaRPr lang="en-IN" dirty="0"/>
          </a:p>
        </p:txBody>
      </p:sp>
      <p:sp>
        <p:nvSpPr>
          <p:cNvPr id="3" name="Content Placeholder 2"/>
          <p:cNvSpPr>
            <a:spLocks noGrp="1"/>
          </p:cNvSpPr>
          <p:nvPr>
            <p:ph idx="1"/>
          </p:nvPr>
        </p:nvSpPr>
        <p:spPr/>
        <p:txBody>
          <a:bodyPr/>
          <a:lstStyle/>
          <a:p>
            <a:pPr>
              <a:buNone/>
            </a:pPr>
            <a:r>
              <a:rPr lang="en-IN" dirty="0" smtClean="0"/>
              <a:t>1. Objective Clinical Findings in the Lumbar Spine is </a:t>
            </a:r>
          </a:p>
          <a:p>
            <a:pPr marL="514350" indent="-514350">
              <a:buAutoNum type="alphaLcPeriod"/>
            </a:pPr>
            <a:r>
              <a:rPr lang="en-IN" dirty="0" smtClean="0"/>
              <a:t>Patient prefers to stand and walk more than sit</a:t>
            </a:r>
          </a:p>
          <a:p>
            <a:pPr marL="514350" indent="-514350">
              <a:buAutoNum type="alphaLcPeriod"/>
            </a:pPr>
            <a:r>
              <a:rPr lang="en-IN" dirty="0" smtClean="0"/>
              <a:t>Patient prefers to stand and run than sit</a:t>
            </a:r>
          </a:p>
          <a:p>
            <a:pPr marL="514350" indent="-514350">
              <a:buAutoNum type="alphaLcPeriod"/>
            </a:pPr>
            <a:r>
              <a:rPr lang="en-IN" dirty="0" smtClean="0"/>
              <a:t>Patient prefers to be in supine position than stand and walk.</a:t>
            </a:r>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lstStyle/>
          <a:p>
            <a:pPr>
              <a:buNone/>
            </a:pPr>
            <a:r>
              <a:rPr lang="en-IN" dirty="0" smtClean="0"/>
              <a:t>2. ___________ </a:t>
            </a:r>
            <a:r>
              <a:rPr lang="en-IN" smtClean="0"/>
              <a:t>is a component </a:t>
            </a:r>
            <a:r>
              <a:rPr lang="en-IN" dirty="0" smtClean="0"/>
              <a:t>of a three-joint complex between two adjacent vertebrae.</a:t>
            </a:r>
          </a:p>
          <a:p>
            <a:pPr marL="514350" indent="-514350">
              <a:buAutoNum type="alphaLcPeriod"/>
            </a:pPr>
            <a:r>
              <a:rPr lang="en-IN" dirty="0" err="1" smtClean="0"/>
              <a:t>Nucleous</a:t>
            </a:r>
            <a:r>
              <a:rPr lang="en-IN" dirty="0" smtClean="0"/>
              <a:t> </a:t>
            </a:r>
            <a:r>
              <a:rPr lang="en-IN" dirty="0" err="1" smtClean="0"/>
              <a:t>pulposus</a:t>
            </a:r>
            <a:endParaRPr lang="en-IN" dirty="0" smtClean="0"/>
          </a:p>
          <a:p>
            <a:pPr marL="514350" indent="-514350">
              <a:buAutoNum type="alphaLcPeriod"/>
            </a:pPr>
            <a:r>
              <a:rPr lang="en-IN" dirty="0" smtClean="0"/>
              <a:t>Annulus </a:t>
            </a:r>
            <a:r>
              <a:rPr lang="en-IN" dirty="0" err="1" smtClean="0"/>
              <a:t>fibrosus</a:t>
            </a:r>
            <a:endParaRPr lang="en-IN" dirty="0" smtClean="0"/>
          </a:p>
          <a:p>
            <a:pPr marL="514350" indent="-514350">
              <a:buAutoNum type="alphaLcPeriod"/>
            </a:pPr>
            <a:r>
              <a:rPr lang="en-IN" dirty="0" err="1" smtClean="0"/>
              <a:t>Intervertebral</a:t>
            </a:r>
            <a:r>
              <a:rPr lang="en-IN" dirty="0" smtClean="0"/>
              <a:t> disc</a:t>
            </a:r>
          </a:p>
          <a:p>
            <a:pPr marL="514350" indent="-514350">
              <a:buAutoNum type="alphaLcPeriod"/>
            </a:pPr>
            <a:endParaRPr lang="en-IN" dirty="0" smtClean="0"/>
          </a:p>
          <a:p>
            <a:pPr marL="514350" indent="-514350">
              <a:buNone/>
            </a:pPr>
            <a:r>
              <a:rPr lang="en-IN" dirty="0" smtClean="0"/>
              <a:t>3. The annulus </a:t>
            </a:r>
            <a:r>
              <a:rPr lang="en-IN" dirty="0" err="1" smtClean="0"/>
              <a:t>fibrosus</a:t>
            </a:r>
            <a:r>
              <a:rPr lang="en-IN" dirty="0" smtClean="0"/>
              <a:t> is supported by the ________ ligaments.</a:t>
            </a:r>
          </a:p>
          <a:p>
            <a:pPr marL="514350" indent="-514350">
              <a:buAutoNum type="alphaLcPeriod"/>
            </a:pPr>
            <a:r>
              <a:rPr lang="en-IN" dirty="0" smtClean="0"/>
              <a:t>anterior and posterior longitudinal </a:t>
            </a:r>
          </a:p>
          <a:p>
            <a:pPr marL="514350" indent="-514350">
              <a:buAutoNum type="alphaLcPeriod"/>
            </a:pPr>
            <a:r>
              <a:rPr lang="en-IN" dirty="0" err="1" smtClean="0"/>
              <a:t>Interspinous</a:t>
            </a:r>
            <a:r>
              <a:rPr lang="en-IN" dirty="0" smtClean="0"/>
              <a:t> ligament</a:t>
            </a:r>
            <a:endParaRPr lang="en-IN"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lnSpcReduction="10000"/>
          </a:bodyPr>
          <a:lstStyle/>
          <a:p>
            <a:pPr>
              <a:buNone/>
            </a:pPr>
            <a:r>
              <a:rPr lang="en-IN" dirty="0" smtClean="0"/>
              <a:t>4. Nutrition diffuses from the marrow of the vertebral bodies to the disk via________</a:t>
            </a:r>
          </a:p>
          <a:p>
            <a:pPr marL="514350" indent="-514350">
              <a:buAutoNum type="alphaLcPeriod"/>
            </a:pPr>
            <a:r>
              <a:rPr lang="en-IN" dirty="0" err="1" smtClean="0"/>
              <a:t>Nucleous</a:t>
            </a:r>
            <a:r>
              <a:rPr lang="en-IN" dirty="0" smtClean="0"/>
              <a:t> </a:t>
            </a:r>
            <a:r>
              <a:rPr lang="en-IN" dirty="0" err="1" smtClean="0"/>
              <a:t>pulposus</a:t>
            </a:r>
            <a:endParaRPr lang="en-IN" dirty="0" smtClean="0"/>
          </a:p>
          <a:p>
            <a:pPr marL="514350" indent="-514350">
              <a:buAutoNum type="alphaLcPeriod"/>
            </a:pPr>
            <a:r>
              <a:rPr lang="en-IN" dirty="0" smtClean="0"/>
              <a:t>the end-plates</a:t>
            </a:r>
          </a:p>
          <a:p>
            <a:pPr marL="514350" indent="-514350">
              <a:buAutoNum type="alphaLcPeriod"/>
            </a:pPr>
            <a:r>
              <a:rPr lang="en-IN" dirty="0" err="1" smtClean="0"/>
              <a:t>Annulous</a:t>
            </a:r>
            <a:r>
              <a:rPr lang="en-IN" dirty="0" smtClean="0"/>
              <a:t> </a:t>
            </a:r>
            <a:r>
              <a:rPr lang="en-IN" dirty="0" err="1" smtClean="0"/>
              <a:t>fibrosus</a:t>
            </a:r>
            <a:endParaRPr lang="en-IN" dirty="0" smtClean="0"/>
          </a:p>
          <a:p>
            <a:pPr marL="514350" indent="-514350">
              <a:buAutoNum type="alphaLcPeriod"/>
            </a:pPr>
            <a:endParaRPr lang="en-IN" dirty="0" smtClean="0"/>
          </a:p>
          <a:p>
            <a:pPr marL="514350" indent="-514350">
              <a:buNone/>
            </a:pPr>
            <a:r>
              <a:rPr lang="en-IN" dirty="0" smtClean="0"/>
              <a:t>5. frank rupture of the nuclear material into the vertebral canal</a:t>
            </a:r>
          </a:p>
          <a:p>
            <a:pPr marL="514350" indent="-514350">
              <a:buAutoNum type="alphaLcPeriod"/>
            </a:pPr>
            <a:r>
              <a:rPr lang="en-IN" dirty="0" err="1" smtClean="0"/>
              <a:t>Herniation</a:t>
            </a:r>
            <a:endParaRPr lang="en-IN" dirty="0" smtClean="0"/>
          </a:p>
          <a:p>
            <a:pPr marL="514350" indent="-514350">
              <a:buAutoNum type="alphaLcPeriod"/>
            </a:pPr>
            <a:r>
              <a:rPr lang="en-IN" dirty="0" err="1" smtClean="0"/>
              <a:t>prolapse</a:t>
            </a:r>
            <a:endParaRPr lang="en-IN" dirty="0" smtClean="0"/>
          </a:p>
          <a:p>
            <a:pPr marL="514350" indent="-514350">
              <a:buAutoNum type="alphaLcPeriod"/>
            </a:pPr>
            <a:r>
              <a:rPr lang="en-IN" dirty="0" smtClean="0"/>
              <a:t>protrusion</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a:bodyPr>
          <a:lstStyle/>
          <a:p>
            <a:r>
              <a:rPr lang="en-IN" dirty="0" smtClean="0"/>
              <a:t>Orientation of the </a:t>
            </a:r>
            <a:r>
              <a:rPr lang="en-IN" dirty="0" err="1" smtClean="0"/>
              <a:t>fibers</a:t>
            </a:r>
            <a:r>
              <a:rPr lang="en-IN" dirty="0" smtClean="0"/>
              <a:t> </a:t>
            </a:r>
            <a:r>
              <a:rPr lang="en-IN" dirty="0" smtClean="0">
                <a:sym typeface="Wingdings" pitchFamily="2" charset="2"/>
              </a:rPr>
              <a:t></a:t>
            </a:r>
            <a:r>
              <a:rPr lang="en-IN" dirty="0" smtClean="0"/>
              <a:t> tensile strength to the disk when the spine is distracted, rotated, or bent.</a:t>
            </a:r>
          </a:p>
          <a:p>
            <a:endParaRPr lang="en-IN" dirty="0" smtClean="0"/>
          </a:p>
          <a:p>
            <a:r>
              <a:rPr lang="en-IN" dirty="0" smtClean="0"/>
              <a:t>The annulus is firmly attached to adjacent vertebrae. The annulus </a:t>
            </a:r>
            <a:r>
              <a:rPr lang="en-IN" dirty="0" err="1" smtClean="0"/>
              <a:t>fibrosus</a:t>
            </a:r>
            <a:r>
              <a:rPr lang="en-IN" dirty="0" smtClean="0"/>
              <a:t> is supported by the anterior and posterior longitudinal ligaments.</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a:bodyPr>
          <a:lstStyle/>
          <a:p>
            <a:r>
              <a:rPr lang="en-IN" b="1" i="1" dirty="0" smtClean="0"/>
              <a:t>Nucleus </a:t>
            </a:r>
            <a:r>
              <a:rPr lang="en-IN" b="1" i="1" dirty="0" err="1" smtClean="0"/>
              <a:t>pulposus</a:t>
            </a:r>
            <a:r>
              <a:rPr lang="en-IN" b="1" i="1" dirty="0" smtClean="0"/>
              <a:t>. </a:t>
            </a:r>
            <a:r>
              <a:rPr lang="en-IN" dirty="0" smtClean="0"/>
              <a:t>The central portion of the disk is a gelatinous mass. </a:t>
            </a:r>
          </a:p>
          <a:p>
            <a:r>
              <a:rPr lang="en-IN" dirty="0" smtClean="0"/>
              <a:t>It is located centrally in the disk except in the lumbar spine, where it is situated closer to the posterior border.</a:t>
            </a:r>
          </a:p>
          <a:p>
            <a:r>
              <a:rPr lang="en-IN" dirty="0" smtClean="0"/>
              <a:t>Aggregating </a:t>
            </a:r>
            <a:r>
              <a:rPr lang="en-IN" dirty="0" err="1" smtClean="0"/>
              <a:t>proteoglycans</a:t>
            </a:r>
            <a:r>
              <a:rPr lang="en-IN" dirty="0" smtClean="0"/>
              <a:t>, have great affinity for water </a:t>
            </a:r>
            <a:r>
              <a:rPr lang="en-IN" dirty="0" smtClean="0">
                <a:sym typeface="Wingdings" pitchFamily="2" charset="2"/>
              </a:rPr>
              <a:t> </a:t>
            </a:r>
            <a:r>
              <a:rPr lang="en-IN" dirty="0" smtClean="0"/>
              <a:t>functions to distribute pressure evenly throughout the disk and from one vertebral body to the next under loaded conditions.</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a:bodyPr>
          <a:lstStyle/>
          <a:p>
            <a:r>
              <a:rPr lang="en-IN" dirty="0" smtClean="0"/>
              <a:t>Because of the affinity for water, the nucleus imbibes water when pressure is reduced on the disk and water is squeezed out under compressive loads. </a:t>
            </a:r>
          </a:p>
          <a:p>
            <a:r>
              <a:rPr lang="en-IN" dirty="0" smtClean="0"/>
              <a:t>These fluid dynamics provide transport for nutrients and help maintain tissue health in the disk.</a:t>
            </a:r>
          </a:p>
          <a:p>
            <a:endParaRPr lang="en-IN" dirty="0" smtClean="0"/>
          </a:p>
          <a:p>
            <a:r>
              <a:rPr lang="en-IN" dirty="0" smtClean="0"/>
              <a:t>With flexion (forward bending) of a vertebral segment, the anterior portion of the disk is compressed, and the posterior is distracted.</a:t>
            </a:r>
          </a:p>
          <a:p>
            <a:endParaRPr lang="en-IN"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lstStyle/>
          <a:p>
            <a:r>
              <a:rPr lang="en-IN" b="1" i="1" dirty="0" smtClean="0"/>
              <a:t>Cartilaginous end-plates: </a:t>
            </a:r>
            <a:r>
              <a:rPr lang="en-IN" dirty="0" smtClean="0"/>
              <a:t>End-plates cover the nucleus </a:t>
            </a:r>
            <a:r>
              <a:rPr lang="en-IN" dirty="0" err="1" smtClean="0"/>
              <a:t>pulposus</a:t>
            </a:r>
            <a:r>
              <a:rPr lang="en-IN" dirty="0" smtClean="0"/>
              <a:t> superiorly and inferiorly and lie between the nucleus and vertebral bodies.</a:t>
            </a:r>
          </a:p>
          <a:p>
            <a:endParaRPr lang="en-IN" dirty="0" smtClean="0"/>
          </a:p>
          <a:p>
            <a:r>
              <a:rPr lang="en-IN" dirty="0" smtClean="0"/>
              <a:t>The collagen </a:t>
            </a:r>
            <a:r>
              <a:rPr lang="en-IN" dirty="0" err="1" smtClean="0"/>
              <a:t>fibers</a:t>
            </a:r>
            <a:r>
              <a:rPr lang="en-IN" dirty="0" smtClean="0"/>
              <a:t> of the inner annulus </a:t>
            </a:r>
            <a:r>
              <a:rPr lang="en-IN" dirty="0" err="1" smtClean="0"/>
              <a:t>fibrosus</a:t>
            </a:r>
            <a:r>
              <a:rPr lang="en-IN" dirty="0" smtClean="0"/>
              <a:t> insert into the end-plate and angle centrally </a:t>
            </a:r>
            <a:r>
              <a:rPr lang="en-IN" dirty="0" smtClean="0">
                <a:sym typeface="Wingdings" pitchFamily="2" charset="2"/>
              </a:rPr>
              <a:t></a:t>
            </a:r>
            <a:r>
              <a:rPr lang="en-IN" dirty="0" smtClean="0"/>
              <a:t>encapsulating the nucleus </a:t>
            </a:r>
            <a:r>
              <a:rPr lang="en-IN" dirty="0" err="1" smtClean="0"/>
              <a:t>pulposus</a:t>
            </a:r>
            <a:r>
              <a:rPr lang="en-IN" dirty="0" smtClean="0"/>
              <a:t>.</a:t>
            </a:r>
          </a:p>
          <a:p>
            <a:endParaRPr lang="en-IN" dirty="0" smtClean="0"/>
          </a:p>
          <a:p>
            <a:r>
              <a:rPr lang="en-IN" dirty="0" smtClean="0"/>
              <a:t>Nutrition diffuses from the marrow of the vertebral bodies to the disk via the end-plates.</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Definition </a:t>
            </a:r>
            <a:endParaRPr lang="en-IN" dirty="0"/>
          </a:p>
        </p:txBody>
      </p:sp>
      <p:sp>
        <p:nvSpPr>
          <p:cNvPr id="3" name="Content Placeholder 2"/>
          <p:cNvSpPr>
            <a:spLocks noGrp="1"/>
          </p:cNvSpPr>
          <p:nvPr>
            <p:ph idx="1"/>
          </p:nvPr>
        </p:nvSpPr>
        <p:spPr/>
        <p:txBody>
          <a:bodyPr/>
          <a:lstStyle/>
          <a:p>
            <a:r>
              <a:rPr lang="en-IN" dirty="0" err="1" smtClean="0"/>
              <a:t>Varoius</a:t>
            </a:r>
            <a:r>
              <a:rPr lang="en-IN" dirty="0" smtClean="0"/>
              <a:t> authors have </a:t>
            </a:r>
            <a:r>
              <a:rPr lang="en-IN" dirty="0" err="1" smtClean="0"/>
              <a:t>definied</a:t>
            </a:r>
            <a:r>
              <a:rPr lang="en-IN" dirty="0" smtClean="0"/>
              <a:t> the terms </a:t>
            </a:r>
            <a:r>
              <a:rPr lang="en-IN" dirty="0" err="1" smtClean="0"/>
              <a:t>herniation</a:t>
            </a:r>
            <a:r>
              <a:rPr lang="en-IN" dirty="0" smtClean="0"/>
              <a:t>, protrusion, </a:t>
            </a:r>
            <a:r>
              <a:rPr lang="en-IN" dirty="0" err="1" smtClean="0"/>
              <a:t>prolapse</a:t>
            </a:r>
            <a:r>
              <a:rPr lang="en-IN" dirty="0" smtClean="0"/>
              <a:t> and extrusion differently.</a:t>
            </a:r>
          </a:p>
          <a:p>
            <a:endParaRPr lang="en-IN" b="1" dirty="0" smtClean="0"/>
          </a:p>
          <a:p>
            <a:r>
              <a:rPr lang="en-IN" b="1" dirty="0" err="1" smtClean="0"/>
              <a:t>Herniation</a:t>
            </a:r>
            <a:r>
              <a:rPr lang="en-IN" b="1" dirty="0" smtClean="0"/>
              <a:t>: </a:t>
            </a:r>
            <a:r>
              <a:rPr lang="en-IN" dirty="0" smtClean="0"/>
              <a:t>a general term used when there is any change in the shape of the annulus that causes it to bulge beyond its normal perimeter.</a:t>
            </a:r>
            <a:endParaRPr lang="en-IN"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a:bodyPr>
          <a:lstStyle/>
          <a:p>
            <a:r>
              <a:rPr lang="en-IN" b="1" dirty="0" smtClean="0"/>
              <a:t>Protrusion: </a:t>
            </a:r>
            <a:r>
              <a:rPr lang="en-IN" dirty="0" smtClean="0"/>
              <a:t>nuclear material is contained by the outer layers of the annulus and supporting </a:t>
            </a:r>
            <a:r>
              <a:rPr lang="en-IN" dirty="0" err="1" smtClean="0"/>
              <a:t>ligamentous</a:t>
            </a:r>
            <a:r>
              <a:rPr lang="en-IN" dirty="0" smtClean="0"/>
              <a:t> structures.</a:t>
            </a:r>
          </a:p>
          <a:p>
            <a:r>
              <a:rPr lang="en-IN" b="1" dirty="0" err="1" smtClean="0"/>
              <a:t>Prolapse</a:t>
            </a:r>
            <a:r>
              <a:rPr lang="en-IN" b="1" dirty="0" smtClean="0"/>
              <a:t>: </a:t>
            </a:r>
            <a:r>
              <a:rPr lang="en-IN" dirty="0" smtClean="0"/>
              <a:t>frank rupture of the nuclear material into the vertebral canal.</a:t>
            </a:r>
          </a:p>
          <a:p>
            <a:r>
              <a:rPr lang="en-IN" b="1" dirty="0" smtClean="0"/>
              <a:t>Extrusion: </a:t>
            </a:r>
            <a:r>
              <a:rPr lang="en-IN" dirty="0" smtClean="0"/>
              <a:t>extension of nuclear material beyond the confines of the posterior longitudinal ligament or above and below the disk space, as detected on magnetic resonance imagine (MRI), but still in contact with the disk.</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TotalTime>
  <Words>1950</Words>
  <Application>Microsoft Office PowerPoint</Application>
  <PresentationFormat>On-screen Show (4:3)</PresentationFormat>
  <Paragraphs>130</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Prolapsed Intervertebral Disc</vt:lpstr>
      <vt:lpstr>Objectives </vt:lpstr>
      <vt:lpstr>Structure and Function of Intervertebral Disks</vt:lpstr>
      <vt:lpstr>Slide 4</vt:lpstr>
      <vt:lpstr>Slide 5</vt:lpstr>
      <vt:lpstr>Slide 6</vt:lpstr>
      <vt:lpstr>Slide 7</vt:lpstr>
      <vt:lpstr>Definition </vt:lpstr>
      <vt:lpstr>Slide 9</vt:lpstr>
      <vt:lpstr>Slide 10</vt:lpstr>
      <vt:lpstr>Slide 11</vt:lpstr>
      <vt:lpstr>Fatigue Breakdown and Traumatic Rupture</vt:lpstr>
      <vt:lpstr>Slide 13</vt:lpstr>
      <vt:lpstr>Slide 14</vt:lpstr>
      <vt:lpstr>Slide 15</vt:lpstr>
      <vt:lpstr>Slide 16</vt:lpstr>
      <vt:lpstr>Slide 17</vt:lpstr>
      <vt:lpstr>Clinical Features </vt:lpstr>
      <vt:lpstr>Slide 19</vt:lpstr>
      <vt:lpstr>Slide 20</vt:lpstr>
      <vt:lpstr>Slide 21</vt:lpstr>
      <vt:lpstr>Slide 22</vt:lpstr>
      <vt:lpstr>Onset and Behavior of Symptoms from Disk Lesions</vt:lpstr>
      <vt:lpstr>Slide 24</vt:lpstr>
      <vt:lpstr>Slide 25</vt:lpstr>
      <vt:lpstr>Slide 26</vt:lpstr>
      <vt:lpstr>Objective Clinical Findings in the Lumbar Spine</vt:lpstr>
      <vt:lpstr>Slide 28</vt:lpstr>
      <vt:lpstr>Slide 29</vt:lpstr>
      <vt:lpstr>Objective Clinical Findings in the Cervical Spine</vt:lpstr>
      <vt:lpstr>Slide 31</vt:lpstr>
      <vt:lpstr>Investigations </vt:lpstr>
      <vt:lpstr>Slide 33</vt:lpstr>
      <vt:lpstr>Points to be noted in plain X-ray</vt:lpstr>
      <vt:lpstr>Discography </vt:lpstr>
      <vt:lpstr>MCQs</vt:lpstr>
      <vt:lpstr>Slide 37</vt:lpstr>
      <vt:lpstr>Slide 38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PIVD</dc:title>
  <dc:creator>Niketa Patel</dc:creator>
  <cp:lastModifiedBy>Windows User</cp:lastModifiedBy>
  <cp:revision>140</cp:revision>
  <dcterms:created xsi:type="dcterms:W3CDTF">2006-08-16T00:00:00Z</dcterms:created>
  <dcterms:modified xsi:type="dcterms:W3CDTF">2020-08-18T01:21:43Z</dcterms:modified>
</cp:coreProperties>
</file>