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57" r:id="rId4"/>
    <p:sldId id="283" r:id="rId5"/>
    <p:sldId id="258" r:id="rId6"/>
    <p:sldId id="259" r:id="rId7"/>
    <p:sldId id="284" r:id="rId8"/>
    <p:sldId id="285" r:id="rId9"/>
    <p:sldId id="261" r:id="rId10"/>
    <p:sldId id="262" r:id="rId11"/>
    <p:sldId id="263" r:id="rId12"/>
    <p:sldId id="264" r:id="rId13"/>
    <p:sldId id="266" r:id="rId14"/>
    <p:sldId id="265" r:id="rId15"/>
    <p:sldId id="267" r:id="rId16"/>
    <p:sldId id="268" r:id="rId17"/>
    <p:sldId id="269" r:id="rId18"/>
    <p:sldId id="279" r:id="rId19"/>
    <p:sldId id="280" r:id="rId20"/>
    <p:sldId id="281" r:id="rId21"/>
    <p:sldId id="278" r:id="rId22"/>
    <p:sldId id="270" r:id="rId23"/>
    <p:sldId id="271" r:id="rId24"/>
    <p:sldId id="273" r:id="rId25"/>
    <p:sldId id="277" r:id="rId26"/>
    <p:sldId id="276" r:id="rId27"/>
    <p:sldId id="275" r:id="rId28"/>
    <p:sldId id="274" r:id="rId29"/>
    <p:sldId id="282"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rmAutofit fontScale="90000"/>
          </a:bodyPr>
          <a:lstStyle/>
          <a:p>
            <a:r>
              <a:rPr lang="en-IN" dirty="0" smtClean="0">
                <a:solidFill>
                  <a:schemeClr val="accent6">
                    <a:lumMod val="75000"/>
                  </a:schemeClr>
                </a:solidFill>
              </a:rPr>
              <a:t>PRINCIPLES</a:t>
            </a:r>
            <a:r>
              <a:rPr lang="en-IN" dirty="0" smtClean="0"/>
              <a:t> </a:t>
            </a:r>
            <a:r>
              <a:rPr lang="en-IN" dirty="0" smtClean="0"/>
              <a:t>OF</a:t>
            </a:r>
            <a:r>
              <a:rPr lang="en-IN" dirty="0" smtClean="0"/>
              <a:t> </a:t>
            </a:r>
            <a:r>
              <a:rPr lang="en-IN" dirty="0" smtClean="0">
                <a:solidFill>
                  <a:schemeClr val="accent5">
                    <a:lumMod val="75000"/>
                  </a:schemeClr>
                </a:solidFill>
              </a:rPr>
              <a:t>PHYSIOTHERAPY</a:t>
            </a:r>
            <a:r>
              <a:rPr lang="en-IN" dirty="0" smtClean="0"/>
              <a:t> </a:t>
            </a:r>
            <a:r>
              <a:rPr lang="en-IN" dirty="0" smtClean="0">
                <a:solidFill>
                  <a:schemeClr val="accent2">
                    <a:lumMod val="75000"/>
                  </a:schemeClr>
                </a:solidFill>
              </a:rPr>
              <a:t>ASSESSMENT</a:t>
            </a:r>
            <a:r>
              <a:rPr lang="en-IN" dirty="0" smtClean="0"/>
              <a:t> AND </a:t>
            </a:r>
            <a:r>
              <a:rPr lang="en-IN" dirty="0" smtClean="0">
                <a:solidFill>
                  <a:srgbClr val="00B050"/>
                </a:solidFill>
              </a:rPr>
              <a:t>MANAGEMENT</a:t>
            </a:r>
            <a:r>
              <a:rPr lang="en-IN" dirty="0" smtClean="0"/>
              <a:t> </a:t>
            </a:r>
            <a:r>
              <a:rPr lang="en-IN" dirty="0" smtClean="0"/>
              <a:t>of </a:t>
            </a:r>
            <a:r>
              <a:rPr lang="en-IN" dirty="0" smtClean="0">
                <a:solidFill>
                  <a:srgbClr val="C00000"/>
                </a:solidFill>
              </a:rPr>
              <a:t>PROLAPSED INTERVERTEBRAL DISC </a:t>
            </a:r>
            <a:r>
              <a:rPr lang="en-IN" dirty="0" smtClean="0"/>
              <a:t>(PIVD)</a:t>
            </a:r>
            <a:endParaRPr lang="en-IN" dirty="0"/>
          </a:p>
        </p:txBody>
      </p:sp>
      <p:sp>
        <p:nvSpPr>
          <p:cNvPr id="3" name="Subtitle 2"/>
          <p:cNvSpPr>
            <a:spLocks noGrp="1"/>
          </p:cNvSpPr>
          <p:nvPr>
            <p:ph type="subTitle" idx="1"/>
          </p:nvPr>
        </p:nvSpPr>
        <p:spPr/>
        <p:txBody>
          <a:bodyPr/>
          <a:lstStyle/>
          <a:p>
            <a:r>
              <a:rPr lang="en-IN" dirty="0" smtClean="0"/>
              <a:t>Dr. Niketa Patel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lstStyle/>
          <a:p>
            <a:r>
              <a:rPr lang="en-IN" b="1" u="sng" dirty="0" smtClean="0"/>
              <a:t>PASSIVE MOVEMENTS</a:t>
            </a:r>
          </a:p>
          <a:p>
            <a:r>
              <a:rPr lang="en-IN" dirty="0" smtClean="0"/>
              <a:t>Passive movements are limited due to spasm, stiffness and pain.</a:t>
            </a:r>
          </a:p>
          <a:p>
            <a:endParaRPr lang="en-IN" b="1" u="sng" dirty="0" smtClean="0"/>
          </a:p>
          <a:p>
            <a:r>
              <a:rPr lang="en-IN" b="1" u="sng" dirty="0" smtClean="0"/>
              <a:t>NERVE ROOT INVOLVEMENT: </a:t>
            </a:r>
            <a:r>
              <a:rPr lang="en-IN" dirty="0" smtClean="0"/>
              <a:t>Nerve root involvement is indicated by the loss of the freedom of movement of the nerve root on spinal canal or its </a:t>
            </a:r>
            <a:r>
              <a:rPr lang="en-IN" dirty="0" err="1" smtClean="0"/>
              <a:t>intervertebral</a:t>
            </a:r>
            <a:r>
              <a:rPr lang="en-IN" dirty="0" smtClean="0"/>
              <a:t> foramen.</a:t>
            </a:r>
          </a:p>
          <a:p>
            <a:r>
              <a:rPr lang="en-IN" dirty="0" smtClean="0"/>
              <a:t>Positive neurological signs such as strength loss, sensation loss.</a:t>
            </a:r>
          </a:p>
          <a:p>
            <a:endParaRPr lang="en-IN" b="1"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lstStyle/>
          <a:p>
            <a:r>
              <a:rPr lang="en-IN" b="1" u="sng" dirty="0" smtClean="0"/>
              <a:t>On palpation</a:t>
            </a:r>
            <a:r>
              <a:rPr lang="en-IN" dirty="0" smtClean="0"/>
              <a:t>: The affected spinal level is usually tender to palpate in midline or </a:t>
            </a:r>
            <a:r>
              <a:rPr lang="en-IN" dirty="0" err="1" smtClean="0"/>
              <a:t>paravertebral</a:t>
            </a:r>
            <a:r>
              <a:rPr lang="en-IN" dirty="0" smtClean="0"/>
              <a:t> area on the same side of the disk </a:t>
            </a:r>
            <a:r>
              <a:rPr lang="en-IN" dirty="0" err="1" smtClean="0"/>
              <a:t>prolapse</a:t>
            </a:r>
            <a:r>
              <a:rPr lang="en-IN" dirty="0" smtClean="0"/>
              <a:t>.</a:t>
            </a:r>
          </a:p>
          <a:p>
            <a:endParaRPr lang="en-IN" dirty="0" smtClean="0"/>
          </a:p>
          <a:p>
            <a:r>
              <a:rPr lang="en-IN" dirty="0" smtClean="0"/>
              <a:t>If the patient has pain from 2-3 days, the muscle may be tender due to guarding and their may be muscle spasm.</a:t>
            </a:r>
          </a:p>
          <a:p>
            <a:endParaRPr lang="en-IN" dirty="0" smtClean="0"/>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CLINICAL VARIATIONS</a:t>
            </a:r>
            <a:endParaRPr lang="en-IN" b="1" dirty="0"/>
          </a:p>
        </p:txBody>
      </p:sp>
      <p:sp>
        <p:nvSpPr>
          <p:cNvPr id="3" name="Content Placeholder 2"/>
          <p:cNvSpPr>
            <a:spLocks noGrp="1"/>
          </p:cNvSpPr>
          <p:nvPr>
            <p:ph idx="1"/>
          </p:nvPr>
        </p:nvSpPr>
        <p:spPr/>
        <p:txBody>
          <a:bodyPr/>
          <a:lstStyle/>
          <a:p>
            <a:r>
              <a:rPr lang="en-IN" dirty="0" smtClean="0"/>
              <a:t>Many clinical variations of pain pattern and neurological signs are possible.</a:t>
            </a:r>
          </a:p>
          <a:p>
            <a:r>
              <a:rPr lang="en-IN" dirty="0" smtClean="0"/>
              <a:t>The most common pain pattern is back pain followed by leg pain, but the patient may present with back pain alone, sciatic pain alone or simultaneous back and leg pain.</a:t>
            </a:r>
          </a:p>
          <a:p>
            <a:r>
              <a:rPr lang="en-IN" dirty="0" smtClean="0"/>
              <a:t>Pain may radiate to both leg simultaneously or consecutively.</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CONSERVATIVE MANAGEMENT</a:t>
            </a:r>
            <a:endParaRPr lang="en-IN" dirty="0"/>
          </a:p>
        </p:txBody>
      </p:sp>
      <p:sp>
        <p:nvSpPr>
          <p:cNvPr id="3" name="Content Placeholder 2"/>
          <p:cNvSpPr>
            <a:spLocks noGrp="1"/>
          </p:cNvSpPr>
          <p:nvPr>
            <p:ph idx="1"/>
          </p:nvPr>
        </p:nvSpPr>
        <p:spPr/>
        <p:txBody>
          <a:bodyPr>
            <a:normAutofit lnSpcReduction="10000"/>
          </a:bodyPr>
          <a:lstStyle/>
          <a:p>
            <a:r>
              <a:rPr lang="en-IN" dirty="0" smtClean="0"/>
              <a:t>In acute stage, the nonsurgical treatment of the acute symptomatic disk </a:t>
            </a:r>
            <a:r>
              <a:rPr lang="en-IN" dirty="0" err="1" smtClean="0"/>
              <a:t>prolapse</a:t>
            </a:r>
            <a:r>
              <a:rPr lang="en-IN" dirty="0" smtClean="0"/>
              <a:t> includes bed rest, medications, epidural steroids, and minimizing the lesion by reducing </a:t>
            </a:r>
            <a:r>
              <a:rPr lang="en-IN" dirty="0" err="1" smtClean="0"/>
              <a:t>intradiskal</a:t>
            </a:r>
            <a:r>
              <a:rPr lang="en-IN" dirty="0" smtClean="0"/>
              <a:t> pressure.</a:t>
            </a:r>
          </a:p>
          <a:p>
            <a:r>
              <a:rPr lang="en-IN" dirty="0" smtClean="0"/>
              <a:t>The therapist must be aware of the activities and postures that increases </a:t>
            </a:r>
            <a:r>
              <a:rPr lang="en-IN" dirty="0" err="1" smtClean="0"/>
              <a:t>intradiskal</a:t>
            </a:r>
            <a:r>
              <a:rPr lang="en-IN" dirty="0" smtClean="0"/>
              <a:t> pressure and must carefully instruct the patient to avoid such activities.</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r>
              <a:rPr lang="en-IN" b="1" u="sng" dirty="0" smtClean="0"/>
              <a:t>Braces and lumbar corset: </a:t>
            </a:r>
            <a:r>
              <a:rPr lang="en-IN" dirty="0" err="1" smtClean="0"/>
              <a:t>Nacheman</a:t>
            </a:r>
            <a:r>
              <a:rPr lang="en-IN" dirty="0" smtClean="0"/>
              <a:t> and Morris have shown that </a:t>
            </a:r>
            <a:r>
              <a:rPr lang="en-IN" dirty="0" err="1" smtClean="0"/>
              <a:t>lumbosacral</a:t>
            </a:r>
            <a:r>
              <a:rPr lang="en-IN" dirty="0" smtClean="0"/>
              <a:t> corset that compresses abdomen is worn, </a:t>
            </a:r>
            <a:r>
              <a:rPr lang="en-IN" dirty="0" err="1" smtClean="0"/>
              <a:t>intradiskal</a:t>
            </a:r>
            <a:r>
              <a:rPr lang="en-IN" dirty="0" smtClean="0"/>
              <a:t> pressure is diminished by 25%. Significant unloading of the disk occurs in both standing and sitting positions.</a:t>
            </a:r>
          </a:p>
          <a:p>
            <a:r>
              <a:rPr lang="en-IN" b="1" u="sng" dirty="0" smtClean="0"/>
              <a:t>Education: </a:t>
            </a:r>
            <a:r>
              <a:rPr lang="en-IN" dirty="0" smtClean="0"/>
              <a:t>the first step in any treatment program for acute low back pain is education.</a:t>
            </a:r>
          </a:p>
          <a:p>
            <a:r>
              <a:rPr lang="en-IN" dirty="0" smtClean="0"/>
              <a:t>The following points should be considered with respect to the reduction of </a:t>
            </a:r>
            <a:r>
              <a:rPr lang="en-IN" dirty="0" err="1" smtClean="0"/>
              <a:t>intradiskal</a:t>
            </a:r>
            <a:r>
              <a:rPr lang="en-IN" dirty="0" smtClean="0"/>
              <a:t> pressure:</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lstStyle/>
          <a:p>
            <a:r>
              <a:rPr lang="en-IN" dirty="0" smtClean="0"/>
              <a:t>Sitting especially with the lumbar part of the spine in a forward-bent position, causes high </a:t>
            </a:r>
            <a:r>
              <a:rPr lang="en-IN" dirty="0" err="1" smtClean="0"/>
              <a:t>intradiskal</a:t>
            </a:r>
            <a:r>
              <a:rPr lang="en-IN" dirty="0" smtClean="0"/>
              <a:t> pressure. </a:t>
            </a:r>
          </a:p>
          <a:p>
            <a:endParaRPr lang="en-IN" dirty="0" smtClean="0"/>
          </a:p>
          <a:p>
            <a:r>
              <a:rPr lang="en-IN" dirty="0" smtClean="0"/>
              <a:t>The patient must be taught to sit and rise to standing without bending forward at the lumbar part of the spine.</a:t>
            </a:r>
          </a:p>
          <a:p>
            <a:endParaRPr lang="en-IN" dirty="0" smtClean="0"/>
          </a:p>
          <a:p>
            <a:r>
              <a:rPr lang="en-IN" dirty="0" smtClean="0"/>
              <a:t>Sitting for bowel movement may cause increase in </a:t>
            </a:r>
            <a:r>
              <a:rPr lang="en-IN" dirty="0" err="1" smtClean="0"/>
              <a:t>intradiskal</a:t>
            </a:r>
            <a:r>
              <a:rPr lang="en-IN" dirty="0" smtClean="0"/>
              <a:t> pressure due to </a:t>
            </a:r>
            <a:r>
              <a:rPr lang="en-IN" dirty="0" err="1" smtClean="0"/>
              <a:t>valsalva</a:t>
            </a:r>
            <a:r>
              <a:rPr lang="en-IN" dirty="0" smtClean="0"/>
              <a:t> </a:t>
            </a:r>
            <a:r>
              <a:rPr lang="en-IN" dirty="0" err="1" smtClean="0"/>
              <a:t>maneuver</a:t>
            </a:r>
            <a:r>
              <a:rPr lang="en-IN" dirty="0" smtClean="0"/>
              <a:t>.</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IN" dirty="0" smtClean="0"/>
              <a:t>Normal lumbar curve must be maintained. If the patient is fixed with some degree of forward flexion, walking should be allowed only with the help of the crutches to reduce weight bearing compressive force to the disk.</a:t>
            </a:r>
          </a:p>
          <a:p>
            <a:endParaRPr lang="en-IN" dirty="0" smtClean="0"/>
          </a:p>
          <a:p>
            <a:r>
              <a:rPr lang="en-IN" dirty="0" smtClean="0"/>
              <a:t>Isometric abdominal contractions and pelvic tilt exercises that increase </a:t>
            </a:r>
            <a:r>
              <a:rPr lang="en-IN" dirty="0" err="1" smtClean="0"/>
              <a:t>intradiskal</a:t>
            </a:r>
            <a:r>
              <a:rPr lang="en-IN" dirty="0" smtClean="0"/>
              <a:t> pressure should be avoided in acute cases.</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lnSpcReduction="10000"/>
          </a:bodyPr>
          <a:lstStyle/>
          <a:p>
            <a:r>
              <a:rPr lang="en-IN" dirty="0" smtClean="0"/>
              <a:t>As the acute  symptoms subsides, as per patient’s tolerance lumbar core muscle activation is taught. </a:t>
            </a:r>
          </a:p>
          <a:p>
            <a:r>
              <a:rPr lang="en-IN" b="1" u="sng" dirty="0" smtClean="0"/>
              <a:t>CORE MUSCLE ACTIVATION</a:t>
            </a:r>
          </a:p>
          <a:p>
            <a:r>
              <a:rPr lang="en-IN" b="1" dirty="0" smtClean="0"/>
              <a:t>Drawing-In </a:t>
            </a:r>
            <a:r>
              <a:rPr lang="en-IN" b="1" dirty="0" err="1" smtClean="0"/>
              <a:t>Maneuver</a:t>
            </a:r>
            <a:r>
              <a:rPr lang="en-IN" b="1" dirty="0" smtClean="0"/>
              <a:t> (Abdominal Hollowing Exercise) for Transverse </a:t>
            </a:r>
            <a:r>
              <a:rPr lang="en-IN" b="1" dirty="0" err="1" smtClean="0"/>
              <a:t>Abdominis</a:t>
            </a:r>
            <a:r>
              <a:rPr lang="en-IN" b="1" dirty="0" smtClean="0"/>
              <a:t> Activation:</a:t>
            </a:r>
          </a:p>
          <a:p>
            <a:r>
              <a:rPr lang="en-IN" dirty="0" smtClean="0"/>
              <a:t>Teach the patient using demonstration, verbal cues.</a:t>
            </a:r>
          </a:p>
          <a:p>
            <a:r>
              <a:rPr lang="en-IN" dirty="0" smtClean="0"/>
              <a:t>Explain that the muscle encircles the trunk; and when activated, the waistline draw inward.</a:t>
            </a:r>
            <a:endParaRPr lang="en-IN" b="1" dirty="0" smtClean="0"/>
          </a:p>
          <a:p>
            <a:endParaRPr lang="en-IN"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85800" y="1828800"/>
            <a:ext cx="7445399" cy="17192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lstStyle/>
          <a:p>
            <a:r>
              <a:rPr lang="en-IN" dirty="0" smtClean="0"/>
              <a:t>When the Transverse </a:t>
            </a:r>
            <a:r>
              <a:rPr lang="en-IN" dirty="0" err="1" smtClean="0"/>
              <a:t>Abdominis</a:t>
            </a:r>
            <a:r>
              <a:rPr lang="en-IN" dirty="0" smtClean="0"/>
              <a:t> contracts, flat tension is felt. The goal is to activate the </a:t>
            </a:r>
            <a:r>
              <a:rPr lang="en-IN" dirty="0" err="1" smtClean="0"/>
              <a:t>TrA</a:t>
            </a:r>
            <a:r>
              <a:rPr lang="en-IN" dirty="0" smtClean="0"/>
              <a:t> with minimal.</a:t>
            </a:r>
          </a:p>
          <a:p>
            <a:r>
              <a:rPr lang="en-IN" dirty="0" smtClean="0"/>
              <a:t>Have the patient assume a neutral spinal position and attempt to maintain it while gently drawing in and hollowing the abdominal muscles.</a:t>
            </a:r>
          </a:p>
          <a:p>
            <a:r>
              <a:rPr lang="en-IN" dirty="0" smtClean="0"/>
              <a:t>Instruct the patient to breathe in, breath out, then gently draw the belly button in toward the spine to hollow out the abdominal region.</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Objectives </a:t>
            </a:r>
            <a:endParaRPr lang="en-US" dirty="0">
              <a:solidFill>
                <a:srgbClr val="002060"/>
              </a:solidFill>
            </a:endParaRPr>
          </a:p>
        </p:txBody>
      </p:sp>
      <p:sp>
        <p:nvSpPr>
          <p:cNvPr id="3" name="Content Placeholder 2"/>
          <p:cNvSpPr>
            <a:spLocks noGrp="1"/>
          </p:cNvSpPr>
          <p:nvPr>
            <p:ph idx="1"/>
          </p:nvPr>
        </p:nvSpPr>
        <p:spPr/>
        <p:txBody>
          <a:bodyPr/>
          <a:lstStyle/>
          <a:p>
            <a:pPr>
              <a:buNone/>
            </a:pPr>
            <a:r>
              <a:rPr lang="en-IN" sz="2800" dirty="0" smtClean="0">
                <a:solidFill>
                  <a:srgbClr val="C00000"/>
                </a:solidFill>
              </a:rPr>
              <a:t>After completing this lecture, you will be able to:</a:t>
            </a:r>
          </a:p>
          <a:p>
            <a:endParaRPr lang="en-US" sz="2800" dirty="0" smtClean="0"/>
          </a:p>
          <a:p>
            <a:r>
              <a:rPr lang="en-IN" sz="2800" dirty="0" smtClean="0"/>
              <a:t>Explain principles of assessment </a:t>
            </a:r>
            <a:r>
              <a:rPr lang="en-IN" sz="2800" dirty="0" smtClean="0"/>
              <a:t>in PIVD</a:t>
            </a:r>
            <a:endParaRPr lang="en-IN" sz="2800" dirty="0" smtClean="0"/>
          </a:p>
          <a:p>
            <a:endParaRPr lang="en-IN" sz="2800" dirty="0" smtClean="0"/>
          </a:p>
          <a:p>
            <a:r>
              <a:rPr lang="en-IN" sz="2800" dirty="0" smtClean="0"/>
              <a:t>Discuss </a:t>
            </a:r>
            <a:r>
              <a:rPr lang="en-IN" sz="2800" dirty="0" smtClean="0"/>
              <a:t>principles of Physiotherapy </a:t>
            </a:r>
            <a:r>
              <a:rPr lang="en-IN" sz="2800" dirty="0" smtClean="0"/>
              <a:t>management of PIVD</a:t>
            </a:r>
            <a:endParaRPr lang="en-IN" sz="2800" dirty="0" smtClean="0"/>
          </a:p>
          <a:p>
            <a:endParaRPr lang="en-IN" sz="2800" smtClean="0"/>
          </a:p>
          <a:p>
            <a:r>
              <a:rPr lang="en-IN" sz="2800" smtClean="0"/>
              <a:t>Apply </a:t>
            </a:r>
            <a:r>
              <a:rPr lang="en-IN" sz="2800" dirty="0" smtClean="0"/>
              <a:t>Evidence based Physiotherapy</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lstStyle/>
          <a:p>
            <a:r>
              <a:rPr lang="en-IN" dirty="0" smtClean="0"/>
              <a:t>When done properly there are no substitute patterns; that is, there is minimal to </a:t>
            </a:r>
            <a:r>
              <a:rPr lang="en-IN" b="1" dirty="0" smtClean="0"/>
              <a:t>no</a:t>
            </a:r>
            <a:r>
              <a:rPr lang="en-IN" dirty="0" smtClean="0"/>
              <a:t> movement of the pelvis (tilting)</a:t>
            </a: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lstStyle/>
          <a:p>
            <a:r>
              <a:rPr lang="en-IN" b="1" u="sng" dirty="0" smtClean="0"/>
              <a:t>Controlled Motion Phase (</a:t>
            </a:r>
            <a:r>
              <a:rPr lang="en-IN" b="1" u="sng" dirty="0" err="1" smtClean="0"/>
              <a:t>Subacute</a:t>
            </a:r>
            <a:r>
              <a:rPr lang="en-IN" b="1" u="sng" dirty="0" smtClean="0"/>
              <a:t> phase): </a:t>
            </a:r>
          </a:p>
          <a:p>
            <a:r>
              <a:rPr lang="en-IN" dirty="0" smtClean="0"/>
              <a:t>When the signs and symptoms of the inflammatory process are under control and pain is no longer constant, the patient is progressed through a program of safe muscle endurance and strengthening exercises to prepare the tissue for functional activities and rehabilitation training.</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IN" b="1" dirty="0" smtClean="0"/>
              <a:t>Basic Stabilization: </a:t>
            </a:r>
            <a:r>
              <a:rPr lang="en-IN" dirty="0" smtClean="0"/>
              <a:t>Once the patient learns to activate the core muscles, simple upper and lower extremity motions with the spine stabilized are added to the intervention.</a:t>
            </a:r>
            <a:r>
              <a:rPr lang="en-IN" b="1" dirty="0" smtClean="0"/>
              <a:t> </a:t>
            </a:r>
          </a:p>
          <a:p>
            <a:endParaRPr lang="en-IN" dirty="0" smtClean="0"/>
          </a:p>
          <a:p>
            <a:r>
              <a:rPr lang="en-IN" dirty="0" smtClean="0"/>
              <a:t>Leg motions require greater </a:t>
            </a:r>
            <a:r>
              <a:rPr lang="en-IN" dirty="0" err="1" smtClean="0"/>
              <a:t>lumbopelvic</a:t>
            </a:r>
            <a:r>
              <a:rPr lang="en-IN" dirty="0" smtClean="0"/>
              <a:t> control and are introduced if the patient is able to demonstrate pelvic control and the symptoms are not exacerbated with the movements.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r>
              <a:rPr lang="en-IN" dirty="0" smtClean="0"/>
              <a:t>Pain may still interfere with some daily activities, but it should no longer be constant.</a:t>
            </a:r>
          </a:p>
          <a:p>
            <a:endParaRPr lang="en-IN" dirty="0" smtClean="0"/>
          </a:p>
          <a:p>
            <a:r>
              <a:rPr lang="en-IN" dirty="0" smtClean="0"/>
              <a:t>Stabilization exercises are used to emphasize movement and resistance to the extremities while maintaining control of the spinal position. Increasing the time and number of repetitions is used to increase muscle endurance at each level of performance.</a:t>
            </a: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r>
              <a:rPr lang="en-IN" dirty="0" smtClean="0"/>
              <a:t>Wall slides, partial squats, partial lunges, pushing, and pulling against resistance are used to strengthen the extremities to prepare for lifting, reaching, pushing, and pulling activities.</a:t>
            </a:r>
          </a:p>
          <a:p>
            <a:r>
              <a:rPr lang="en-IN" b="1" dirty="0" smtClean="0"/>
              <a:t>Posterior Pelvic Tilt: </a:t>
            </a:r>
            <a:r>
              <a:rPr lang="en-IN" dirty="0" smtClean="0"/>
              <a:t>Pelvic tilt exercises principally activate the rectus </a:t>
            </a:r>
            <a:r>
              <a:rPr lang="en-IN" dirty="0" err="1" smtClean="0"/>
              <a:t>abdominis</a:t>
            </a:r>
            <a:r>
              <a:rPr lang="en-IN" dirty="0" smtClean="0"/>
              <a:t> muscle, which is used primarily for dynamic trunk flexion activity.</a:t>
            </a:r>
          </a:p>
          <a:p>
            <a:r>
              <a:rPr lang="en-IN" dirty="0" smtClean="0"/>
              <a:t>It is not considered a core spinal stabilization muscle; therefore, it is not emphasized in the training for stabilization.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lstStyle/>
          <a:p>
            <a:r>
              <a:rPr lang="en-IN" dirty="0" smtClean="0"/>
              <a:t>It is used mostly to teach awareness of movement of the pelvis and lumbar spine.</a:t>
            </a:r>
          </a:p>
        </p:txBody>
      </p:sp>
      <p:pic>
        <p:nvPicPr>
          <p:cNvPr id="2050" name="Picture 2"/>
          <p:cNvPicPr>
            <a:picLocks noChangeAspect="1" noChangeArrowheads="1"/>
          </p:cNvPicPr>
          <p:nvPr/>
        </p:nvPicPr>
        <p:blipFill>
          <a:blip r:embed="rId2"/>
          <a:srcRect/>
          <a:stretch>
            <a:fillRect/>
          </a:stretch>
        </p:blipFill>
        <p:spPr bwMode="auto">
          <a:xfrm>
            <a:off x="533400" y="2286000"/>
            <a:ext cx="7328502" cy="1619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lstStyle/>
          <a:p>
            <a:r>
              <a:rPr lang="en-IN" b="1" dirty="0" smtClean="0"/>
              <a:t>Postural Stress Management and Relaxation Exercises: </a:t>
            </a:r>
            <a:r>
              <a:rPr lang="en-IN" dirty="0" smtClean="0"/>
              <a:t>It is common that patient’s symptoms are exacerbated with sustained postural stresses such as repetitive forward bending (shoe salesman); therefore analysis of work, home, or recreational postures and activities is a necessary component of the patient’s program.</a:t>
            </a:r>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Return to Function Phase</a:t>
            </a:r>
            <a:endParaRPr lang="en-IN" dirty="0"/>
          </a:p>
        </p:txBody>
      </p:sp>
      <p:sp>
        <p:nvSpPr>
          <p:cNvPr id="3" name="Content Placeholder 2"/>
          <p:cNvSpPr>
            <a:spLocks noGrp="1"/>
          </p:cNvSpPr>
          <p:nvPr>
            <p:ph idx="1"/>
          </p:nvPr>
        </p:nvSpPr>
        <p:spPr/>
        <p:txBody>
          <a:bodyPr>
            <a:normAutofit/>
          </a:bodyPr>
          <a:lstStyle/>
          <a:p>
            <a:r>
              <a:rPr lang="en-IN" dirty="0" smtClean="0"/>
              <a:t>Individuals who must do heavy material handling (e.g., a manual labourer, fire-fighter, caregiver of small children or patients) or who participate in high demand sports activities may require additional rehabilitative training to return safely to these high-demand activities and to avoid further injury. </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lstStyle/>
          <a:p>
            <a:r>
              <a:rPr lang="en-IN" dirty="0" smtClean="0"/>
              <a:t>At this stage, conditioning and spinal control during high-intensity and repetitive activities are emphasized.</a:t>
            </a: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EVIDENCE BASED PRACTICE</a:t>
            </a:r>
            <a:endParaRPr lang="en-IN" dirty="0"/>
          </a:p>
        </p:txBody>
      </p:sp>
      <p:sp>
        <p:nvSpPr>
          <p:cNvPr id="3" name="Content Placeholder 2"/>
          <p:cNvSpPr>
            <a:spLocks noGrp="1"/>
          </p:cNvSpPr>
          <p:nvPr>
            <p:ph idx="1"/>
          </p:nvPr>
        </p:nvSpPr>
        <p:spPr/>
        <p:txBody>
          <a:bodyPr/>
          <a:lstStyle/>
          <a:p>
            <a:r>
              <a:rPr lang="en-IN" b="1" dirty="0" smtClean="0"/>
              <a:t>TRUNK MUSCLE STABILIZATION TRAINING PLUS GENERAL EXERCISE VERSUS GENERAL EXERCISE ONLY: RANDOMIZED CONTROLLED TRIAL OF PATIENTS OF PATIENTS WITH RECURRENT LOW BACK PAIN</a:t>
            </a:r>
            <a:endParaRPr lang="en-IN"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History </a:t>
            </a:r>
            <a:endParaRPr lang="en-IN" dirty="0"/>
          </a:p>
        </p:txBody>
      </p:sp>
      <p:sp>
        <p:nvSpPr>
          <p:cNvPr id="3" name="Content Placeholder 2"/>
          <p:cNvSpPr>
            <a:spLocks noGrp="1"/>
          </p:cNvSpPr>
          <p:nvPr>
            <p:ph idx="1"/>
          </p:nvPr>
        </p:nvSpPr>
        <p:spPr/>
        <p:txBody>
          <a:bodyPr/>
          <a:lstStyle/>
          <a:p>
            <a:r>
              <a:rPr lang="en-IN" dirty="0" smtClean="0"/>
              <a:t>Back pain can occur for no specific reason. It may be caused by the cumulative effect of months or years of forward bending, lifting, sitting slumped, forward bent position.</a:t>
            </a:r>
          </a:p>
          <a:p>
            <a:r>
              <a:rPr lang="en-IN" dirty="0" smtClean="0"/>
              <a:t>Many patient can relate it with any traumatic incidents or after a train such as bending, lifting or twisting.</a:t>
            </a: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lstStyle/>
          <a:p>
            <a:r>
              <a:rPr lang="en-IN" dirty="0" smtClean="0"/>
              <a:t>P: </a:t>
            </a:r>
            <a:r>
              <a:rPr lang="en-IN" b="1" dirty="0" smtClean="0"/>
              <a:t>Patients with recurrent low back pain</a:t>
            </a:r>
            <a:r>
              <a:rPr lang="en-IN" dirty="0" smtClean="0"/>
              <a:t> </a:t>
            </a:r>
          </a:p>
          <a:p>
            <a:r>
              <a:rPr lang="en-IN" dirty="0" smtClean="0"/>
              <a:t>I: </a:t>
            </a:r>
            <a:r>
              <a:rPr lang="en-IN" b="1" dirty="0" smtClean="0"/>
              <a:t>Trunk muscle stabilization training</a:t>
            </a:r>
            <a:endParaRPr lang="en-IN" dirty="0" smtClean="0"/>
          </a:p>
          <a:p>
            <a:r>
              <a:rPr lang="en-IN" dirty="0" smtClean="0"/>
              <a:t>C: </a:t>
            </a:r>
            <a:r>
              <a:rPr lang="en-IN" b="1" dirty="0" smtClean="0"/>
              <a:t>General exercise versus general exercise only</a:t>
            </a:r>
            <a:endParaRPr lang="en-IN" dirty="0" smtClean="0"/>
          </a:p>
          <a:p>
            <a:r>
              <a:rPr lang="en-IN" dirty="0" smtClean="0"/>
              <a:t>O: </a:t>
            </a:r>
            <a:r>
              <a:rPr lang="en-IN" b="1" dirty="0" smtClean="0"/>
              <a:t>Short form McGill Pain Questionnaire </a:t>
            </a:r>
            <a:r>
              <a:rPr lang="en-IN" dirty="0" smtClean="0"/>
              <a:t>for self reported pain,</a:t>
            </a:r>
          </a:p>
          <a:p>
            <a:pPr lvl="1"/>
            <a:r>
              <a:rPr lang="en-IN" b="1" dirty="0" smtClean="0"/>
              <a:t>Roland Morris Questionnaire </a:t>
            </a:r>
            <a:r>
              <a:rPr lang="en-IN" dirty="0" smtClean="0"/>
              <a:t>for disability</a:t>
            </a:r>
          </a:p>
          <a:p>
            <a:pPr lvl="1"/>
            <a:r>
              <a:rPr lang="en-IN" b="1" dirty="0" smtClean="0"/>
              <a:t>Pain self-efficacy questionnaire </a:t>
            </a:r>
            <a:r>
              <a:rPr lang="en-IN" dirty="0" smtClean="0"/>
              <a:t>for cognitive status.</a:t>
            </a: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04800"/>
          <a:ext cx="8229600" cy="6400800"/>
        </p:xfrm>
        <a:graphic>
          <a:graphicData uri="http://schemas.openxmlformats.org/drawingml/2006/table">
            <a:tbl>
              <a:tblPr firstRow="1" bandRow="1">
                <a:tableStyleId>{F5AB1C69-6EDB-4FF4-983F-18BD219EF322}</a:tableStyleId>
              </a:tblPr>
              <a:tblGrid>
                <a:gridCol w="1295400"/>
                <a:gridCol w="990600"/>
                <a:gridCol w="1905000"/>
                <a:gridCol w="1752600"/>
                <a:gridCol w="2286000"/>
              </a:tblGrid>
              <a:tr h="1735810">
                <a:tc>
                  <a:txBody>
                    <a:bodyPr/>
                    <a:lstStyle/>
                    <a:p>
                      <a:r>
                        <a:rPr lang="en-IN" dirty="0" smtClean="0"/>
                        <a:t>Journal</a:t>
                      </a:r>
                      <a:r>
                        <a:rPr lang="en-IN" baseline="0" dirty="0" smtClean="0"/>
                        <a:t> </a:t>
                      </a:r>
                    </a:p>
                    <a:p>
                      <a:r>
                        <a:rPr lang="en-IN" baseline="0" dirty="0" smtClean="0"/>
                        <a:t>Authors</a:t>
                      </a:r>
                      <a:endParaRPr lang="en-IN" dirty="0"/>
                    </a:p>
                  </a:txBody>
                  <a:tcPr/>
                </a:tc>
                <a:tc>
                  <a:txBody>
                    <a:bodyPr/>
                    <a:lstStyle/>
                    <a:p>
                      <a:r>
                        <a:rPr lang="en-IN" dirty="0" smtClean="0"/>
                        <a:t>Study design </a:t>
                      </a:r>
                    </a:p>
                    <a:p>
                      <a:r>
                        <a:rPr lang="en-IN" dirty="0" smtClean="0"/>
                        <a:t>Level of evidence</a:t>
                      </a:r>
                      <a:endParaRPr lang="en-IN" dirty="0"/>
                    </a:p>
                  </a:txBody>
                  <a:tcPr/>
                </a:tc>
                <a:tc>
                  <a:txBody>
                    <a:bodyPr/>
                    <a:lstStyle/>
                    <a:p>
                      <a:r>
                        <a:rPr lang="en-IN" dirty="0" smtClean="0"/>
                        <a:t>Aims</a:t>
                      </a:r>
                      <a:endParaRPr lang="en-IN" dirty="0"/>
                    </a:p>
                  </a:txBody>
                  <a:tcPr/>
                </a:tc>
                <a:tc>
                  <a:txBody>
                    <a:bodyPr/>
                    <a:lstStyle/>
                    <a:p>
                      <a:r>
                        <a:rPr lang="en-IN" dirty="0" smtClean="0"/>
                        <a:t>Methodology</a:t>
                      </a:r>
                      <a:endParaRPr lang="en-IN" dirty="0"/>
                    </a:p>
                  </a:txBody>
                  <a:tcPr/>
                </a:tc>
                <a:tc>
                  <a:txBody>
                    <a:bodyPr/>
                    <a:lstStyle/>
                    <a:p>
                      <a:r>
                        <a:rPr lang="en-IN" dirty="0" smtClean="0"/>
                        <a:t>conclusion</a:t>
                      </a:r>
                      <a:endParaRPr lang="en-IN" dirty="0"/>
                    </a:p>
                  </a:txBody>
                  <a:tcPr/>
                </a:tc>
              </a:tr>
              <a:tr h="4664990">
                <a:tc>
                  <a:txBody>
                    <a:bodyPr/>
                    <a:lstStyle/>
                    <a:p>
                      <a:r>
                        <a:rPr lang="en-IN" dirty="0" smtClean="0"/>
                        <a:t>PHYSICAL THERAPY </a:t>
                      </a:r>
                    </a:p>
                    <a:p>
                      <a:endParaRPr lang="en-IN" dirty="0" smtClean="0"/>
                    </a:p>
                    <a:p>
                      <a:r>
                        <a:rPr lang="en-IN" dirty="0" smtClean="0"/>
                        <a:t>GEORGE A.,</a:t>
                      </a:r>
                    </a:p>
                    <a:p>
                      <a:r>
                        <a:rPr lang="en-IN" dirty="0" smtClean="0"/>
                        <a:t>PAUL</a:t>
                      </a:r>
                      <a:r>
                        <a:rPr lang="en-IN" baseline="0" dirty="0" smtClean="0"/>
                        <a:t> J.</a:t>
                      </a:r>
                      <a:endParaRPr lang="en-IN" dirty="0"/>
                    </a:p>
                  </a:txBody>
                  <a:tcPr/>
                </a:tc>
                <a:tc>
                  <a:txBody>
                    <a:bodyPr/>
                    <a:lstStyle/>
                    <a:p>
                      <a:r>
                        <a:rPr lang="en-IN" dirty="0" smtClean="0"/>
                        <a:t>RCT</a:t>
                      </a:r>
                    </a:p>
                    <a:p>
                      <a:endParaRPr lang="en-IN" dirty="0" smtClean="0"/>
                    </a:p>
                    <a:p>
                      <a:r>
                        <a:rPr lang="en-IN" dirty="0" smtClean="0"/>
                        <a:t>1b</a:t>
                      </a:r>
                      <a:endParaRPr lang="en-IN" dirty="0"/>
                    </a:p>
                  </a:txBody>
                  <a:tcPr/>
                </a:tc>
                <a:tc>
                  <a:txBody>
                    <a:bodyPr/>
                    <a:lstStyle/>
                    <a:p>
                      <a:r>
                        <a:rPr lang="en-IN" dirty="0" smtClean="0"/>
                        <a:t>Too</a:t>
                      </a:r>
                      <a:r>
                        <a:rPr lang="en-IN" baseline="0" dirty="0" smtClean="0"/>
                        <a:t> examine the usefulness of addition of specific stabilization exercises to a general exercise back and abdominal muscle exercise approach for patients with </a:t>
                      </a:r>
                      <a:r>
                        <a:rPr lang="en-IN" baseline="0" dirty="0" err="1" smtClean="0"/>
                        <a:t>subacute</a:t>
                      </a:r>
                      <a:r>
                        <a:rPr lang="en-IN" baseline="0" dirty="0" smtClean="0"/>
                        <a:t> or chronic nonspecific LBP </a:t>
                      </a:r>
                      <a:endParaRPr lang="en-IN" dirty="0"/>
                    </a:p>
                  </a:txBody>
                  <a:tcPr/>
                </a:tc>
                <a:tc>
                  <a:txBody>
                    <a:bodyPr/>
                    <a:lstStyle/>
                    <a:p>
                      <a:r>
                        <a:rPr lang="en-IN" dirty="0" smtClean="0"/>
                        <a:t>Both</a:t>
                      </a:r>
                      <a:r>
                        <a:rPr lang="en-IN" baseline="0" dirty="0" smtClean="0"/>
                        <a:t> groups received an 8-wk exercise intervention and written advice. Group 1 with general exercise + specific trunk stabilization exercises. (Drawing-in </a:t>
                      </a:r>
                      <a:r>
                        <a:rPr lang="en-IN" baseline="0" dirty="0" err="1" smtClean="0"/>
                        <a:t>maneuver</a:t>
                      </a:r>
                      <a:r>
                        <a:rPr lang="en-IN" baseline="0" dirty="0" smtClean="0"/>
                        <a:t>) Group 2 general exercise only. </a:t>
                      </a:r>
                      <a:endParaRPr lang="en-IN" dirty="0"/>
                    </a:p>
                  </a:txBody>
                  <a:tcPr/>
                </a:tc>
                <a:tc>
                  <a:txBody>
                    <a:bodyPr/>
                    <a:lstStyle/>
                    <a:p>
                      <a:r>
                        <a:rPr lang="en-IN" sz="1800" kern="1200" baseline="0" dirty="0" smtClean="0">
                          <a:solidFill>
                            <a:schemeClr val="dk1"/>
                          </a:solidFill>
                          <a:latin typeface="+mn-lt"/>
                          <a:ea typeface="+mn-ea"/>
                          <a:cs typeface="+mn-cs"/>
                        </a:rPr>
                        <a:t>General</a:t>
                      </a:r>
                    </a:p>
                    <a:p>
                      <a:r>
                        <a:rPr lang="en-IN" sz="1800" kern="1200" baseline="0" dirty="0" smtClean="0">
                          <a:solidFill>
                            <a:schemeClr val="dk1"/>
                          </a:solidFill>
                          <a:latin typeface="+mn-lt"/>
                          <a:ea typeface="+mn-ea"/>
                          <a:cs typeface="+mn-cs"/>
                        </a:rPr>
                        <a:t>exercise program reduced disability in the short term to a greater</a:t>
                      </a:r>
                    </a:p>
                    <a:p>
                      <a:r>
                        <a:rPr lang="en-IN" sz="1800" kern="1200" baseline="0" dirty="0" smtClean="0">
                          <a:solidFill>
                            <a:schemeClr val="dk1"/>
                          </a:solidFill>
                          <a:latin typeface="+mn-lt"/>
                          <a:ea typeface="+mn-ea"/>
                          <a:cs typeface="+mn-cs"/>
                        </a:rPr>
                        <a:t>extent than a stabilization–enhanced exercise approach in patients</a:t>
                      </a:r>
                    </a:p>
                    <a:p>
                      <a:r>
                        <a:rPr lang="en-IN" sz="1800" kern="1200" baseline="0" dirty="0" smtClean="0">
                          <a:solidFill>
                            <a:schemeClr val="dk1"/>
                          </a:solidFill>
                          <a:latin typeface="+mn-lt"/>
                          <a:ea typeface="+mn-ea"/>
                          <a:cs typeface="+mn-cs"/>
                        </a:rPr>
                        <a:t>with recurrent nonspecific low back pain.</a:t>
                      </a:r>
                      <a:endParaRPr lang="en-IN" dirty="0"/>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MCQs</a:t>
            </a:r>
            <a:endParaRPr lang="en-IN" b="1" dirty="0"/>
          </a:p>
        </p:txBody>
      </p:sp>
      <p:sp>
        <p:nvSpPr>
          <p:cNvPr id="3" name="Content Placeholder 2"/>
          <p:cNvSpPr>
            <a:spLocks noGrp="1"/>
          </p:cNvSpPr>
          <p:nvPr>
            <p:ph idx="1"/>
          </p:nvPr>
        </p:nvSpPr>
        <p:spPr/>
        <p:txBody>
          <a:bodyPr/>
          <a:lstStyle/>
          <a:p>
            <a:r>
              <a:rPr lang="en-IN" dirty="0" smtClean="0"/>
              <a:t>1. which type of gait is noticed in PIVD patients</a:t>
            </a:r>
          </a:p>
          <a:p>
            <a:r>
              <a:rPr lang="en-IN" dirty="0" smtClean="0"/>
              <a:t>A. </a:t>
            </a:r>
            <a:r>
              <a:rPr lang="en-IN" dirty="0" err="1" smtClean="0"/>
              <a:t>Wadling</a:t>
            </a:r>
            <a:r>
              <a:rPr lang="en-IN" dirty="0" smtClean="0"/>
              <a:t> gait</a:t>
            </a:r>
          </a:p>
          <a:p>
            <a:r>
              <a:rPr lang="en-IN" dirty="0" smtClean="0"/>
              <a:t>B. Limping gait</a:t>
            </a:r>
          </a:p>
          <a:p>
            <a:r>
              <a:rPr lang="en-IN" dirty="0" smtClean="0"/>
              <a:t>C. </a:t>
            </a:r>
            <a:r>
              <a:rPr lang="en-IN" dirty="0" err="1" smtClean="0"/>
              <a:t>Antalgic</a:t>
            </a:r>
            <a:r>
              <a:rPr lang="en-IN" dirty="0" smtClean="0"/>
              <a:t> gait</a:t>
            </a: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lstStyle/>
          <a:p>
            <a:r>
              <a:rPr lang="en-IN" dirty="0" smtClean="0"/>
              <a:t>2. What is the attitude of the lower limb on which patient can not bear weight due to pain on erect standing?</a:t>
            </a:r>
          </a:p>
          <a:p>
            <a:r>
              <a:rPr lang="en-IN" dirty="0" smtClean="0"/>
              <a:t>A. Hip in extension and knee in flexion</a:t>
            </a:r>
          </a:p>
          <a:p>
            <a:r>
              <a:rPr lang="en-IN" dirty="0" smtClean="0"/>
              <a:t>B. Hip and knee in flexion </a:t>
            </a:r>
          </a:p>
          <a:p>
            <a:r>
              <a:rPr lang="en-IN" dirty="0" smtClean="0"/>
              <a:t>C. Hip in flexion and knee in extension</a:t>
            </a:r>
          </a:p>
          <a:p>
            <a:pPr>
              <a:buNone/>
            </a:pPr>
            <a:r>
              <a:rPr lang="en-IN" dirty="0" smtClean="0"/>
              <a:t>3. The affected spinal level is usually tender to palpate in midline or </a:t>
            </a:r>
            <a:r>
              <a:rPr lang="en-IN" dirty="0" err="1" smtClean="0"/>
              <a:t>paravertebral</a:t>
            </a:r>
            <a:r>
              <a:rPr lang="en-IN" dirty="0" smtClean="0"/>
              <a:t> area on the ___________of the disk </a:t>
            </a:r>
            <a:r>
              <a:rPr lang="en-IN" dirty="0" err="1" smtClean="0"/>
              <a:t>prolapse</a:t>
            </a:r>
            <a:r>
              <a:rPr lang="en-IN" dirty="0" smtClean="0"/>
              <a:t>.</a:t>
            </a:r>
          </a:p>
          <a:p>
            <a:pPr marL="514350" indent="-514350">
              <a:buAutoNum type="alphaLcPeriod"/>
            </a:pPr>
            <a:r>
              <a:rPr lang="en-IN" dirty="0" smtClean="0"/>
              <a:t>same side </a:t>
            </a:r>
          </a:p>
          <a:p>
            <a:pPr marL="514350" indent="-514350">
              <a:buAutoNum type="alphaLcPeriod"/>
            </a:pPr>
            <a:r>
              <a:rPr lang="en-IN" dirty="0" smtClean="0"/>
              <a:t>Opposite side</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buNone/>
            </a:pPr>
            <a:r>
              <a:rPr lang="en-IN" dirty="0" smtClean="0"/>
              <a:t>4. Sitting especially with the lumbar part of the spine in a forward-bent position, causes____</a:t>
            </a:r>
          </a:p>
          <a:p>
            <a:pPr>
              <a:buNone/>
            </a:pPr>
            <a:r>
              <a:rPr lang="en-IN" dirty="0" smtClean="0"/>
              <a:t>a. Reduces </a:t>
            </a:r>
            <a:r>
              <a:rPr lang="en-IN" dirty="0" err="1" smtClean="0"/>
              <a:t>intradiskal</a:t>
            </a:r>
            <a:r>
              <a:rPr lang="en-IN" dirty="0" smtClean="0"/>
              <a:t> pressure</a:t>
            </a:r>
          </a:p>
          <a:p>
            <a:pPr>
              <a:buNone/>
            </a:pPr>
            <a:r>
              <a:rPr lang="en-IN" dirty="0" smtClean="0"/>
              <a:t>b. high </a:t>
            </a:r>
            <a:r>
              <a:rPr lang="en-IN" dirty="0" err="1" smtClean="0"/>
              <a:t>intradiskal</a:t>
            </a:r>
            <a:r>
              <a:rPr lang="en-IN" dirty="0" smtClean="0"/>
              <a:t> pressure</a:t>
            </a:r>
          </a:p>
          <a:p>
            <a:pPr>
              <a:buNone/>
            </a:pPr>
            <a:r>
              <a:rPr lang="en-IN" dirty="0" smtClean="0"/>
              <a:t>c. No change</a:t>
            </a:r>
          </a:p>
          <a:p>
            <a:pPr>
              <a:buNone/>
            </a:pPr>
            <a:r>
              <a:rPr lang="en-IN" dirty="0" smtClean="0"/>
              <a:t>5. The patient must be taught to sit and rise to standing without _______at the lumbar part of the spine.</a:t>
            </a:r>
          </a:p>
          <a:p>
            <a:pPr marL="514350" indent="-514350">
              <a:buAutoNum type="alphaLcPeriod"/>
            </a:pPr>
            <a:r>
              <a:rPr lang="en-IN" dirty="0" smtClean="0"/>
              <a:t>bending forward </a:t>
            </a:r>
          </a:p>
          <a:p>
            <a:pPr marL="514350" indent="-514350">
              <a:buAutoNum type="alphaLcPeriod"/>
            </a:pPr>
            <a:r>
              <a:rPr lang="en-IN" dirty="0" smtClean="0"/>
              <a:t>Staying erect</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r>
              <a:rPr lang="en-IN" dirty="0" smtClean="0"/>
              <a:t>The pain can be sudden and severe or may develop gradually.</a:t>
            </a:r>
          </a:p>
          <a:p>
            <a:r>
              <a:rPr lang="en-IN" dirty="0" smtClean="0"/>
              <a:t>Pain may be first relieve by rest, standing, lying or changing position.</a:t>
            </a:r>
          </a:p>
          <a:p>
            <a:r>
              <a:rPr lang="en-IN" dirty="0" smtClean="0"/>
              <a:t>Patient may also complain of increase in pain during sneezing, coughing, stooped sitting.</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On observation</a:t>
            </a:r>
            <a:endParaRPr lang="en-IN" dirty="0"/>
          </a:p>
        </p:txBody>
      </p:sp>
      <p:sp>
        <p:nvSpPr>
          <p:cNvPr id="3" name="Content Placeholder 2"/>
          <p:cNvSpPr>
            <a:spLocks noGrp="1"/>
          </p:cNvSpPr>
          <p:nvPr>
            <p:ph idx="1"/>
          </p:nvPr>
        </p:nvSpPr>
        <p:spPr/>
        <p:txBody>
          <a:bodyPr/>
          <a:lstStyle/>
          <a:p>
            <a:r>
              <a:rPr lang="en-IN" dirty="0" smtClean="0"/>
              <a:t>GAIT: Guarded and restricted.</a:t>
            </a:r>
          </a:p>
          <a:p>
            <a:r>
              <a:rPr lang="en-IN" dirty="0" err="1" smtClean="0"/>
              <a:t>Antalgic</a:t>
            </a:r>
            <a:r>
              <a:rPr lang="en-IN" dirty="0" smtClean="0"/>
              <a:t> gait with little weight as possible as given to the painful limb.</a:t>
            </a:r>
          </a:p>
          <a:p>
            <a:r>
              <a:rPr lang="en-IN" dirty="0" err="1" smtClean="0"/>
              <a:t>Tansfering</a:t>
            </a:r>
            <a:r>
              <a:rPr lang="en-IN" dirty="0" smtClean="0"/>
              <a:t> from position like raising from chair, or moving on the plinth are performed guardedly </a:t>
            </a:r>
            <a:r>
              <a:rPr lang="en-IN" dirty="0" smtClean="0">
                <a:sym typeface="Wingdings" pitchFamily="2" charset="2"/>
              </a:rPr>
              <a:t> lumbar spine is reflexively protected from compressive loading.</a:t>
            </a:r>
            <a:endParaRPr lang="en-IN" dirty="0" smtClean="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lstStyle/>
          <a:p>
            <a:r>
              <a:rPr lang="en-IN" dirty="0" smtClean="0"/>
              <a:t>POSTURE: the patient sits in a slumped posture or prefers to stand than sit.</a:t>
            </a:r>
          </a:p>
          <a:p>
            <a:endParaRPr lang="en-IN" dirty="0" smtClean="0"/>
          </a:p>
          <a:p>
            <a:r>
              <a:rPr lang="en-IN" dirty="0" smtClean="0"/>
              <a:t>On erect stand, patient may be unable to bear weight on the painful leg. So generally keeps the hip and knee flexed of the painful limb and back held rigid.</a:t>
            </a:r>
          </a:p>
          <a:p>
            <a:endParaRPr lang="en-IN" dirty="0" smtClean="0"/>
          </a:p>
          <a:p>
            <a:r>
              <a:rPr lang="en-IN" dirty="0" smtClean="0"/>
              <a:t>The patient may have loss of lumbar </a:t>
            </a:r>
            <a:r>
              <a:rPr lang="en-IN" dirty="0" err="1" smtClean="0"/>
              <a:t>lordosis</a:t>
            </a:r>
            <a:r>
              <a:rPr lang="en-IN" dirty="0" smtClean="0"/>
              <a:t>, flat thoracic spine and shoulder girdle retracted (compensatory changes).</a:t>
            </a:r>
          </a:p>
          <a:p>
            <a:endParaRPr lang="en-IN" dirty="0" smtClean="0"/>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85% patients have lateral shift away form the side of the pain , while 15% patients have lateral shift towards the painful side.</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ON EXAMINATION</a:t>
            </a:r>
            <a:endParaRPr lang="en-IN" dirty="0"/>
          </a:p>
        </p:txBody>
      </p:sp>
      <p:sp>
        <p:nvSpPr>
          <p:cNvPr id="3" name="Content Placeholder 2"/>
          <p:cNvSpPr>
            <a:spLocks noGrp="1"/>
          </p:cNvSpPr>
          <p:nvPr>
            <p:ph idx="1"/>
          </p:nvPr>
        </p:nvSpPr>
        <p:spPr/>
        <p:txBody>
          <a:bodyPr/>
          <a:lstStyle/>
          <a:p>
            <a:r>
              <a:rPr lang="en-IN" b="1" u="sng" dirty="0" smtClean="0"/>
              <a:t>ACTIVE MOVEMENTS:</a:t>
            </a:r>
            <a:r>
              <a:rPr lang="en-IN" b="1" dirty="0" smtClean="0"/>
              <a:t> Lumbar forward bending</a:t>
            </a:r>
            <a:r>
              <a:rPr lang="en-IN" dirty="0" smtClean="0"/>
              <a:t> may sometimes limited due to severity of pain and this also indicates the degree of disk </a:t>
            </a:r>
            <a:r>
              <a:rPr lang="en-IN" dirty="0" err="1" smtClean="0"/>
              <a:t>prolapse</a:t>
            </a:r>
            <a:r>
              <a:rPr lang="en-IN" dirty="0" smtClean="0"/>
              <a:t>.</a:t>
            </a:r>
          </a:p>
          <a:p>
            <a:endParaRPr lang="en-IN" dirty="0" smtClean="0"/>
          </a:p>
          <a:p>
            <a:r>
              <a:rPr lang="en-IN" dirty="0" smtClean="0"/>
              <a:t>Patient tends to compensate by flexing hip and knee and may guard spine from excessive compressive load by keeping hands on thighs.</a:t>
            </a: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lstStyle/>
          <a:p>
            <a:r>
              <a:rPr lang="en-IN" b="1" dirty="0" smtClean="0"/>
              <a:t>LATERAL FLEXION:</a:t>
            </a:r>
            <a:r>
              <a:rPr lang="en-IN" dirty="0" smtClean="0"/>
              <a:t> There may be full and pain free ranges on either side or there may have be painful limitation on any one side.</a:t>
            </a:r>
          </a:p>
          <a:p>
            <a:r>
              <a:rPr lang="en-IN" b="1" dirty="0" smtClean="0"/>
              <a:t>EXTENSION</a:t>
            </a:r>
            <a:r>
              <a:rPr lang="en-IN" dirty="0" smtClean="0"/>
              <a:t>: Loss of extension is not as common as flexion. In patient, with a loss of normal </a:t>
            </a:r>
            <a:r>
              <a:rPr lang="en-IN" dirty="0" err="1" smtClean="0"/>
              <a:t>lordosis</a:t>
            </a:r>
            <a:r>
              <a:rPr lang="en-IN" dirty="0" smtClean="0"/>
              <a:t>, extension is almost always restricted and painful. The patient may compensate by extending thoracic spine and retracting shoulder the girdle.</a:t>
            </a:r>
          </a:p>
          <a:p>
            <a:r>
              <a:rPr lang="en-IN" dirty="0" smtClean="0"/>
              <a:t>Note: always note whether the increase in pain centralizes or becomes peripheral from the </a:t>
            </a:r>
            <a:r>
              <a:rPr lang="en-IN" dirty="0" err="1" smtClean="0"/>
              <a:t>center</a:t>
            </a:r>
            <a:r>
              <a:rPr lang="en-IN" dirty="0" smtClean="0"/>
              <a:t> of the spine to the limb.</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1705</Words>
  <Application>Microsoft Office PowerPoint</Application>
  <PresentationFormat>On-screen Show (4:3)</PresentationFormat>
  <Paragraphs>131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PRINCIPLES OF PHYSIOTHERAPY ASSESSMENT AND MANAGEMENT of PROLAPSED INTERVERTEBRAL DISC (PIVD)</vt:lpstr>
      <vt:lpstr>Objectives </vt:lpstr>
      <vt:lpstr>History </vt:lpstr>
      <vt:lpstr>Slide 4</vt:lpstr>
      <vt:lpstr>On observation</vt:lpstr>
      <vt:lpstr>Slide 6</vt:lpstr>
      <vt:lpstr>Slide 7</vt:lpstr>
      <vt:lpstr>ON EXAMINATION</vt:lpstr>
      <vt:lpstr>Slide 9</vt:lpstr>
      <vt:lpstr>Slide 10</vt:lpstr>
      <vt:lpstr>Slide 11</vt:lpstr>
      <vt:lpstr>CLINICAL VARIATIONS</vt:lpstr>
      <vt:lpstr>CONSERVATIVE MANAGEMENT</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Return to Function Phase</vt:lpstr>
      <vt:lpstr>Slide 28</vt:lpstr>
      <vt:lpstr>EVIDENCE BASED PRACTICE</vt:lpstr>
      <vt:lpstr>Slide 30</vt:lpstr>
      <vt:lpstr>Slide 31</vt:lpstr>
      <vt:lpstr>MCQs</vt:lpstr>
      <vt:lpstr>Slide 33</vt:lpstr>
      <vt:lpstr>Slide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PHYSIOTHERAPY ASSESSMENT AND PRINCIPLES OF MANAGEMENT</dc:title>
  <dc:creator>Niketa Patel</dc:creator>
  <cp:lastModifiedBy>Windows User</cp:lastModifiedBy>
  <cp:revision>153</cp:revision>
  <dcterms:created xsi:type="dcterms:W3CDTF">2006-08-16T00:00:00Z</dcterms:created>
  <dcterms:modified xsi:type="dcterms:W3CDTF">2020-08-18T01:09:17Z</dcterms:modified>
</cp:coreProperties>
</file>