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59" r:id="rId12"/>
    <p:sldId id="268" r:id="rId13"/>
    <p:sldId id="269" r:id="rId14"/>
    <p:sldId id="270" r:id="rId15"/>
    <p:sldId id="271" r:id="rId16"/>
    <p:sldId id="272" r:id="rId17"/>
    <p:sldId id="273" r:id="rId18"/>
    <p:sldId id="285" r:id="rId19"/>
    <p:sldId id="274" r:id="rId20"/>
    <p:sldId id="275" r:id="rId21"/>
    <p:sldId id="292" r:id="rId22"/>
    <p:sldId id="286" r:id="rId23"/>
    <p:sldId id="287" r:id="rId24"/>
    <p:sldId id="289" r:id="rId25"/>
    <p:sldId id="288" r:id="rId26"/>
    <p:sldId id="290" r:id="rId27"/>
    <p:sldId id="291" r:id="rId28"/>
    <p:sldId id="293" r:id="rId29"/>
    <p:sldId id="294" r:id="rId30"/>
    <p:sldId id="295" r:id="rId31"/>
    <p:sldId id="296" r:id="rId32"/>
    <p:sldId id="297" r:id="rId33"/>
    <p:sldId id="298" r:id="rId34"/>
    <p:sldId id="276" r:id="rId35"/>
    <p:sldId id="277" r:id="rId36"/>
    <p:sldId id="299" r:id="rId37"/>
    <p:sldId id="278" r:id="rId38"/>
    <p:sldId id="279" r:id="rId39"/>
    <p:sldId id="280" r:id="rId40"/>
    <p:sldId id="281" r:id="rId41"/>
    <p:sldId id="300" r:id="rId42"/>
    <p:sldId id="282" r:id="rId43"/>
    <p:sldId id="301" r:id="rId44"/>
    <p:sldId id="28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kisner___colby_5th_edtion_excelent_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Ankle Sprain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Ligamentous</a:t>
            </a:r>
            <a:r>
              <a:rPr lang="en-US" dirty="0" smtClean="0"/>
              <a:t> injuries are categorized into three gradations.</a:t>
            </a:r>
          </a:p>
          <a:p>
            <a:r>
              <a:rPr lang="en-US" b="1" dirty="0" smtClean="0"/>
              <a:t>Grade I</a:t>
            </a:r>
            <a:r>
              <a:rPr lang="en-US" dirty="0" smtClean="0"/>
              <a:t> is a partial tear without laxity and only mild swelling. </a:t>
            </a:r>
          </a:p>
          <a:p>
            <a:r>
              <a:rPr lang="en-US" b="1" dirty="0" smtClean="0"/>
              <a:t>Grade II </a:t>
            </a:r>
            <a:r>
              <a:rPr lang="en-US" dirty="0" smtClean="0"/>
              <a:t>is a partial tear with mild laxity and moderate pain, tenderness, and instability. </a:t>
            </a:r>
          </a:p>
          <a:p>
            <a:r>
              <a:rPr lang="en-US" b="1" dirty="0" smtClean="0"/>
              <a:t>Grade III </a:t>
            </a:r>
            <a:r>
              <a:rPr lang="en-US" dirty="0" smtClean="0"/>
              <a:t>is a complete rupture resulting in considerable swelling, increased pain, significant laxity, and often an unstable joint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 over the injured ligaments</a:t>
            </a:r>
          </a:p>
          <a:p>
            <a:r>
              <a:rPr lang="en-US" dirty="0" smtClean="0"/>
              <a:t>Associated swelling and tenderness</a:t>
            </a:r>
          </a:p>
          <a:p>
            <a:r>
              <a:rPr lang="en-IN" dirty="0" smtClean="0"/>
              <a:t>Reflex muscle inhibition</a:t>
            </a:r>
          </a:p>
          <a:p>
            <a:r>
              <a:rPr lang="en-US" dirty="0" smtClean="0"/>
              <a:t>Decreased function and range of motion along with instability (grade 2 &amp; 3) </a:t>
            </a:r>
          </a:p>
          <a:p>
            <a:r>
              <a:rPr lang="en-US" dirty="0" smtClean="0"/>
              <a:t>Difficulty in walking secondary to pain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Examine for swelling and </a:t>
            </a:r>
            <a:r>
              <a:rPr lang="en-US" dirty="0" err="1" smtClean="0"/>
              <a:t>ecchymosis</a:t>
            </a:r>
            <a:r>
              <a:rPr lang="en-US" dirty="0" smtClean="0"/>
              <a:t> laterally (most common) as well as around the entire ankle joint.</a:t>
            </a:r>
          </a:p>
          <a:p>
            <a:r>
              <a:rPr lang="en-US" dirty="0" smtClean="0"/>
              <a:t>Bony avulsion/fracture should be sought by palpation of the medial and lateral </a:t>
            </a:r>
            <a:r>
              <a:rPr lang="en-US" dirty="0" err="1" smtClean="0"/>
              <a:t>malleoli</a:t>
            </a:r>
            <a:endParaRPr lang="en-US" dirty="0" smtClean="0"/>
          </a:p>
          <a:p>
            <a:r>
              <a:rPr lang="en-US" dirty="0" smtClean="0"/>
              <a:t>Ankle inversion injuries are associated with </a:t>
            </a:r>
            <a:r>
              <a:rPr lang="en-US" dirty="0" err="1" smtClean="0"/>
              <a:t>peroneal</a:t>
            </a:r>
            <a:r>
              <a:rPr lang="en-US" dirty="0" smtClean="0"/>
              <a:t> nerve injury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results in sensory changes on the dorsum of the foot (superficial </a:t>
            </a:r>
            <a:r>
              <a:rPr lang="en-US" dirty="0" err="1" smtClean="0"/>
              <a:t>peroneal</a:t>
            </a:r>
            <a:r>
              <a:rPr lang="en-US" dirty="0" smtClean="0"/>
              <a:t> nerve) or the first web space (deep </a:t>
            </a:r>
            <a:r>
              <a:rPr lang="en-US" dirty="0" err="1" smtClean="0"/>
              <a:t>peroneal</a:t>
            </a:r>
            <a:r>
              <a:rPr lang="en-US" dirty="0" smtClean="0"/>
              <a:t> nerve).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IN" dirty="0" smtClean="0"/>
              <a:t>Non-operative management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Management: Protection Phase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Goal: </a:t>
            </a:r>
            <a:r>
              <a:rPr lang="en-IN" dirty="0" smtClean="0"/>
              <a:t>To minimize the swelling</a:t>
            </a:r>
          </a:p>
          <a:p>
            <a:pPr>
              <a:buNone/>
            </a:pPr>
            <a:r>
              <a:rPr lang="en-IN" b="1" dirty="0" smtClean="0"/>
              <a:t>Intervention:</a:t>
            </a:r>
          </a:p>
          <a:p>
            <a:r>
              <a:rPr lang="en-IN" dirty="0" smtClean="0"/>
              <a:t>Use compression,</a:t>
            </a:r>
          </a:p>
          <a:p>
            <a:r>
              <a:rPr lang="en-IN" dirty="0" smtClean="0"/>
              <a:t>elevation, and ice. </a:t>
            </a:r>
          </a:p>
          <a:p>
            <a:r>
              <a:rPr lang="en-IN" dirty="0" smtClean="0"/>
              <a:t>The ankle should be immobilized in neutral or in slight </a:t>
            </a:r>
            <a:r>
              <a:rPr lang="en-IN" dirty="0" err="1" smtClean="0"/>
              <a:t>dorsiflexion</a:t>
            </a:r>
            <a:r>
              <a:rPr lang="en-IN" dirty="0" smtClean="0"/>
              <a:t> and </a:t>
            </a:r>
            <a:r>
              <a:rPr lang="en-IN" dirty="0" err="1" smtClean="0"/>
              <a:t>eversion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Goal: </a:t>
            </a:r>
            <a:r>
              <a:rPr lang="en-IN" dirty="0" smtClean="0"/>
              <a:t>Educate the patient</a:t>
            </a:r>
          </a:p>
          <a:p>
            <a:pPr>
              <a:buNone/>
            </a:pPr>
            <a:r>
              <a:rPr lang="en-IN" b="1" dirty="0" smtClean="0"/>
              <a:t>Intervention: </a:t>
            </a:r>
            <a:r>
              <a:rPr lang="en-IN" dirty="0" smtClean="0"/>
              <a:t>Teach the patient the importance of RICE (rest, ice, compression, and elevation) and to apply the ice every 2 hours during the first 24 to 48 hours.</a:t>
            </a:r>
          </a:p>
          <a:p>
            <a:pPr>
              <a:buNone/>
            </a:pPr>
            <a:r>
              <a:rPr lang="en-IN" dirty="0" smtClean="0"/>
              <a:t>• Teach partial weight bearing with crutches to decrease the stress of ambulation.</a:t>
            </a:r>
          </a:p>
          <a:p>
            <a:pPr>
              <a:buNone/>
            </a:pPr>
            <a:r>
              <a:rPr lang="en-IN" dirty="0" smtClean="0"/>
              <a:t>• Teach muscle-setting techniques and active toe curls to help maintain muscle integrity and assist with circulation.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Management: Controlled Motion Phase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As the acute symptoms subside, continue to provide protection for the involved ligament with a splint during weight bearing.</a:t>
            </a:r>
          </a:p>
          <a:p>
            <a:endParaRPr lang="en-IN" dirty="0" smtClean="0"/>
          </a:p>
          <a:p>
            <a:r>
              <a:rPr lang="en-IN" dirty="0" smtClean="0"/>
              <a:t>Apply cross-</a:t>
            </a:r>
            <a:r>
              <a:rPr lang="en-IN" dirty="0" err="1" smtClean="0"/>
              <a:t>fiber</a:t>
            </a:r>
            <a:r>
              <a:rPr lang="en-IN" dirty="0" smtClean="0"/>
              <a:t> massage to the ligaments as tolerated.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IN" dirty="0" err="1" smtClean="0"/>
              <a:t>Nonweight</a:t>
            </a:r>
            <a:r>
              <a:rPr lang="en-IN" dirty="0" smtClean="0"/>
              <a:t>-bearing AROM into </a:t>
            </a:r>
            <a:r>
              <a:rPr lang="en-IN" dirty="0" err="1" smtClean="0"/>
              <a:t>dorsiflexion</a:t>
            </a:r>
            <a:r>
              <a:rPr lang="en-IN" dirty="0" smtClean="0"/>
              <a:t> and </a:t>
            </a:r>
            <a:r>
              <a:rPr lang="en-IN" dirty="0" err="1" smtClean="0"/>
              <a:t>plantarflexion</a:t>
            </a:r>
            <a:r>
              <a:rPr lang="en-IN" dirty="0" smtClean="0"/>
              <a:t>, inversion and </a:t>
            </a:r>
            <a:r>
              <a:rPr lang="en-IN" dirty="0" err="1" smtClean="0"/>
              <a:t>eversion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Toe curls and writing the alphabet in the air with the foot.</a:t>
            </a:r>
          </a:p>
          <a:p>
            <a:endParaRPr lang="en-IN" dirty="0" smtClean="0"/>
          </a:p>
          <a:p>
            <a:r>
              <a:rPr lang="en-IN" dirty="0" smtClean="0"/>
              <a:t>Sitting with the heel on floor and scrunching paper or a towel and picking up marbles with the toes.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r>
              <a:rPr lang="en-US" dirty="0" smtClean="0"/>
              <a:t>Sitting with both feet or just the involved foot on a rocker or balance board. Have patient perform controlled ankle and foot motions (with or without the assistance of the normal foot) into </a:t>
            </a:r>
            <a:r>
              <a:rPr lang="en-US" dirty="0" err="1" smtClean="0"/>
              <a:t>dorsiflexion</a:t>
            </a:r>
            <a:r>
              <a:rPr lang="en-US" dirty="0" smtClean="0"/>
              <a:t> and </a:t>
            </a:r>
            <a:r>
              <a:rPr lang="en-US" dirty="0" err="1" smtClean="0"/>
              <a:t>plantarflexion</a:t>
            </a:r>
            <a:r>
              <a:rPr lang="en-US" dirty="0" smtClean="0"/>
              <a:t> and inversion and </a:t>
            </a:r>
            <a:r>
              <a:rPr lang="en-US" dirty="0" err="1" smtClean="0"/>
              <a:t>eversion</a:t>
            </a:r>
            <a:r>
              <a:rPr lang="en-US" dirty="0" smtClean="0"/>
              <a:t>. </a:t>
            </a:r>
          </a:p>
          <a:p>
            <a:endParaRPr lang="en-IN" dirty="0" smtClean="0"/>
          </a:p>
          <a:p>
            <a:r>
              <a:rPr lang="en-IN" dirty="0" smtClean="0"/>
              <a:t>Also stretch the </a:t>
            </a:r>
            <a:r>
              <a:rPr lang="en-IN" dirty="0" err="1" smtClean="0"/>
              <a:t>gastrocnemius–soleus</a:t>
            </a:r>
            <a:r>
              <a:rPr lang="en-IN" dirty="0" smtClean="0"/>
              <a:t> muscle group for adequate </a:t>
            </a:r>
            <a:r>
              <a:rPr lang="en-IN" dirty="0" err="1" smtClean="0"/>
              <a:t>dorsiflexion</a:t>
            </a:r>
            <a:r>
              <a:rPr lang="en-IN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4600" y="762000"/>
            <a:ext cx="4633784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At the end of the lecture, the students will be able :</a:t>
            </a:r>
          </a:p>
          <a:p>
            <a:endParaRPr lang="en-US" dirty="0" smtClean="0"/>
          </a:p>
          <a:p>
            <a:r>
              <a:rPr lang="en-US" dirty="0" smtClean="0"/>
              <a:t>Revise about Lateral and medial Ligament sprain</a:t>
            </a:r>
          </a:p>
          <a:p>
            <a:r>
              <a:rPr lang="en-US" dirty="0" smtClean="0"/>
              <a:t>Discuss about Grades of ankle ligament sprain</a:t>
            </a:r>
          </a:p>
          <a:p>
            <a:r>
              <a:rPr lang="en-US" dirty="0" smtClean="0"/>
              <a:t>Discuss about Principles of physical examination</a:t>
            </a:r>
          </a:p>
          <a:p>
            <a:r>
              <a:rPr lang="en-US" smtClean="0"/>
              <a:t>Discuss about Principles </a:t>
            </a:r>
            <a:r>
              <a:rPr lang="en-US" dirty="0" smtClean="0"/>
              <a:t>of physiotherapy management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/>
          </a:bodyPr>
          <a:lstStyle/>
          <a:p>
            <a:r>
              <a:rPr lang="en-IN" dirty="0" smtClean="0"/>
              <a:t>As swelling decreases and weight-bearing tolerance increases, progress to </a:t>
            </a:r>
            <a:r>
              <a:rPr lang="en-IN" dirty="0" smtClean="0">
                <a:hlinkClick r:id="rId2" action="ppaction://hlinkfile"/>
              </a:rPr>
              <a:t>strengthening, endurance, and stabilization exercises.</a:t>
            </a:r>
            <a:endParaRPr lang="en-IN" dirty="0" smtClean="0"/>
          </a:p>
          <a:p>
            <a:r>
              <a:rPr lang="en-IN" dirty="0" smtClean="0"/>
              <a:t>Include isometric resistance to the </a:t>
            </a:r>
            <a:r>
              <a:rPr lang="en-IN" dirty="0" err="1" smtClean="0"/>
              <a:t>peroneals</a:t>
            </a:r>
            <a:r>
              <a:rPr lang="en-IN" dirty="0" smtClean="0"/>
              <a:t>, bicycle </a:t>
            </a:r>
            <a:r>
              <a:rPr lang="en-IN" dirty="0" err="1" smtClean="0"/>
              <a:t>ergometry</a:t>
            </a:r>
            <a:r>
              <a:rPr lang="en-IN" dirty="0" smtClean="0"/>
              <a:t>.</a:t>
            </a:r>
          </a:p>
          <a:p>
            <a:r>
              <a:rPr lang="en-IN" dirty="0" smtClean="0"/>
              <a:t>Have the patient wear a brace or splint that restricts end-range motion to control the range and prevent excessive stress on the healing ligament.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STRENGTHENING EXERCISES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Open-chain strengthening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Plantarflexion</a:t>
            </a:r>
            <a:r>
              <a:rPr lang="en-US" b="1" dirty="0" smtClean="0"/>
              <a:t>: </a:t>
            </a:r>
            <a:r>
              <a:rPr lang="en-US" i="1" dirty="0" smtClean="0"/>
              <a:t>Long-sitting with the leg </a:t>
            </a:r>
            <a:r>
              <a:rPr lang="en-US" dirty="0" smtClean="0"/>
              <a:t>resting on a rolled towel to slightly elevate the heel off the treatment table. </a:t>
            </a:r>
          </a:p>
          <a:p>
            <a:endParaRPr lang="en-US" dirty="0" smtClean="0"/>
          </a:p>
          <a:p>
            <a:r>
              <a:rPr lang="en-US" dirty="0" smtClean="0"/>
              <a:t>Have the patient hold onto the ends of elasticized material that is looped under the forefoot and then </a:t>
            </a:r>
            <a:r>
              <a:rPr lang="en-US" dirty="0" err="1" smtClean="0"/>
              <a:t>plantarflex</a:t>
            </a:r>
            <a:r>
              <a:rPr lang="en-US" dirty="0" smtClean="0"/>
              <a:t> the foot against the resistance.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533400"/>
            <a:ext cx="6378457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Eversion</a:t>
            </a:r>
            <a:r>
              <a:rPr lang="en-US" b="1" dirty="0" smtClean="0"/>
              <a:t> and Inversion with Elastic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resist </a:t>
            </a:r>
            <a:r>
              <a:rPr lang="en-US" i="1" dirty="0" err="1" smtClean="0"/>
              <a:t>eversion</a:t>
            </a:r>
            <a:r>
              <a:rPr lang="en-US" i="1" dirty="0" smtClean="0"/>
              <a:t>, place a loop of elastic tubing around </a:t>
            </a:r>
            <a:r>
              <a:rPr lang="en-US" dirty="0" smtClean="0"/>
              <a:t>both feet and have the patient </a:t>
            </a:r>
            <a:r>
              <a:rPr lang="en-US" dirty="0" err="1" smtClean="0"/>
              <a:t>evert</a:t>
            </a:r>
            <a:r>
              <a:rPr lang="en-US" dirty="0" smtClean="0"/>
              <a:t> one or both feet against the resistance </a:t>
            </a:r>
          </a:p>
          <a:p>
            <a:endParaRPr lang="en-US" dirty="0" smtClean="0"/>
          </a:p>
          <a:p>
            <a:r>
              <a:rPr lang="en-US" dirty="0" smtClean="0"/>
              <a:t>Instruct the patient to keep the knees still and just turn the foot outward, not allowing the thigh and leg to abduct or externally rotate.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838200"/>
            <a:ext cx="6652105" cy="390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To resist </a:t>
            </a:r>
            <a:r>
              <a:rPr lang="en-US" i="1" dirty="0" smtClean="0"/>
              <a:t>inversion, tie the elastic band or tubing to a </a:t>
            </a:r>
            <a:r>
              <a:rPr lang="en-US" dirty="0" smtClean="0"/>
              <a:t>structure on the lateral side of the foot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only turn the foot inward </a:t>
            </a:r>
            <a:r>
              <a:rPr lang="en-US" u="sng" dirty="0" smtClean="0"/>
              <a:t>without allowing the hip to adduct and internally rotate.</a:t>
            </a:r>
          </a:p>
          <a:p>
            <a:r>
              <a:rPr lang="en-US" b="1" dirty="0" err="1" smtClean="0"/>
              <a:t>Dorsiflexion</a:t>
            </a:r>
            <a:r>
              <a:rPr lang="en-US" i="1" dirty="0" smtClean="0"/>
              <a:t>: Long-sitting or supine </a:t>
            </a:r>
            <a:r>
              <a:rPr lang="en-US" dirty="0" smtClean="0"/>
              <a:t>with a rolled towel under the distal leg to elevate the heel slightly. </a:t>
            </a:r>
          </a:p>
          <a:p>
            <a:r>
              <a:rPr lang="en-US" dirty="0" smtClean="0"/>
              <a:t>Tie an elastic band or tubing to the foot end of the bed (or other object), and place a </a:t>
            </a:r>
            <a:r>
              <a:rPr lang="en-US" u="sng" dirty="0" smtClean="0"/>
              <a:t>loop over the dorsum of the foot.</a:t>
            </a:r>
            <a:r>
              <a:rPr lang="en-US" dirty="0" smtClean="0"/>
              <a:t> Have the patient </a:t>
            </a:r>
            <a:r>
              <a:rPr lang="en-US" dirty="0" err="1" smtClean="0"/>
              <a:t>dorsiflex</a:t>
            </a:r>
            <a:r>
              <a:rPr lang="en-US" dirty="0" smtClean="0"/>
              <a:t> against the resistance</a:t>
            </a:r>
            <a:endParaRPr lang="en-US" u="sng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609600"/>
            <a:ext cx="6172200" cy="602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r>
              <a:rPr lang="en-US" b="1" dirty="0" smtClean="0"/>
              <a:t>Adduction with Inversion and Abduction with </a:t>
            </a:r>
            <a:r>
              <a:rPr lang="en-US" b="1" dirty="0" err="1" smtClean="0"/>
              <a:t>Eversion</a:t>
            </a:r>
            <a:r>
              <a:rPr lang="en-US" b="1" dirty="0" smtClean="0"/>
              <a:t> Using Weights: </a:t>
            </a:r>
            <a:r>
              <a:rPr lang="en-US" dirty="0" smtClean="0"/>
              <a:t>Sitting with the foot on the floor. Place a towel under the forefoot and a weight on the end of the towel </a:t>
            </a:r>
          </a:p>
          <a:p>
            <a:endParaRPr lang="en-US" dirty="0" smtClean="0"/>
          </a:p>
          <a:p>
            <a:r>
              <a:rPr lang="en-US" dirty="0" smtClean="0"/>
              <a:t>Have the patient pull the weighted towel with the forefoot by keeping the heel fixed on the floor and swinging the foot either inward or outward.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399" y="990600"/>
            <a:ext cx="624959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is common injury in sports. </a:t>
            </a:r>
          </a:p>
          <a:p>
            <a:endParaRPr lang="en-IN" dirty="0" smtClean="0"/>
          </a:p>
          <a:p>
            <a:r>
              <a:rPr lang="en-IN" dirty="0" smtClean="0"/>
              <a:t>If improperly treated</a:t>
            </a:r>
            <a:r>
              <a:rPr lang="en-IN" smtClean="0"/>
              <a:t>, it </a:t>
            </a:r>
            <a:r>
              <a:rPr lang="en-IN" dirty="0" smtClean="0"/>
              <a:t>may result in chronic laxity, pain or delayed recovery.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Closed-chain strengthening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position is standing. </a:t>
            </a:r>
          </a:p>
          <a:p>
            <a:endParaRPr lang="en-US" dirty="0" smtClean="0"/>
          </a:p>
          <a:p>
            <a:r>
              <a:rPr lang="en-US" dirty="0" smtClean="0"/>
              <a:t>If the patient does not initially tolerate full weight bearing without reproduction of symptoms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begin by standing in the </a:t>
            </a:r>
            <a:r>
              <a:rPr lang="en-US" u="sng" dirty="0" smtClean="0"/>
              <a:t>parallel bars</a:t>
            </a:r>
            <a:endParaRPr lang="en-US" u="sng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r>
              <a:rPr lang="en-US" dirty="0" smtClean="0"/>
              <a:t>Have the patient hold onto a wooden dowel rod or cane with both hands.</a:t>
            </a:r>
          </a:p>
          <a:p>
            <a:endParaRPr lang="en-US" dirty="0" smtClean="0"/>
          </a:p>
          <a:p>
            <a:r>
              <a:rPr lang="en-US" dirty="0" smtClean="0"/>
              <a:t>Apply the resistance through the rod in various directions and with varying intensities and speeds as the patient attempts to remain stable.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52400"/>
            <a:ext cx="4343400" cy="5853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Dynamic Strength Training: </a:t>
            </a:r>
          </a:p>
          <a:p>
            <a:endParaRPr lang="en-US" dirty="0" smtClean="0"/>
          </a:p>
          <a:p>
            <a:r>
              <a:rPr lang="en-US" dirty="0" smtClean="0"/>
              <a:t>Have the patient perform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Bilateral toe raises,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Bilateral Heel raises,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Progress to unilateral toe raises, heel raises 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Management: Return to Function Phase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Progress strengthening exercises by adding elastic resistance to foot movements in long-sitting (open-chain) and sitting with the heel on the floor for partial weight bearing.</a:t>
            </a:r>
          </a:p>
          <a:p>
            <a:endParaRPr lang="en-IN" dirty="0" smtClean="0"/>
          </a:p>
          <a:p>
            <a:r>
              <a:rPr lang="en-IN" dirty="0" smtClean="0"/>
              <a:t>Progress stabilization and </a:t>
            </a:r>
            <a:r>
              <a:rPr lang="en-IN" dirty="0" err="1" smtClean="0"/>
              <a:t>proprioceptive</a:t>
            </a:r>
            <a:r>
              <a:rPr lang="en-IN" dirty="0" smtClean="0"/>
              <a:t>/balance training for ankle stability, coordination, and reflex response with full weight-bearing activities on a rocker, wobble board.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/>
          </a:bodyPr>
          <a:lstStyle/>
          <a:p>
            <a:r>
              <a:rPr lang="en-IN" dirty="0" smtClean="0"/>
              <a:t>Train the ankle with weight-bearing activities such as walking, jogging, and running.</a:t>
            </a:r>
          </a:p>
          <a:p>
            <a:endParaRPr lang="en-US" b="1" i="1" dirty="0" smtClean="0"/>
          </a:p>
          <a:p>
            <a:endParaRPr lang="en-US" b="1" i="1" dirty="0" smtClean="0"/>
          </a:p>
          <a:p>
            <a:r>
              <a:rPr lang="en-US" b="1" i="1" dirty="0" smtClean="0"/>
              <a:t>Agility and skill: </a:t>
            </a:r>
            <a:r>
              <a:rPr lang="en-US" dirty="0" smtClean="0"/>
              <a:t>Develop an obstacle course and have the patient maneuver around or up and over the obstacles, first walking, then running and jumping. </a:t>
            </a:r>
          </a:p>
          <a:p>
            <a:r>
              <a:rPr lang="en-US" dirty="0" smtClean="0"/>
              <a:t>Include forward, backward, and side-to-side maneuvers.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IN" dirty="0" smtClean="0"/>
              <a:t>When the patient is involved in sports activities, the ankle should be splinted, taped, or wrapped, and proper shoes should be worn to protect the ligament from </a:t>
            </a:r>
            <a:r>
              <a:rPr lang="en-IN" dirty="0" err="1" smtClean="0"/>
              <a:t>reinjury</a:t>
            </a:r>
            <a:r>
              <a:rPr lang="en-IN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Evidence Based Practice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Comparison of 3 treatment procedures for minimizing ankle sprain swelling</a:t>
            </a:r>
            <a:endParaRPr lang="en-IN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PICO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00200"/>
                <a:gridCol w="66294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ANKLE SPRAIN PATIENT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CONTRAST BATH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COLD TREATMENT; HEAT TREATMENT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VOLUMETRIC MEASUREMENT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04800"/>
          <a:ext cx="8229600" cy="5669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45920"/>
                <a:gridCol w="1630680"/>
                <a:gridCol w="1600200"/>
                <a:gridCol w="1706880"/>
                <a:gridCol w="1645920"/>
              </a:tblGrid>
              <a:tr h="762000"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JOURNAL AND AUTHORS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STUDY DESIGN AND LEVEL OF EVIDENCE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AIMS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METHODOLOGY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CONCLUSION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Journal</a:t>
                      </a:r>
                      <a:r>
                        <a:rPr lang="en-IN" baseline="0" dirty="0" smtClean="0"/>
                        <a:t> of American Physical therapy Association APTA</a:t>
                      </a:r>
                    </a:p>
                    <a:p>
                      <a:endParaRPr lang="en-IN" baseline="0" dirty="0" smtClean="0"/>
                    </a:p>
                    <a:p>
                      <a:r>
                        <a:rPr lang="en-IN" baseline="0" dirty="0" smtClean="0"/>
                        <a:t>Cote et al., 1988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RCT</a:t>
                      </a:r>
                    </a:p>
                    <a:p>
                      <a:r>
                        <a:rPr lang="en-IN" dirty="0" smtClean="0"/>
                        <a:t>1b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purpose of this study was to compare the effects of cold, heat, and contrast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bath treatments on the amount of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edema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first- and second-degree sprained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ankles during the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postacute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phase of rehabilitation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Subjects were then assigned to the Cold Treatment (n = 10),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Heat Treatment (n = 10), or Contrast Bath Treatment (n =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10) Group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Cold therapy clearly produced the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least amount of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edema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Heat and contrast bath therapy produced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almost identical increases in the amount of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edema</a:t>
                      </a:r>
                      <a:endParaRPr lang="en-IN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during all three days of the study.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Lateral ligament Sprain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This is most common musculoskeletal injury.</a:t>
            </a:r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b="1" dirty="0" smtClean="0"/>
              <a:t>lateral collateral ligament of ankle joint</a:t>
            </a:r>
            <a:r>
              <a:rPr lang="en-IN" dirty="0" smtClean="0"/>
              <a:t> are ligaments of the ankle which attach to the fibula.</a:t>
            </a:r>
          </a:p>
          <a:p>
            <a:endParaRPr lang="en-IN" u="sng" dirty="0" smtClean="0">
              <a:solidFill>
                <a:srgbClr val="C00000"/>
              </a:solidFill>
            </a:endParaRPr>
          </a:p>
          <a:p>
            <a:pPr lvl="0">
              <a:buNone/>
            </a:pPr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1. Inversion and planter flexion of the  foot with moderate intensity cause which ligament sprain?</a:t>
            </a:r>
          </a:p>
          <a:p>
            <a:pPr>
              <a:buNone/>
            </a:pPr>
            <a:r>
              <a:rPr lang="en-IN" dirty="0" smtClean="0"/>
              <a:t>a. Anterior </a:t>
            </a:r>
            <a:r>
              <a:rPr lang="en-IN" dirty="0" err="1" smtClean="0"/>
              <a:t>Talofibular</a:t>
            </a:r>
            <a:r>
              <a:rPr lang="en-IN" dirty="0" smtClean="0"/>
              <a:t> </a:t>
            </a:r>
            <a:r>
              <a:rPr lang="en-IN" dirty="0" err="1" smtClean="0"/>
              <a:t>Lig</a:t>
            </a:r>
            <a:r>
              <a:rPr lang="en-IN" dirty="0" smtClean="0"/>
              <a:t>  c. </a:t>
            </a:r>
            <a:r>
              <a:rPr lang="en-IN" dirty="0" err="1" smtClean="0"/>
              <a:t>TibioCalacneal</a:t>
            </a:r>
            <a:r>
              <a:rPr lang="en-IN" dirty="0" smtClean="0"/>
              <a:t> </a:t>
            </a:r>
            <a:r>
              <a:rPr lang="en-IN" dirty="0" err="1" smtClean="0"/>
              <a:t>Lig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b. Anterior </a:t>
            </a:r>
            <a:r>
              <a:rPr lang="en-IN" dirty="0" err="1" smtClean="0"/>
              <a:t>Tibiotalar</a:t>
            </a:r>
            <a:r>
              <a:rPr lang="en-IN" dirty="0" smtClean="0"/>
              <a:t> </a:t>
            </a:r>
            <a:r>
              <a:rPr lang="en-IN" dirty="0" err="1" smtClean="0"/>
              <a:t>Lig</a:t>
            </a:r>
            <a:r>
              <a:rPr lang="en-IN" dirty="0" smtClean="0"/>
              <a:t>     d. </a:t>
            </a:r>
            <a:r>
              <a:rPr lang="en-IN" dirty="0" err="1" smtClean="0"/>
              <a:t>Tibio</a:t>
            </a:r>
            <a:r>
              <a:rPr lang="en-IN" dirty="0" smtClean="0"/>
              <a:t> </a:t>
            </a:r>
            <a:r>
              <a:rPr lang="en-IN" dirty="0" err="1" smtClean="0"/>
              <a:t>Navicular</a:t>
            </a:r>
            <a:r>
              <a:rPr lang="en-IN" dirty="0" smtClean="0"/>
              <a:t> </a:t>
            </a:r>
            <a:r>
              <a:rPr lang="en-IN" dirty="0" err="1" smtClean="0"/>
              <a:t>Lig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2. Deltoid ligament primarily resists _____of </a:t>
            </a:r>
            <a:r>
              <a:rPr lang="en-IN" dirty="0" err="1" smtClean="0"/>
              <a:t>hindfoot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a. Inversion			c. </a:t>
            </a:r>
            <a:r>
              <a:rPr lang="en-IN" dirty="0" err="1" smtClean="0"/>
              <a:t>Supination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b. </a:t>
            </a:r>
            <a:r>
              <a:rPr lang="en-IN" dirty="0" err="1" smtClean="0"/>
              <a:t>Eversion</a:t>
            </a:r>
            <a:r>
              <a:rPr lang="en-IN" dirty="0" smtClean="0"/>
              <a:t> 			d. None of the above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3. The first ligament involved in lateral ankle sprain is the _______</a:t>
            </a:r>
          </a:p>
          <a:p>
            <a:pPr marL="514350" indent="-514350">
              <a:buAutoNum type="alphaLcPeriod"/>
            </a:pPr>
            <a:r>
              <a:rPr lang="en-IN" dirty="0" smtClean="0"/>
              <a:t>anterior </a:t>
            </a:r>
            <a:r>
              <a:rPr lang="en-IN" dirty="0" err="1" smtClean="0"/>
              <a:t>talofibular</a:t>
            </a:r>
            <a:r>
              <a:rPr lang="en-IN" dirty="0" smtClean="0"/>
              <a:t> </a:t>
            </a:r>
            <a:r>
              <a:rPr lang="en-IN" dirty="0" err="1" smtClean="0"/>
              <a:t>lig</a:t>
            </a:r>
            <a:r>
              <a:rPr lang="en-IN" dirty="0" smtClean="0"/>
              <a:t>     c. </a:t>
            </a:r>
            <a:r>
              <a:rPr lang="en-IN" dirty="0" err="1" smtClean="0"/>
              <a:t>Talocalcaneal</a:t>
            </a:r>
            <a:r>
              <a:rPr lang="en-IN" dirty="0" smtClean="0"/>
              <a:t> </a:t>
            </a:r>
            <a:r>
              <a:rPr lang="en-IN" dirty="0" err="1" smtClean="0"/>
              <a:t>lig</a:t>
            </a:r>
            <a:endParaRPr lang="en-IN" dirty="0" smtClean="0"/>
          </a:p>
          <a:p>
            <a:pPr marL="514350" indent="-514350">
              <a:buAutoNum type="alphaLcPeriod"/>
            </a:pPr>
            <a:r>
              <a:rPr lang="en-IN" dirty="0" smtClean="0"/>
              <a:t>Posterior </a:t>
            </a:r>
            <a:r>
              <a:rPr lang="en-IN" dirty="0" err="1" smtClean="0"/>
              <a:t>talofibular</a:t>
            </a:r>
            <a:r>
              <a:rPr lang="en-IN" dirty="0" smtClean="0"/>
              <a:t> </a:t>
            </a:r>
            <a:r>
              <a:rPr lang="en-IN" dirty="0" err="1" smtClean="0"/>
              <a:t>liga</a:t>
            </a:r>
            <a:r>
              <a:rPr lang="en-IN" dirty="0" smtClean="0"/>
              <a:t> d. All of above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4. For acute Medial ligament injury ___ is not advisable</a:t>
            </a:r>
          </a:p>
          <a:p>
            <a:pPr marL="514350" indent="-514350">
              <a:buAutoNum type="alphaLcPeriod"/>
            </a:pPr>
            <a:r>
              <a:rPr lang="en-IN" dirty="0" smtClean="0"/>
              <a:t>Cold Pack	c. Compression</a:t>
            </a:r>
          </a:p>
          <a:p>
            <a:pPr marL="514350" indent="-514350">
              <a:buNone/>
            </a:pPr>
            <a:r>
              <a:rPr lang="en-IN" dirty="0" smtClean="0"/>
              <a:t>b. Heat Therapy  d. Rest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IN" dirty="0" smtClean="0"/>
              <a:t>5. Following ligaments are part of which ligament?</a:t>
            </a:r>
          </a:p>
          <a:p>
            <a:pPr lvl="0">
              <a:buFont typeface="Wingdings" pitchFamily="2" charset="2"/>
              <a:buChar char="ü"/>
            </a:pPr>
            <a:r>
              <a:rPr lang="en-IN" dirty="0" smtClean="0"/>
              <a:t>anterior </a:t>
            </a:r>
            <a:r>
              <a:rPr lang="en-IN" dirty="0" err="1" smtClean="0"/>
              <a:t>talofibular</a:t>
            </a:r>
            <a:r>
              <a:rPr lang="en-IN" dirty="0" smtClean="0"/>
              <a:t> ligament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Posterior </a:t>
            </a:r>
            <a:r>
              <a:rPr lang="en-IN" dirty="0" err="1" smtClean="0"/>
              <a:t>Talofibular</a:t>
            </a:r>
            <a:r>
              <a:rPr lang="en-IN" dirty="0" smtClean="0"/>
              <a:t> Ligament</a:t>
            </a:r>
          </a:p>
          <a:p>
            <a:pPr>
              <a:buFont typeface="Wingdings" pitchFamily="2" charset="2"/>
              <a:buChar char="ü"/>
            </a:pPr>
            <a:r>
              <a:rPr lang="en-IN" dirty="0" err="1" smtClean="0"/>
              <a:t>Calcaneofibular</a:t>
            </a:r>
            <a:r>
              <a:rPr lang="en-IN" dirty="0" smtClean="0"/>
              <a:t> Ligament</a:t>
            </a:r>
          </a:p>
          <a:p>
            <a:pPr>
              <a:buNone/>
            </a:pPr>
            <a:r>
              <a:rPr lang="en-IN" dirty="0" smtClean="0"/>
              <a:t>Ans. </a:t>
            </a:r>
          </a:p>
          <a:p>
            <a:pPr>
              <a:buNone/>
            </a:pPr>
            <a:r>
              <a:rPr lang="en-IN" dirty="0" smtClean="0"/>
              <a:t>a. </a:t>
            </a:r>
            <a:r>
              <a:rPr lang="en-IN" smtClean="0"/>
              <a:t>Spring </a:t>
            </a:r>
            <a:r>
              <a:rPr lang="en-IN" dirty="0" smtClean="0"/>
              <a:t>ligament of Ankle</a:t>
            </a:r>
          </a:p>
          <a:p>
            <a:pPr>
              <a:buNone/>
            </a:pPr>
            <a:r>
              <a:rPr lang="en-IN" dirty="0" smtClean="0"/>
              <a:t>b</a:t>
            </a:r>
            <a:r>
              <a:rPr lang="en-IN" b="1" dirty="0" smtClean="0"/>
              <a:t>. </a:t>
            </a:r>
            <a:r>
              <a:rPr lang="en-IN" dirty="0" smtClean="0"/>
              <a:t>Lateral ligament of Ankle</a:t>
            </a:r>
          </a:p>
          <a:p>
            <a:pPr>
              <a:buNone/>
            </a:pPr>
            <a:r>
              <a:rPr lang="en-IN" dirty="0" smtClean="0"/>
              <a:t>c. Deltoid ligament of Ankle</a:t>
            </a:r>
          </a:p>
          <a:p>
            <a:pPr>
              <a:buNone/>
            </a:pPr>
            <a:r>
              <a:rPr lang="en-IN" dirty="0" smtClean="0"/>
              <a:t>d. Superficial deltoid ligament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Its components are:</a:t>
            </a:r>
          </a:p>
          <a:p>
            <a:pPr lvl="0">
              <a:buFont typeface="Wingdings" pitchFamily="2" charset="2"/>
              <a:buChar char="ü"/>
            </a:pPr>
            <a:r>
              <a:rPr lang="en-IN" dirty="0" smtClean="0"/>
              <a:t>anterior </a:t>
            </a:r>
            <a:r>
              <a:rPr lang="en-IN" dirty="0" err="1" smtClean="0"/>
              <a:t>talofibular</a:t>
            </a:r>
            <a:r>
              <a:rPr lang="en-IN" dirty="0" smtClean="0"/>
              <a:t> ligament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Posterior </a:t>
            </a:r>
            <a:r>
              <a:rPr lang="en-IN" dirty="0" err="1" smtClean="0"/>
              <a:t>Talofibular</a:t>
            </a:r>
            <a:r>
              <a:rPr lang="en-IN" dirty="0" smtClean="0"/>
              <a:t> Ligament</a:t>
            </a:r>
          </a:p>
          <a:p>
            <a:pPr>
              <a:buFont typeface="Wingdings" pitchFamily="2" charset="2"/>
              <a:buChar char="ü"/>
            </a:pPr>
            <a:r>
              <a:rPr lang="en-IN" dirty="0" err="1" smtClean="0"/>
              <a:t>Calcaneofibular</a:t>
            </a:r>
            <a:r>
              <a:rPr lang="en-IN" dirty="0" smtClean="0"/>
              <a:t> Ligament</a:t>
            </a:r>
          </a:p>
          <a:p>
            <a:pPr>
              <a:buFont typeface="Wingdings" pitchFamily="2" charset="2"/>
              <a:buChar char="ü"/>
            </a:pPr>
            <a:endParaRPr lang="en-IN" dirty="0" smtClean="0"/>
          </a:p>
          <a:p>
            <a:r>
              <a:rPr lang="en-IN" u="sng" dirty="0" smtClean="0">
                <a:solidFill>
                  <a:srgbClr val="C00000"/>
                </a:solidFill>
              </a:rPr>
              <a:t>It is due to inversion and planter flexion of the  foot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IN" b="1" u="sng" dirty="0" smtClean="0"/>
              <a:t>Anterior </a:t>
            </a:r>
            <a:r>
              <a:rPr lang="en-IN" b="1" u="sng" dirty="0" err="1" smtClean="0"/>
              <a:t>Talofibular</a:t>
            </a:r>
            <a:r>
              <a:rPr lang="en-IN" b="1" u="sng" dirty="0" smtClean="0"/>
              <a:t> Ligament:</a:t>
            </a:r>
          </a:p>
          <a:p>
            <a:r>
              <a:rPr lang="en-IN" dirty="0" smtClean="0"/>
              <a:t>The anterior </a:t>
            </a:r>
            <a:r>
              <a:rPr lang="en-IN" dirty="0" err="1" smtClean="0"/>
              <a:t>talofibular</a:t>
            </a:r>
            <a:r>
              <a:rPr lang="en-IN" dirty="0" smtClean="0"/>
              <a:t> ligament attaches the anterior margin of the lateral </a:t>
            </a:r>
            <a:r>
              <a:rPr lang="en-IN" dirty="0" err="1" smtClean="0"/>
              <a:t>malleolus</a:t>
            </a:r>
            <a:r>
              <a:rPr lang="en-IN" dirty="0" smtClean="0"/>
              <a:t> to the adjacent region of the talus bone. </a:t>
            </a:r>
          </a:p>
          <a:p>
            <a:endParaRPr lang="en-IN" dirty="0" smtClean="0"/>
          </a:p>
          <a:p>
            <a:r>
              <a:rPr lang="en-IN" dirty="0" smtClean="0">
                <a:solidFill>
                  <a:srgbClr val="C00000"/>
                </a:solidFill>
              </a:rPr>
              <a:t>The most common ligament involved in ankle sprain is the   anterior </a:t>
            </a:r>
            <a:r>
              <a:rPr lang="en-IN" dirty="0" err="1" smtClean="0">
                <a:solidFill>
                  <a:srgbClr val="C00000"/>
                </a:solidFill>
              </a:rPr>
              <a:t>talofibular</a:t>
            </a:r>
            <a:r>
              <a:rPr lang="en-IN" dirty="0" smtClean="0">
                <a:solidFill>
                  <a:srgbClr val="C00000"/>
                </a:solidFill>
              </a:rPr>
              <a:t> ligament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lateral ligament commonly injured is anterior </a:t>
            </a:r>
            <a:r>
              <a:rPr lang="en-IN" dirty="0" err="1" smtClean="0"/>
              <a:t>talofibular</a:t>
            </a:r>
            <a:r>
              <a:rPr lang="en-IN" dirty="0" smtClean="0"/>
              <a:t> ligament followed by </a:t>
            </a:r>
            <a:r>
              <a:rPr lang="en-IN" dirty="0" err="1" smtClean="0"/>
              <a:t>calcaneofibular</a:t>
            </a:r>
            <a:r>
              <a:rPr lang="en-IN" dirty="0" smtClean="0"/>
              <a:t> ligament. </a:t>
            </a:r>
          </a:p>
          <a:p>
            <a:pPr lvl="0"/>
            <a:r>
              <a:rPr lang="en-IN" dirty="0" smtClean="0">
                <a:solidFill>
                  <a:srgbClr val="FF0000"/>
                </a:solidFill>
              </a:rPr>
              <a:t>The posterior </a:t>
            </a:r>
            <a:r>
              <a:rPr lang="en-IN" dirty="0" err="1" smtClean="0">
                <a:solidFill>
                  <a:srgbClr val="FF0000"/>
                </a:solidFill>
              </a:rPr>
              <a:t>talofibular</a:t>
            </a:r>
            <a:r>
              <a:rPr lang="en-IN" dirty="0" smtClean="0">
                <a:solidFill>
                  <a:srgbClr val="FF0000"/>
                </a:solidFill>
              </a:rPr>
              <a:t> ligament is rarely sprained because it is the strongest of the lateral ligaments, and  is torn only with massive inversion stresses.</a:t>
            </a:r>
          </a:p>
          <a:p>
            <a:endParaRPr lang="en-IN" dirty="0" smtClean="0">
              <a:solidFill>
                <a:srgbClr val="FF000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Medial Ligament Sprain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The </a:t>
            </a:r>
            <a:r>
              <a:rPr lang="en-IN" b="1" dirty="0" smtClean="0"/>
              <a:t>medial ligament of </a:t>
            </a:r>
            <a:r>
              <a:rPr lang="en-IN" b="1" dirty="0" err="1" smtClean="0"/>
              <a:t>talocrural</a:t>
            </a:r>
            <a:r>
              <a:rPr lang="en-IN" b="1" dirty="0" smtClean="0"/>
              <a:t> joint</a:t>
            </a:r>
            <a:r>
              <a:rPr lang="en-IN" dirty="0" smtClean="0"/>
              <a:t> (or </a:t>
            </a:r>
            <a:r>
              <a:rPr lang="en-IN" b="1" dirty="0" smtClean="0"/>
              <a:t>deltoid ligament</a:t>
            </a:r>
            <a:r>
              <a:rPr lang="en-IN" dirty="0" smtClean="0"/>
              <a:t>) is a strong, flat, triangular band, attached, above, to the apex and anterior and posterior borders of the </a:t>
            </a:r>
            <a:r>
              <a:rPr lang="en-IN" u="sng" dirty="0" smtClean="0"/>
              <a:t>medial </a:t>
            </a:r>
            <a:r>
              <a:rPr lang="en-IN" u="sng" dirty="0" err="1" smtClean="0"/>
              <a:t>malleolus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 deltoid ligament is composed of 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anterior </a:t>
            </a:r>
            <a:r>
              <a:rPr lang="en-IN" dirty="0" err="1" smtClean="0"/>
              <a:t>tibiotalar</a:t>
            </a:r>
            <a:r>
              <a:rPr lang="en-IN" dirty="0" smtClean="0"/>
              <a:t> ligament, </a:t>
            </a:r>
          </a:p>
          <a:p>
            <a:pPr>
              <a:buFont typeface="Wingdings" pitchFamily="2" charset="2"/>
              <a:buChar char="ü"/>
            </a:pPr>
            <a:r>
              <a:rPr lang="en-IN" dirty="0" err="1" smtClean="0"/>
              <a:t>tibiocalcaneal</a:t>
            </a:r>
            <a:r>
              <a:rPr lang="en-IN" dirty="0" smtClean="0"/>
              <a:t> ligament, 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posterior </a:t>
            </a:r>
            <a:r>
              <a:rPr lang="en-IN" dirty="0" err="1" smtClean="0"/>
              <a:t>tibiotalar</a:t>
            </a:r>
            <a:r>
              <a:rPr lang="en-IN" dirty="0" smtClean="0"/>
              <a:t> ligament</a:t>
            </a:r>
          </a:p>
          <a:p>
            <a:pPr>
              <a:buFont typeface="Wingdings" pitchFamily="2" charset="2"/>
              <a:buChar char="ü"/>
            </a:pPr>
            <a:r>
              <a:rPr lang="en-IN" dirty="0" err="1" smtClean="0"/>
              <a:t>tibionavicular</a:t>
            </a:r>
            <a:r>
              <a:rPr lang="en-IN" dirty="0" smtClean="0"/>
              <a:t> ligament. </a:t>
            </a:r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C00000"/>
                </a:solidFill>
              </a:rPr>
              <a:t>Superficial deltoid ligament primarily resists </a:t>
            </a:r>
            <a:r>
              <a:rPr lang="en-IN" dirty="0" err="1" smtClean="0">
                <a:solidFill>
                  <a:srgbClr val="C00000"/>
                </a:solidFill>
              </a:rPr>
              <a:t>eversion</a:t>
            </a:r>
            <a:r>
              <a:rPr lang="en-IN" dirty="0" smtClean="0">
                <a:solidFill>
                  <a:srgbClr val="C00000"/>
                </a:solidFill>
              </a:rPr>
              <a:t> of </a:t>
            </a:r>
            <a:r>
              <a:rPr lang="en-IN" dirty="0" err="1" smtClean="0">
                <a:solidFill>
                  <a:srgbClr val="C00000"/>
                </a:solidFill>
              </a:rPr>
              <a:t>hindfoot</a:t>
            </a:r>
            <a:r>
              <a:rPr lang="en-IN" dirty="0" smtClean="0">
                <a:solidFill>
                  <a:srgbClr val="C00000"/>
                </a:solidFill>
              </a:rPr>
              <a:t>.</a:t>
            </a:r>
          </a:p>
          <a:p>
            <a:endParaRPr lang="en-IN" dirty="0" smtClean="0">
              <a:solidFill>
                <a:srgbClr val="C00000"/>
              </a:solidFill>
            </a:endParaRPr>
          </a:p>
          <a:p>
            <a:r>
              <a:rPr lang="en-IN" u="sng" dirty="0" err="1" smtClean="0">
                <a:solidFill>
                  <a:srgbClr val="00B050"/>
                </a:solidFill>
              </a:rPr>
              <a:t>Pronation</a:t>
            </a:r>
            <a:r>
              <a:rPr lang="en-IN" u="sng" dirty="0" smtClean="0">
                <a:solidFill>
                  <a:srgbClr val="00B050"/>
                </a:solidFill>
              </a:rPr>
              <a:t> </a:t>
            </a:r>
            <a:r>
              <a:rPr lang="en-IN" u="sng" dirty="0" err="1" smtClean="0">
                <a:solidFill>
                  <a:srgbClr val="00B050"/>
                </a:solidFill>
              </a:rPr>
              <a:t>eversion</a:t>
            </a:r>
            <a:r>
              <a:rPr lang="en-IN" u="sng" dirty="0" smtClean="0">
                <a:solidFill>
                  <a:srgbClr val="00B050"/>
                </a:solidFill>
              </a:rPr>
              <a:t> injury damages DELTOID LIGAMENT.</a:t>
            </a:r>
          </a:p>
          <a:p>
            <a:pPr>
              <a:buNone/>
            </a:pPr>
            <a:endParaRPr lang="en-IN" dirty="0" smtClean="0"/>
          </a:p>
          <a:p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1516</Words>
  <Application>Microsoft Office PowerPoint</Application>
  <PresentationFormat>On-screen Show (4:3)</PresentationFormat>
  <Paragraphs>177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Ankle Sprain</vt:lpstr>
      <vt:lpstr>Objectives</vt:lpstr>
      <vt:lpstr>Introduction </vt:lpstr>
      <vt:lpstr>Lateral ligament Sprain</vt:lpstr>
      <vt:lpstr>Slide 5</vt:lpstr>
      <vt:lpstr>Slide 6</vt:lpstr>
      <vt:lpstr>Slide 7</vt:lpstr>
      <vt:lpstr>Medial Ligament Sprain</vt:lpstr>
      <vt:lpstr>Slide 9</vt:lpstr>
      <vt:lpstr>GRADES </vt:lpstr>
      <vt:lpstr>Clinical features</vt:lpstr>
      <vt:lpstr>Physical Examination</vt:lpstr>
      <vt:lpstr>Non-operative management</vt:lpstr>
      <vt:lpstr>Management: Protection Phase</vt:lpstr>
      <vt:lpstr>Slide 15</vt:lpstr>
      <vt:lpstr>Management: Controlled Motion Phase</vt:lpstr>
      <vt:lpstr>Slide 17</vt:lpstr>
      <vt:lpstr>Slide 18</vt:lpstr>
      <vt:lpstr>Slide 19</vt:lpstr>
      <vt:lpstr>Slide 20</vt:lpstr>
      <vt:lpstr>STRENGTHENING EXERCISES</vt:lpstr>
      <vt:lpstr>Open-chain strengthening exercises</vt:lpstr>
      <vt:lpstr>Slide 23</vt:lpstr>
      <vt:lpstr>Eversion and Inversion with Elastic Resistance</vt:lpstr>
      <vt:lpstr>Slide 25</vt:lpstr>
      <vt:lpstr>Slide 26</vt:lpstr>
      <vt:lpstr>Slide 27</vt:lpstr>
      <vt:lpstr>Slide 28</vt:lpstr>
      <vt:lpstr>Slide 29</vt:lpstr>
      <vt:lpstr>Closed-chain strengthening exercises</vt:lpstr>
      <vt:lpstr>Slide 31</vt:lpstr>
      <vt:lpstr>Slide 32</vt:lpstr>
      <vt:lpstr>Slide 33</vt:lpstr>
      <vt:lpstr>Management: Return to Function Phase</vt:lpstr>
      <vt:lpstr>Slide 35</vt:lpstr>
      <vt:lpstr>Slide 36</vt:lpstr>
      <vt:lpstr>Evidence Based Practice</vt:lpstr>
      <vt:lpstr>PICO</vt:lpstr>
      <vt:lpstr>Slide 39</vt:lpstr>
      <vt:lpstr>MCQs</vt:lpstr>
      <vt:lpstr>Slide 41</vt:lpstr>
      <vt:lpstr>Slide 42</vt:lpstr>
      <vt:lpstr>Slide 43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Ankle Sprain</dc:title>
  <dc:creator>user</dc:creator>
  <cp:lastModifiedBy>HP</cp:lastModifiedBy>
  <cp:revision>60</cp:revision>
  <dcterms:created xsi:type="dcterms:W3CDTF">2006-08-16T00:00:00Z</dcterms:created>
  <dcterms:modified xsi:type="dcterms:W3CDTF">2020-08-16T12:57:15Z</dcterms:modified>
</cp:coreProperties>
</file>