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2" r:id="rId4"/>
    <p:sldId id="259" r:id="rId5"/>
    <p:sldId id="273" r:id="rId6"/>
    <p:sldId id="261" r:id="rId7"/>
    <p:sldId id="262" r:id="rId8"/>
    <p:sldId id="263" r:id="rId9"/>
    <p:sldId id="264" r:id="rId10"/>
    <p:sldId id="268" r:id="rId11"/>
    <p:sldId id="275" r:id="rId12"/>
    <p:sldId id="269" r:id="rId13"/>
    <p:sldId id="282" r:id="rId14"/>
    <p:sldId id="283" r:id="rId15"/>
    <p:sldId id="274" r:id="rId16"/>
    <p:sldId id="284" r:id="rId17"/>
    <p:sldId id="28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2520-1D8B-423D-AA1E-9F57CE82C27E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94059-3C4C-4B38-B600-B4980A0CEE7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2520-1D8B-423D-AA1E-9F57CE82C27E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94059-3C4C-4B38-B600-B4980A0CE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2520-1D8B-423D-AA1E-9F57CE82C27E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94059-3C4C-4B38-B600-B4980A0CE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2520-1D8B-423D-AA1E-9F57CE82C27E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94059-3C4C-4B38-B600-B4980A0CE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2520-1D8B-423D-AA1E-9F57CE82C27E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94059-3C4C-4B38-B600-B4980A0CEE7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2520-1D8B-423D-AA1E-9F57CE82C27E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94059-3C4C-4B38-B600-B4980A0CE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2520-1D8B-423D-AA1E-9F57CE82C27E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94059-3C4C-4B38-B600-B4980A0CEE7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2520-1D8B-423D-AA1E-9F57CE82C27E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94059-3C4C-4B38-B600-B4980A0CE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2520-1D8B-423D-AA1E-9F57CE82C27E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94059-3C4C-4B38-B600-B4980A0CE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2520-1D8B-423D-AA1E-9F57CE82C27E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94059-3C4C-4B38-B600-B4980A0CEE7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2520-1D8B-423D-AA1E-9F57CE82C27E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94059-3C4C-4B38-B600-B4980A0CE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4D92520-1D8B-423D-AA1E-9F57CE82C27E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6D94059-3C4C-4B38-B600-B4980A0CE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ADHESIVE CAPSULITIS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Purvi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Maintain Soft Tissue and Joint</a:t>
            </a:r>
            <a:br>
              <a:rPr lang="en-US" b="1" dirty="0" smtClean="0"/>
            </a:br>
            <a:r>
              <a:rPr lang="en-US" b="1" dirty="0" smtClean="0"/>
              <a:t>Integrity and Mobility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Passive range of motion </a:t>
            </a:r>
          </a:p>
          <a:p>
            <a:pPr algn="just"/>
            <a:r>
              <a:rPr lang="en-US" dirty="0" smtClean="0"/>
              <a:t>Pendulum (Codman’s) exercises</a:t>
            </a:r>
          </a:p>
          <a:p>
            <a:pPr algn="just"/>
            <a:r>
              <a:rPr lang="en-US" dirty="0" smtClean="0"/>
              <a:t>Passive joint distraction and glides, grade I and II with</a:t>
            </a:r>
          </a:p>
          <a:p>
            <a:pPr algn="just"/>
            <a:r>
              <a:rPr lang="en-US" dirty="0" smtClean="0"/>
              <a:t>Pendulum (Codman’s) exercises</a:t>
            </a:r>
          </a:p>
          <a:p>
            <a:pPr algn="just"/>
            <a:r>
              <a:rPr lang="en-US" dirty="0" smtClean="0"/>
              <a:t>Gentle muscle setting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800" b="1" dirty="0" smtClean="0"/>
              <a:t>Controlled motion phase</a:t>
            </a:r>
            <a:endParaRPr lang="en-US" sz="48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Progressively Increase Joint and Soft Tissue Mobility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 smtClean="0"/>
              <a:t>Passive joint </a:t>
            </a:r>
            <a:r>
              <a:rPr lang="fr-FR" dirty="0" err="1" smtClean="0"/>
              <a:t>mobilization</a:t>
            </a:r>
            <a:r>
              <a:rPr lang="fr-FR" dirty="0" smtClean="0"/>
              <a:t> techniques. Stretch grades </a:t>
            </a:r>
            <a:r>
              <a:rPr lang="en-US" dirty="0" smtClean="0"/>
              <a:t>(grade III sustained or grade III and IV oscillation)</a:t>
            </a:r>
          </a:p>
          <a:p>
            <a:pPr algn="just"/>
            <a:r>
              <a:rPr lang="en-US" dirty="0" smtClean="0"/>
              <a:t>Pendulum exercises can also be used for joint stretching by adding a cuff weight to the wrist</a:t>
            </a:r>
          </a:p>
          <a:p>
            <a:pPr algn="just"/>
            <a:r>
              <a:rPr lang="en-US" dirty="0" smtClean="0"/>
              <a:t>Self-mobilization techniques.</a:t>
            </a:r>
          </a:p>
          <a:p>
            <a:pPr algn="just"/>
            <a:r>
              <a:rPr lang="en-US" dirty="0" smtClean="0"/>
              <a:t>Manual stretching. </a:t>
            </a:r>
          </a:p>
          <a:p>
            <a:pPr algn="just"/>
            <a:r>
              <a:rPr lang="en-US" dirty="0" smtClean="0"/>
              <a:t>Self-stretching exercises.</a:t>
            </a:r>
          </a:p>
          <a:p>
            <a:pPr algn="just"/>
            <a:r>
              <a:rPr lang="en-US" dirty="0" smtClean="0"/>
              <a:t>Improve muscle performance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:\bahadarpur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752600"/>
            <a:ext cx="3132483" cy="3352800"/>
          </a:xfrm>
          <a:prstGeom prst="rect">
            <a:avLst/>
          </a:prstGeom>
          <a:noFill/>
        </p:spPr>
      </p:pic>
      <p:pic>
        <p:nvPicPr>
          <p:cNvPr id="1027" name="Picture 3" descr="D:\bahadarpur\imag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1600200"/>
            <a:ext cx="4148137" cy="26910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bahadarpur\index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295400"/>
            <a:ext cx="3890963" cy="3890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to function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Progressively increase flexibility and strength</a:t>
            </a:r>
          </a:p>
          <a:p>
            <a:r>
              <a:rPr lang="en-US" dirty="0" smtClean="0"/>
              <a:t>Prepare for functional demands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b="1" dirty="0" smtClean="0"/>
              <a:t>Clinical query</a:t>
            </a:r>
            <a:endParaRPr lang="en-US" dirty="0" smtClean="0"/>
          </a:p>
          <a:p>
            <a:r>
              <a:rPr lang="en-US" dirty="0" smtClean="0"/>
              <a:t>Is High grade mobilization or low grade mobilization more effective in increasing the range in Adhesive Capsulitis?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b="1" dirty="0" smtClean="0"/>
              <a:t>PICO</a:t>
            </a:r>
            <a:endParaRPr lang="en-US" dirty="0" smtClean="0"/>
          </a:p>
          <a:p>
            <a:r>
              <a:rPr lang="en-US" dirty="0" smtClean="0"/>
              <a:t>P-Persons with idiopathic adhesive capsulitis</a:t>
            </a:r>
          </a:p>
          <a:p>
            <a:r>
              <a:rPr lang="en-US" dirty="0" smtClean="0"/>
              <a:t>I- High grade mobilization </a:t>
            </a:r>
          </a:p>
          <a:p>
            <a:r>
              <a:rPr lang="en-US" dirty="0" smtClean="0"/>
              <a:t>C- low grade mobilization </a:t>
            </a:r>
          </a:p>
          <a:p>
            <a:r>
              <a:rPr lang="en-US" dirty="0" smtClean="0"/>
              <a:t>O- Range of motion, Function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pPr algn="l"/>
            <a:r>
              <a:rPr lang="en-US" sz="1200" b="1" dirty="0" smtClean="0"/>
              <a:t>Comparison of High-Grade and Low- Grade Mobilization Techniques in the Management of Adhesive Capsulitis of the Shoulder: Randomized Controlled Trial</a:t>
            </a:r>
            <a:endParaRPr lang="en-US" sz="1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838200"/>
          <a:ext cx="8229600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143000"/>
                <a:gridCol w="3429000"/>
                <a:gridCol w="1447800"/>
                <a:gridCol w="1143000"/>
              </a:tblGrid>
              <a:tr h="56388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RCT</a:t>
                      </a:r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High level </a:t>
                      </a:r>
                      <a:r>
                        <a:rPr lang="en-US" sz="1200" smtClean="0"/>
                        <a:t>of evidence(RCT)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Henricus M Vermeulen, Piet M Rozing, </a:t>
                      </a:r>
                      <a:r>
                        <a:rPr lang="en-US" sz="1200" b="1" i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Wim</a:t>
                      </a:r>
                      <a:r>
                        <a:rPr lang="en-US" sz="1200" b="1" i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R Obermann, Saskia le Cessie, </a:t>
                      </a:r>
                      <a:r>
                        <a:rPr lang="en-US" sz="1200" b="1" i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Thea</a:t>
                      </a:r>
                      <a:r>
                        <a:rPr lang="en-US" sz="1200" b="1" i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PM Vliet Vlieland</a:t>
                      </a:r>
                    </a:p>
                    <a:p>
                      <a:endParaRPr lang="en-US" sz="1200" b="1" i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Physical Therapy . Volume 86 . Number 3 . March 2006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Methodology: One hundred subjects with unilateral adhesive capsulitis lasting 3 months or more and a 50% decrease in passive joint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mobility relative to the </a:t>
                      </a:r>
                      <a:r>
                        <a:rPr lang="en-US" sz="12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nonaffected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side were enrolled in this study.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Subjects randomly assigned to the HGMT group were treated with intensive passive mobilization techniques in end-range positions of the glenohumeral joint, and subjects in the LGMT group were treated with passive mobilization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techniques within the pain-free zone. The duration of treatment was a maximum of 12 weeks (24 sessions) in both groups. Subjects were assessed at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baseline and at 3, 6, and 12 months by a masked assessor. Primary outcome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measures included active and passive range of motion and shoulder disability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(Shoulder Rating Questionnaire [SRQ] and Shoulder Disability Questionnaire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[SDQ]).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Results. Overall,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subjects in both groups improved over 12 months. Statistically significant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greater change scores were found in the HGMT group for passive abduction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(at the time points 3 and 12 months), and for active and passive external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rotation (at 12 months). A statistically significant difference  (p,0.05)in trend between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both groups over the total follow-up period of 12 months was found for passive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external rotation, SRQ, and SDQ with greater change scores in the HGMT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group.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Conclusion. In subjects with adhesive capsulitis of the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shoulder, HGMTs appear to be more effective in improving glenohumeral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joint mobility and reducing disability than LGMTs, with the overall differences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between the 2 interventions being small.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 smtClean="0"/>
              <a:t>Thank you</a:t>
            </a:r>
            <a:endParaRPr lang="en-US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It is characterized by the development of dense adhesions, capsular thickening and capsular restriction.</a:t>
            </a:r>
          </a:p>
          <a:p>
            <a:r>
              <a:rPr lang="en-US" dirty="0" smtClean="0"/>
              <a:t>Onset- insidious</a:t>
            </a:r>
          </a:p>
          <a:p>
            <a:r>
              <a:rPr lang="en-US" dirty="0" smtClean="0"/>
              <a:t>Age- 40 to 60 years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Primary</a:t>
            </a:r>
          </a:p>
          <a:p>
            <a:r>
              <a:rPr lang="en-US" dirty="0" smtClean="0"/>
              <a:t>secondary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Stages of Capsulitis</a:t>
            </a:r>
          </a:p>
          <a:p>
            <a:r>
              <a:rPr lang="en-US" dirty="0" smtClean="0"/>
              <a:t>Freezing</a:t>
            </a:r>
          </a:p>
          <a:p>
            <a:r>
              <a:rPr lang="en-US" dirty="0" smtClean="0"/>
              <a:t>Frozen</a:t>
            </a:r>
          </a:p>
          <a:p>
            <a:r>
              <a:rPr lang="en-US" dirty="0" smtClean="0"/>
              <a:t>Thawing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Acute </a:t>
            </a:r>
          </a:p>
          <a:p>
            <a:r>
              <a:rPr lang="en-US" dirty="0" err="1" smtClean="0"/>
              <a:t>Subacute</a:t>
            </a:r>
            <a:endParaRPr lang="en-US" dirty="0" smtClean="0"/>
          </a:p>
          <a:p>
            <a:r>
              <a:rPr lang="en-US" dirty="0" smtClean="0"/>
              <a:t>Chronic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Common Impairments</a:t>
            </a:r>
            <a:endParaRPr lang="en-US" dirty="0"/>
          </a:p>
          <a:p>
            <a:r>
              <a:rPr lang="en-US" dirty="0"/>
              <a:t>Night </a:t>
            </a:r>
            <a:r>
              <a:rPr lang="en-US" dirty="0" smtClean="0"/>
              <a:t>pain. </a:t>
            </a:r>
            <a:endParaRPr lang="en-US" dirty="0"/>
          </a:p>
          <a:p>
            <a:r>
              <a:rPr lang="en-US" dirty="0"/>
              <a:t>Pain on motion and often at rest during acute flares. </a:t>
            </a:r>
          </a:p>
          <a:p>
            <a:r>
              <a:rPr lang="en-US" dirty="0"/>
              <a:t>Mobility, decreased joint play and ROM, usually limiting external rotation and abduction with some limitation of internal rotation and elevation in flexion.</a:t>
            </a:r>
          </a:p>
          <a:p>
            <a:r>
              <a:rPr lang="en-US" dirty="0"/>
              <a:t>Posture: </a:t>
            </a:r>
            <a:r>
              <a:rPr lang="en-US" dirty="0" smtClean="0"/>
              <a:t>protracted </a:t>
            </a:r>
            <a:r>
              <a:rPr lang="en-US" dirty="0"/>
              <a:t>and </a:t>
            </a:r>
            <a:r>
              <a:rPr lang="en-US" dirty="0" err="1"/>
              <a:t>anteriorly</a:t>
            </a:r>
            <a:r>
              <a:rPr lang="en-US" dirty="0"/>
              <a:t> tipped scapula, rounded shoulders, and elevated and protected shoulder.</a:t>
            </a:r>
          </a:p>
          <a:p>
            <a:r>
              <a:rPr lang="en-US" dirty="0"/>
              <a:t>Decreased arm swing during gait</a:t>
            </a:r>
          </a:p>
          <a:p>
            <a:r>
              <a:rPr lang="en-US" dirty="0"/>
              <a:t>Muscle performance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Guarded shoulder motions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Common Functional Limitations/Disabilities</a:t>
            </a:r>
            <a:endParaRPr lang="en-US" dirty="0"/>
          </a:p>
          <a:p>
            <a:r>
              <a:rPr lang="en-US" dirty="0"/>
              <a:t>Inability to reach overhead, </a:t>
            </a:r>
            <a:endParaRPr lang="en-US" dirty="0" smtClean="0"/>
          </a:p>
          <a:p>
            <a:r>
              <a:rPr lang="en-US" dirty="0" smtClean="0"/>
              <a:t>behind </a:t>
            </a:r>
            <a:r>
              <a:rPr lang="en-US" dirty="0"/>
              <a:t>head, </a:t>
            </a:r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/>
              <a:t>behind back; thus, having </a:t>
            </a:r>
            <a:r>
              <a:rPr lang="en-US" dirty="0" smtClean="0"/>
              <a:t>difficulty </a:t>
            </a:r>
            <a:r>
              <a:rPr lang="en-US" dirty="0"/>
              <a:t>dressing </a:t>
            </a:r>
            <a:endParaRPr lang="en-US" dirty="0" smtClean="0"/>
          </a:p>
          <a:p>
            <a:r>
              <a:rPr lang="en-US" dirty="0" smtClean="0"/>
              <a:t>reaching </a:t>
            </a:r>
            <a:r>
              <a:rPr lang="en-US" dirty="0"/>
              <a:t>hand into back pocket of pants (to retrieve wallet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reaching </a:t>
            </a:r>
            <a:r>
              <a:rPr lang="en-US" dirty="0"/>
              <a:t>out a car window (to use an ATM machine), </a:t>
            </a:r>
            <a:endParaRPr lang="en-US" dirty="0" smtClean="0"/>
          </a:p>
          <a:p>
            <a:r>
              <a:rPr lang="en-US" dirty="0" smtClean="0"/>
              <a:t>self-grooming </a:t>
            </a:r>
            <a:r>
              <a:rPr lang="en-US" dirty="0"/>
              <a:t>(such as combing hair, brushing teeth, washing face), </a:t>
            </a:r>
          </a:p>
          <a:p>
            <a:r>
              <a:rPr lang="en-US" dirty="0"/>
              <a:t>Difficulty lifting weighted objects, such as dishes into a cupboard</a:t>
            </a:r>
          </a:p>
          <a:p>
            <a:r>
              <a:rPr lang="en-US" dirty="0"/>
              <a:t>Limited ability to sustain repetitive activities</a:t>
            </a:r>
            <a:r>
              <a:rPr lang="en-US" b="1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Protection </a:t>
            </a:r>
            <a:r>
              <a:rPr lang="en-US" dirty="0"/>
              <a:t>Phase</a:t>
            </a:r>
          </a:p>
          <a:p>
            <a:pPr algn="just"/>
            <a:r>
              <a:rPr lang="en-US" dirty="0" smtClean="0"/>
              <a:t>Control pain, </a:t>
            </a:r>
            <a:r>
              <a:rPr lang="en-US" dirty="0"/>
              <a:t>Edema, and Muscle Guarding</a:t>
            </a:r>
          </a:p>
          <a:p>
            <a:pPr algn="just"/>
            <a:r>
              <a:rPr lang="en-US" dirty="0"/>
              <a:t>Maintain Soft Tissue and </a:t>
            </a:r>
            <a:r>
              <a:rPr lang="en-US" dirty="0" smtClean="0"/>
              <a:t>Joint Integrity </a:t>
            </a:r>
            <a:r>
              <a:rPr lang="en-US" dirty="0"/>
              <a:t>and Mobility</a:t>
            </a:r>
          </a:p>
          <a:p>
            <a:pPr algn="just"/>
            <a:r>
              <a:rPr lang="en-US" dirty="0"/>
              <a:t>Maintain Integrity and Function of Associated Areas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To control pain: </a:t>
            </a:r>
          </a:p>
          <a:p>
            <a:pPr algn="just"/>
            <a:r>
              <a:rPr lang="en-US" dirty="0" smtClean="0"/>
              <a:t>Therapeutic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Ultrasound, Short Wave Diathermy, Moist pack can be used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39</TotalTime>
  <Words>668</Words>
  <Application>Microsoft Office PowerPoint</Application>
  <PresentationFormat>On-screen Show (4:3)</PresentationFormat>
  <Paragraphs>100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Clarity</vt:lpstr>
      <vt:lpstr>ADHESIVE CAPSULITIS</vt:lpstr>
      <vt:lpstr>PowerPoint Presentation</vt:lpstr>
      <vt:lpstr>Types</vt:lpstr>
      <vt:lpstr>PowerPoint Presentation</vt:lpstr>
      <vt:lpstr>Phases </vt:lpstr>
      <vt:lpstr>PowerPoint Presentation</vt:lpstr>
      <vt:lpstr>PowerPoint Presentation</vt:lpstr>
      <vt:lpstr>Management </vt:lpstr>
      <vt:lpstr>PowerPoint Presentation</vt:lpstr>
      <vt:lpstr> Maintain Soft Tissue and Joint Integrity and Mobility </vt:lpstr>
      <vt:lpstr>PowerPoint Presentation</vt:lpstr>
      <vt:lpstr>Progressively Increase Joint and Soft Tissue Mobility</vt:lpstr>
      <vt:lpstr>PowerPoint Presentation</vt:lpstr>
      <vt:lpstr>PowerPoint Presentation</vt:lpstr>
      <vt:lpstr>Return to function phase</vt:lpstr>
      <vt:lpstr>PowerPoint Presentation</vt:lpstr>
      <vt:lpstr>Comparison of High-Grade and Low- Grade Mobilization Techniques in the Management of Adhesive Capsulitis of the Shoulder: Randomized Controlled Trial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ADHESIVE CAPSULITIS</dc:title>
  <dc:creator>Corporate Edition</dc:creator>
  <cp:lastModifiedBy>Admin</cp:lastModifiedBy>
  <cp:revision>14</cp:revision>
  <dcterms:created xsi:type="dcterms:W3CDTF">2016-05-02T14:24:05Z</dcterms:created>
  <dcterms:modified xsi:type="dcterms:W3CDTF">2020-08-11T10:27:57Z</dcterms:modified>
</cp:coreProperties>
</file>