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94" r:id="rId3"/>
    <p:sldId id="257" r:id="rId4"/>
    <p:sldId id="258" r:id="rId5"/>
    <p:sldId id="259" r:id="rId6"/>
    <p:sldId id="289" r:id="rId7"/>
    <p:sldId id="260" r:id="rId8"/>
    <p:sldId id="274" r:id="rId9"/>
    <p:sldId id="275" r:id="rId10"/>
    <p:sldId id="288" r:id="rId11"/>
    <p:sldId id="292" r:id="rId12"/>
    <p:sldId id="276" r:id="rId13"/>
    <p:sldId id="261" r:id="rId14"/>
    <p:sldId id="262" r:id="rId15"/>
    <p:sldId id="279" r:id="rId16"/>
    <p:sldId id="280" r:id="rId17"/>
    <p:sldId id="264" r:id="rId18"/>
    <p:sldId id="287" r:id="rId19"/>
    <p:sldId id="277" r:id="rId20"/>
    <p:sldId id="265" r:id="rId21"/>
    <p:sldId id="267" r:id="rId22"/>
    <p:sldId id="268" r:id="rId23"/>
    <p:sldId id="269" r:id="rId24"/>
    <p:sldId id="270" r:id="rId25"/>
    <p:sldId id="271" r:id="rId26"/>
    <p:sldId id="272" r:id="rId27"/>
    <p:sldId id="273" r:id="rId28"/>
    <p:sldId id="266" r:id="rId29"/>
    <p:sldId id="291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5D72A62A-712A-4354-831A-D7A23C830356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801D3447-0C41-4E9D-972D-155A7A831E1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2A62A-712A-4354-831A-D7A23C830356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D3447-0C41-4E9D-972D-155A7A831E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2A62A-712A-4354-831A-D7A23C830356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D3447-0C41-4E9D-972D-155A7A831E1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2A62A-712A-4354-831A-D7A23C830356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D3447-0C41-4E9D-972D-155A7A831E1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5D72A62A-712A-4354-831A-D7A23C830356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801D3447-0C41-4E9D-972D-155A7A831E1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2A62A-712A-4354-831A-D7A23C830356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D3447-0C41-4E9D-972D-155A7A831E1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2A62A-712A-4354-831A-D7A23C830356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D3447-0C41-4E9D-972D-155A7A831E1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2A62A-712A-4354-831A-D7A23C830356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D3447-0C41-4E9D-972D-155A7A831E1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2A62A-712A-4354-831A-D7A23C830356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D3447-0C41-4E9D-972D-155A7A831E1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2A62A-712A-4354-831A-D7A23C830356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D3447-0C41-4E9D-972D-155A7A831E1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2A62A-712A-4354-831A-D7A23C830356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D3447-0C41-4E9D-972D-155A7A831E1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D72A62A-712A-4354-831A-D7A23C830356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01D3447-0C41-4E9D-972D-155A7A831E1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Tuberculosis of spine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By: </a:t>
            </a:r>
            <a:r>
              <a:rPr lang="en-US" dirty="0" err="1" smtClean="0"/>
              <a:t>Purvi</a:t>
            </a:r>
            <a:r>
              <a:rPr lang="en-US" dirty="0" smtClean="0"/>
              <a:t> Patel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A\Desktop\images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828800"/>
            <a:ext cx="5486400" cy="3033870"/>
          </a:xfrm>
          <a:prstGeom prst="rect">
            <a:avLst/>
          </a:prstGeom>
          <a:noFill/>
        </p:spPr>
      </p:pic>
      <p:pic>
        <p:nvPicPr>
          <p:cNvPr id="2051" name="Picture 3" descr="C:\Users\A\Desktop\6810_1.jpg"/>
          <p:cNvPicPr>
            <a:picLocks noChangeAspect="1" noChangeArrowheads="1"/>
          </p:cNvPicPr>
          <p:nvPr/>
        </p:nvPicPr>
        <p:blipFill>
          <a:blip r:embed="rId3" cstate="print"/>
          <a:srcRect r="3448" b="14536"/>
          <a:stretch>
            <a:fillRect/>
          </a:stretch>
        </p:blipFill>
        <p:spPr bwMode="auto">
          <a:xfrm>
            <a:off x="6019800" y="609600"/>
            <a:ext cx="2667000" cy="4648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0750" y="1668462"/>
            <a:ext cx="47625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Cold abscess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dirty="0" smtClean="0"/>
              <a:t>Collection of pus and tubercular debris from affected vertebrae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Can track in any direction</a:t>
            </a:r>
          </a:p>
          <a:p>
            <a:pPr algn="ctr">
              <a:buNone/>
            </a:pPr>
            <a:r>
              <a:rPr lang="en-US" dirty="0" smtClean="0"/>
              <a:t>Anterior( pre vertebral abscess)</a:t>
            </a:r>
          </a:p>
          <a:p>
            <a:pPr algn="ctr">
              <a:buNone/>
            </a:pPr>
            <a:r>
              <a:rPr lang="en-US" dirty="0" smtClean="0"/>
              <a:t>Sides( </a:t>
            </a:r>
            <a:r>
              <a:rPr lang="en-US" dirty="0" err="1" smtClean="0"/>
              <a:t>para</a:t>
            </a:r>
            <a:r>
              <a:rPr lang="en-US" dirty="0" smtClean="0"/>
              <a:t>-vertebral abscess)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Travels along </a:t>
            </a:r>
            <a:r>
              <a:rPr lang="en-US" dirty="0" err="1" smtClean="0"/>
              <a:t>musculo-fascial</a:t>
            </a:r>
            <a:r>
              <a:rPr lang="en-US" dirty="0" smtClean="0"/>
              <a:t> planes or </a:t>
            </a:r>
            <a:r>
              <a:rPr lang="en-US" dirty="0" err="1" smtClean="0"/>
              <a:t>neuro</a:t>
            </a:r>
            <a:r>
              <a:rPr lang="en-US" dirty="0" smtClean="0"/>
              <a:t>-vascular bundles, appear far away from the site of lesion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rot="5400000">
            <a:off x="4344194" y="2285206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5400000">
            <a:off x="4382294" y="4228306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Usually insidious onset</a:t>
            </a:r>
          </a:p>
          <a:p>
            <a:pPr algn="just"/>
            <a:r>
              <a:rPr lang="en-US" dirty="0" smtClean="0"/>
              <a:t>Constitutional symptoms – fever( evening rise), night cries, loss of appetite and weight</a:t>
            </a:r>
          </a:p>
          <a:p>
            <a:pPr algn="just"/>
            <a:r>
              <a:rPr lang="en-US" dirty="0" smtClean="0"/>
              <a:t>Back pain- localized or referred </a:t>
            </a:r>
          </a:p>
          <a:p>
            <a:pPr algn="just"/>
            <a:r>
              <a:rPr lang="en-US" dirty="0" smtClean="0"/>
              <a:t>Cervical roots – arm pain</a:t>
            </a:r>
          </a:p>
          <a:p>
            <a:pPr algn="just"/>
            <a:r>
              <a:rPr lang="en-US" dirty="0" smtClean="0"/>
              <a:t>Dorsal roots – girdle pain</a:t>
            </a:r>
          </a:p>
          <a:p>
            <a:pPr algn="just"/>
            <a:r>
              <a:rPr lang="en-US" dirty="0" smtClean="0"/>
              <a:t>Lumbar roots – groin pain</a:t>
            </a:r>
          </a:p>
          <a:p>
            <a:pPr algn="just"/>
            <a:r>
              <a:rPr lang="en-US" dirty="0" smtClean="0"/>
              <a:t>Sacral roots – sciatica</a:t>
            </a:r>
          </a:p>
          <a:p>
            <a:pPr algn="just"/>
            <a:r>
              <a:rPr lang="en-US" dirty="0" smtClean="0"/>
              <a:t>Back stiffness – spasm of </a:t>
            </a:r>
            <a:r>
              <a:rPr lang="en-US" dirty="0" err="1" smtClean="0"/>
              <a:t>paraspinal</a:t>
            </a:r>
            <a:r>
              <a:rPr lang="en-US" dirty="0" smtClean="0"/>
              <a:t> muscles</a:t>
            </a:r>
          </a:p>
          <a:p>
            <a:pPr algn="just"/>
            <a:r>
              <a:rPr lang="en-US" dirty="0" smtClean="0"/>
              <a:t>Paraplegia</a:t>
            </a:r>
          </a:p>
          <a:p>
            <a:pPr algn="just"/>
            <a:r>
              <a:rPr lang="en-US" dirty="0" smtClean="0"/>
              <a:t>Deformity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Assessment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Gradual onset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Fever- evening rise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Loss of appetite and weight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Back pain- localized or radiating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If neural involvement- weakness, difficulty in ADL’s and walking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533400"/>
            <a:ext cx="8229600" cy="58674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Observation</a:t>
            </a:r>
          </a:p>
          <a:p>
            <a:pPr algn="just">
              <a:buFontTx/>
              <a:buChar char="-"/>
            </a:pPr>
            <a:r>
              <a:rPr lang="en-US" dirty="0" smtClean="0"/>
              <a:t>posture: sitting, standing- protective stiff back</a:t>
            </a:r>
          </a:p>
          <a:p>
            <a:pPr algn="just">
              <a:buFontTx/>
              <a:buChar char="-"/>
            </a:pPr>
            <a:r>
              <a:rPr lang="en-US" dirty="0" smtClean="0"/>
              <a:t>Deformity: </a:t>
            </a:r>
            <a:r>
              <a:rPr lang="en-US" dirty="0" err="1" smtClean="0"/>
              <a:t>kyphosis</a:t>
            </a:r>
            <a:r>
              <a:rPr lang="en-US" dirty="0" smtClean="0"/>
              <a:t>, </a:t>
            </a:r>
            <a:r>
              <a:rPr lang="en-US" dirty="0" err="1" smtClean="0"/>
              <a:t>gibbus</a:t>
            </a:r>
            <a:endParaRPr lang="en-US" dirty="0" smtClean="0"/>
          </a:p>
          <a:p>
            <a:pPr algn="just">
              <a:buFontTx/>
              <a:buChar char="-"/>
            </a:pPr>
            <a:r>
              <a:rPr lang="en-US" dirty="0" smtClean="0"/>
              <a:t>Swelling: due to abscess</a:t>
            </a:r>
          </a:p>
          <a:p>
            <a:pPr algn="just">
              <a:buFontTx/>
              <a:buChar char="-"/>
            </a:pPr>
            <a:r>
              <a:rPr lang="en-US" dirty="0" smtClean="0"/>
              <a:t>Gait: cautious gait with stiff back</a:t>
            </a:r>
          </a:p>
          <a:p>
            <a:pPr algn="just"/>
            <a:r>
              <a:rPr lang="en-US" dirty="0" smtClean="0"/>
              <a:t>Palpation</a:t>
            </a:r>
          </a:p>
          <a:p>
            <a:pPr algn="just">
              <a:buNone/>
            </a:pPr>
            <a:r>
              <a:rPr lang="en-US" dirty="0" smtClean="0"/>
              <a:t>-Tenderness: </a:t>
            </a:r>
            <a:r>
              <a:rPr lang="en-US" dirty="0" err="1" smtClean="0"/>
              <a:t>spinous</a:t>
            </a:r>
            <a:r>
              <a:rPr lang="en-US" dirty="0" smtClean="0"/>
              <a:t> process of affected vertebrae</a:t>
            </a:r>
          </a:p>
          <a:p>
            <a:pPr algn="just">
              <a:buNone/>
            </a:pPr>
            <a:r>
              <a:rPr lang="en-US" dirty="0" smtClean="0"/>
              <a:t>- Spasm: </a:t>
            </a:r>
            <a:r>
              <a:rPr lang="en-US" dirty="0" err="1" smtClean="0"/>
              <a:t>paraspinal</a:t>
            </a:r>
            <a:r>
              <a:rPr lang="en-US" dirty="0" smtClean="0"/>
              <a:t> muscles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pPr algn="just"/>
            <a:r>
              <a:rPr lang="en-US" dirty="0" smtClean="0"/>
              <a:t>Examination</a:t>
            </a:r>
          </a:p>
          <a:p>
            <a:pPr algn="just">
              <a:buFontTx/>
              <a:buChar char="-"/>
            </a:pPr>
            <a:r>
              <a:rPr lang="en-US" dirty="0" smtClean="0"/>
              <a:t>Pain examination</a:t>
            </a:r>
          </a:p>
          <a:p>
            <a:pPr algn="just">
              <a:buFontTx/>
              <a:buChar char="-"/>
            </a:pPr>
            <a:r>
              <a:rPr lang="en-US" dirty="0" smtClean="0"/>
              <a:t>Range of motion: spinal movements will be painful and restricted</a:t>
            </a:r>
          </a:p>
          <a:p>
            <a:pPr algn="just">
              <a:buFontTx/>
              <a:buChar char="-"/>
            </a:pPr>
            <a:r>
              <a:rPr lang="en-US" dirty="0" smtClean="0"/>
              <a:t>Neurological examination: </a:t>
            </a:r>
          </a:p>
          <a:p>
            <a:pPr algn="just">
              <a:buFontTx/>
              <a:buChar char="-"/>
            </a:pPr>
            <a:r>
              <a:rPr lang="en-US" dirty="0" smtClean="0"/>
              <a:t>Gait</a:t>
            </a:r>
          </a:p>
          <a:p>
            <a:pPr algn="just">
              <a:buFontTx/>
              <a:buChar char="-"/>
            </a:pPr>
            <a:r>
              <a:rPr lang="en-US" dirty="0" smtClean="0"/>
              <a:t>Functional: difficulty in basic ADL’s due to pain or neurological involvement.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Investigations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X-rays: 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Reduction of the disc space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Destruction of vertebral body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Evidence of cold abscess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Signs of healing</a:t>
            </a:r>
          </a:p>
          <a:p>
            <a:pPr algn="just"/>
            <a:r>
              <a:rPr lang="en-US" dirty="0" smtClean="0"/>
              <a:t>C. T. scan: indicate precisely the extent of destruction of the vertebral body and posterior elements.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A\Desktop\2833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828800"/>
            <a:ext cx="3776155" cy="2558299"/>
          </a:xfrm>
          <a:prstGeom prst="rect">
            <a:avLst/>
          </a:prstGeom>
          <a:noFill/>
        </p:spPr>
      </p:pic>
      <p:pic>
        <p:nvPicPr>
          <p:cNvPr id="1027" name="Picture 3" descr="C:\Users\A\Desktop\cstb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1066800"/>
            <a:ext cx="3352800" cy="4470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pPr algn="just"/>
            <a:r>
              <a:rPr lang="en-US" dirty="0" smtClean="0"/>
              <a:t>M.R.I. : type and extent of compression of the cord.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err="1" smtClean="0"/>
              <a:t>Myelography</a:t>
            </a:r>
            <a:r>
              <a:rPr lang="en-US" dirty="0" smtClean="0"/>
              <a:t>: indicated in cases presenting with spinal tumor syndrome.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Biopsy: required in cases with doubtful diagnosis.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n-US" dirty="0"/>
              <a:t>At the end of the topic, students should be able to</a:t>
            </a:r>
          </a:p>
          <a:p>
            <a:pPr algn="just"/>
            <a:r>
              <a:rPr lang="en-US" dirty="0"/>
              <a:t>Enumerate </a:t>
            </a:r>
            <a:r>
              <a:rPr lang="en-US" dirty="0" smtClean="0"/>
              <a:t>types, clinical </a:t>
            </a:r>
            <a:r>
              <a:rPr lang="en-US" dirty="0"/>
              <a:t>features of </a:t>
            </a:r>
            <a:r>
              <a:rPr lang="en-US" dirty="0" smtClean="0"/>
              <a:t>TB spine</a:t>
            </a:r>
            <a:endParaRPr lang="en-US" dirty="0"/>
          </a:p>
          <a:p>
            <a:pPr algn="just"/>
            <a:r>
              <a:rPr lang="en-US" dirty="0"/>
              <a:t>Explain </a:t>
            </a:r>
            <a:r>
              <a:rPr lang="en-US" dirty="0" smtClean="0"/>
              <a:t>pathology</a:t>
            </a:r>
            <a:endParaRPr lang="en-US" dirty="0"/>
          </a:p>
          <a:p>
            <a:pPr algn="just"/>
            <a:r>
              <a:rPr lang="en-US" dirty="0"/>
              <a:t>Describe principles of assessment and management for the </a:t>
            </a:r>
            <a:r>
              <a:rPr lang="en-US" dirty="0" smtClean="0"/>
              <a:t>same for conservative and operative patients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8953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Conservative 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Specific drug therapy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Nutritious diet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Rest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Immobilization of the spine</a:t>
            </a:r>
          </a:p>
          <a:p>
            <a:pPr algn="just">
              <a:buNone/>
            </a:pPr>
            <a:r>
              <a:rPr lang="en-US" dirty="0" smtClean="0"/>
              <a:t>-bed rest</a:t>
            </a:r>
          </a:p>
          <a:p>
            <a:pPr algn="just">
              <a:buNone/>
            </a:pPr>
            <a:r>
              <a:rPr lang="en-US" dirty="0" smtClean="0"/>
              <a:t>-plaster jacket</a:t>
            </a:r>
          </a:p>
          <a:p>
            <a:pPr algn="just">
              <a:buNone/>
            </a:pPr>
            <a:r>
              <a:rPr lang="en-US" dirty="0" smtClean="0"/>
              <a:t>-brace</a:t>
            </a:r>
          </a:p>
          <a:p>
            <a:pPr algn="just"/>
            <a:r>
              <a:rPr lang="en-US" dirty="0" smtClean="0"/>
              <a:t>As the disease becomes quiescent, the patient may be allowed to sit up and walk with the proper spinal support.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Surgical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Principles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Drainage of the pus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Decompression of the cord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Aspiration and evacuation </a:t>
            </a:r>
          </a:p>
          <a:p>
            <a:pPr>
              <a:buFont typeface="Wingdings" pitchFamily="2" charset="2"/>
              <a:buChar char="Ø"/>
            </a:pPr>
            <a:r>
              <a:rPr lang="en-US" dirty="0" err="1" smtClean="0"/>
              <a:t>Costo-transversectomy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Antero-lateral decompression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Anterior decompression</a:t>
            </a:r>
          </a:p>
          <a:p>
            <a:pPr>
              <a:buFont typeface="Wingdings" pitchFamily="2" charset="2"/>
              <a:buChar char="Ø"/>
            </a:pPr>
            <a:r>
              <a:rPr lang="en-US" dirty="0" err="1" smtClean="0"/>
              <a:t>Laminactomy</a:t>
            </a:r>
            <a:r>
              <a:rPr lang="en-US" dirty="0" smtClean="0"/>
              <a:t> 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Physiotherapy 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 algn="just"/>
            <a:r>
              <a:rPr lang="en-US" dirty="0" smtClean="0"/>
              <a:t>For the patients treated conservatively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Education of the patient about postural attitudes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Gentle full range active movements are given to the extremities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Slow and deep breathing to maintain the vital capacity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Proper positioning to avoid bed sores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Strength of the muscle groups, innervated by spinal segment of affected vertebra.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85800"/>
            <a:ext cx="8229600" cy="59436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After healing of the lesion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Isometrics to the spinal flexors, rotators and side flexors.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Costal, diaphragmatic breathing should be made vigorous to improve mobility of the thoracic spine.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Begin spinal exercises, extension-hyperextension-side flexion, flexion and rotation.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Small active free trunk movements.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Sitting, standing and ambulation with spinal brace.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Preventive measures to avoid recurrence.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the patients treated by surgery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Preoperative training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Chest physiotherapy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Positioning and movements to avoid immediate after surgery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Methodology of safe bed activities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Techniques of sitting from lying, getting up from bed, standing and ambulation.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Mobility and strengthening exercise to spine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ergonomics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Immediate postoperative phase (till 3-4 weeks)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Care should be taken to avoid stress over operated area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Chest physiotherapy: deep breathing and diaphragmatic breathing exercises with support to the operated area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Strong ankle toe movements to prevent thrombosis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Pressure points should be inspected and protected.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Simple resistive exercises of the arms can be given avoiding overhead stretching.  </a:t>
            </a:r>
          </a:p>
          <a:p>
            <a:pPr marL="514350" indent="-514350" algn="just"/>
            <a:r>
              <a:rPr lang="en-US" dirty="0" smtClean="0"/>
              <a:t>Isotonic exercises for UL &amp; LL muscles</a:t>
            </a:r>
          </a:p>
          <a:p>
            <a:pPr marL="514350" indent="-514350" algn="just"/>
            <a:r>
              <a:rPr lang="en-US" dirty="0" smtClean="0"/>
              <a:t>Isometric abdominal exercises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During mobilization (after 4 weeks)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Gradual mobilization after checking proper fitting of corset.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Log rolling, standing and ambulation are progressed gradually.</a:t>
            </a:r>
          </a:p>
          <a:p>
            <a:pPr marL="514350" indent="-514350" algn="just">
              <a:buNone/>
            </a:pPr>
            <a:r>
              <a:rPr lang="en-US" dirty="0" smtClean="0"/>
              <a:t>After 8 weeks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Once the spinal fusion consolidates, mobilization of the spine can be begun.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Vigorous strengthening of the spinal extensors and abdominals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Use of corset</a:t>
            </a:r>
          </a:p>
          <a:p>
            <a:pPr marL="514350" indent="-514350" algn="just">
              <a:buNone/>
            </a:pPr>
            <a:r>
              <a:rPr lang="en-US" dirty="0" smtClean="0"/>
              <a:t>Treatment of paraplegia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Ergonomic advices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Avoid bending forward</a:t>
            </a:r>
          </a:p>
          <a:p>
            <a:pPr algn="just"/>
            <a:r>
              <a:rPr lang="en-US" dirty="0" smtClean="0"/>
              <a:t>Avoid Carrying weights</a:t>
            </a:r>
          </a:p>
          <a:p>
            <a:pPr algn="ctr">
              <a:buNone/>
            </a:pPr>
            <a:r>
              <a:rPr lang="en-US" sz="4400" dirty="0" smtClean="0"/>
              <a:t>Contraindications</a:t>
            </a:r>
          </a:p>
          <a:p>
            <a:pPr algn="just"/>
            <a:r>
              <a:rPr lang="en-US" dirty="0" smtClean="0"/>
              <a:t>During initial phase of post surgery</a:t>
            </a:r>
          </a:p>
          <a:p>
            <a:pPr algn="just"/>
            <a:r>
              <a:rPr lang="en-US" dirty="0" smtClean="0"/>
              <a:t>Avoid strenuous activities of the lower extremities</a:t>
            </a:r>
          </a:p>
          <a:p>
            <a:pPr algn="just"/>
            <a:r>
              <a:rPr lang="en-US" dirty="0" smtClean="0"/>
              <a:t>SLR</a:t>
            </a:r>
          </a:p>
          <a:p>
            <a:pPr algn="just"/>
            <a:r>
              <a:rPr lang="en-US" dirty="0" smtClean="0"/>
              <a:t>Pelvic rolling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Complications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Abscess formation</a:t>
            </a:r>
          </a:p>
          <a:p>
            <a:r>
              <a:rPr lang="en-US" dirty="0" smtClean="0"/>
              <a:t>paraplegia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6600" b="1" dirty="0" smtClean="0"/>
          </a:p>
          <a:p>
            <a:pPr algn="ctr">
              <a:buNone/>
            </a:pPr>
            <a:r>
              <a:rPr lang="en-US" sz="6600" b="1" dirty="0" smtClean="0"/>
              <a:t>THANK YOU</a:t>
            </a:r>
            <a:endParaRPr lang="en-US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n-US" dirty="0" err="1" smtClean="0"/>
              <a:t>pott’s</a:t>
            </a:r>
            <a:r>
              <a:rPr lang="en-US" dirty="0" smtClean="0"/>
              <a:t> disease/ caries disease</a:t>
            </a:r>
          </a:p>
          <a:p>
            <a:pPr algn="just"/>
            <a:r>
              <a:rPr lang="en-US" dirty="0" smtClean="0"/>
              <a:t>It is a tubercular infection of the vertebrae.</a:t>
            </a:r>
          </a:p>
          <a:p>
            <a:pPr algn="just"/>
            <a:r>
              <a:rPr lang="en-US" dirty="0" smtClean="0"/>
              <a:t>This is the most common form of skeletal TB constituting about 50 % of all the cases.</a:t>
            </a:r>
          </a:p>
          <a:p>
            <a:pPr algn="just"/>
            <a:r>
              <a:rPr lang="en-US" dirty="0" smtClean="0"/>
              <a:t>More common in children between age group of 5 to 10 years.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Regional distribution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Cervical – 12%</a:t>
            </a:r>
          </a:p>
          <a:p>
            <a:r>
              <a:rPr lang="en-US" dirty="0" err="1" smtClean="0"/>
              <a:t>Cervicodorsal</a:t>
            </a:r>
            <a:r>
              <a:rPr lang="en-US" dirty="0" smtClean="0"/>
              <a:t> – 5%</a:t>
            </a:r>
          </a:p>
          <a:p>
            <a:r>
              <a:rPr lang="en-US" dirty="0" smtClean="0"/>
              <a:t>Dorsal – 42%</a:t>
            </a:r>
          </a:p>
          <a:p>
            <a:r>
              <a:rPr lang="en-US" dirty="0" err="1" smtClean="0"/>
              <a:t>Dorsolumbar</a:t>
            </a:r>
            <a:r>
              <a:rPr lang="en-US" dirty="0" smtClean="0"/>
              <a:t> – 12%</a:t>
            </a:r>
          </a:p>
          <a:p>
            <a:r>
              <a:rPr lang="en-US" dirty="0" smtClean="0"/>
              <a:t>Lumbar – 26%</a:t>
            </a:r>
          </a:p>
          <a:p>
            <a:r>
              <a:rPr lang="en-US" dirty="0" err="1" smtClean="0"/>
              <a:t>Lumbosacral</a:t>
            </a:r>
            <a:r>
              <a:rPr lang="en-US" dirty="0" smtClean="0"/>
              <a:t> – 3%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vertebral TB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 smtClean="0"/>
              <a:t>Paradiscal</a:t>
            </a:r>
            <a:r>
              <a:rPr lang="en-US" dirty="0" smtClean="0"/>
              <a:t>: The commonest type. The contiguous areas of two adjacent vertebrae along with the intervening disc are affected.</a:t>
            </a:r>
          </a:p>
          <a:p>
            <a:pPr algn="just"/>
            <a:r>
              <a:rPr lang="en-US" dirty="0" smtClean="0"/>
              <a:t>Central: the body of single vertebra is affected. </a:t>
            </a:r>
            <a:endParaRPr lang="en-US" dirty="0"/>
          </a:p>
          <a:p>
            <a:pPr algn="just"/>
            <a:r>
              <a:rPr lang="en-US" dirty="0" smtClean="0"/>
              <a:t>Anterior: the infection is localized to the anterior part of the vertebral body.</a:t>
            </a:r>
          </a:p>
          <a:p>
            <a:pPr algn="just"/>
            <a:r>
              <a:rPr lang="en-US" dirty="0" smtClean="0"/>
              <a:t>Posterior: the posterior complex of the vertebra i.e. the pedicle, lamina, </a:t>
            </a:r>
            <a:r>
              <a:rPr lang="en-US" dirty="0" err="1" smtClean="0"/>
              <a:t>spinous</a:t>
            </a:r>
            <a:r>
              <a:rPr lang="en-US" dirty="0" smtClean="0"/>
              <a:t> process or transverse process are affected.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C:\Users\A\Desktop\vertebral_body-10860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Pathology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TB of the spine is always secondary.</a:t>
            </a:r>
          </a:p>
          <a:p>
            <a:r>
              <a:rPr lang="en-US" dirty="0" smtClean="0"/>
              <a:t>Spreads via </a:t>
            </a:r>
            <a:r>
              <a:rPr lang="en-US" dirty="0" err="1" smtClean="0"/>
              <a:t>haematogenous</a:t>
            </a:r>
            <a:r>
              <a:rPr lang="en-US" dirty="0" smtClean="0"/>
              <a:t> route, from the lungs or lymph nodes.</a:t>
            </a:r>
          </a:p>
          <a:p>
            <a:pPr algn="ctr">
              <a:buNone/>
            </a:pPr>
            <a:r>
              <a:rPr lang="en-US" dirty="0" smtClean="0"/>
              <a:t>Commoner </a:t>
            </a:r>
            <a:r>
              <a:rPr lang="en-US" dirty="0" err="1" smtClean="0"/>
              <a:t>paradiscal</a:t>
            </a:r>
            <a:r>
              <a:rPr lang="en-US" dirty="0" smtClean="0"/>
              <a:t> type</a:t>
            </a:r>
          </a:p>
          <a:p>
            <a:pPr algn="ctr"/>
            <a:endParaRPr lang="en-US" dirty="0" smtClean="0"/>
          </a:p>
          <a:p>
            <a:pPr algn="ctr">
              <a:buNone/>
            </a:pPr>
            <a:r>
              <a:rPr lang="en-US" dirty="0" smtClean="0"/>
              <a:t>Bacteria lodge in the contiguous areas of two adjacent vertebrae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rot="5400000">
            <a:off x="4153694" y="3313906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>
            <a:off x="4115594" y="4876006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dirty="0" err="1" smtClean="0"/>
              <a:t>Granulomatous</a:t>
            </a:r>
            <a:r>
              <a:rPr lang="en-US" dirty="0" smtClean="0"/>
              <a:t> inflammation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Erosion of the margins of vertebrae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Nutrition of the disc gets compromised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Disc degeneration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Complete destruction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rot="5400000">
            <a:off x="4077494" y="875506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5400000">
            <a:off x="4077494" y="1866106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>
            <a:off x="4077494" y="2932906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>
            <a:off x="4039394" y="3885406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-1066800" y="3429000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762000"/>
            <a:ext cx="8229600" cy="5364163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Weakening of the </a:t>
            </a:r>
            <a:r>
              <a:rPr lang="en-US" dirty="0" err="1" smtClean="0"/>
              <a:t>trabeculae</a:t>
            </a:r>
            <a:r>
              <a:rPr lang="en-US" dirty="0" smtClean="0"/>
              <a:t> of the vertebral body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Collapse of the vertebrae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Wedging</a:t>
            </a:r>
          </a:p>
          <a:p>
            <a:pPr algn="ctr">
              <a:buNone/>
            </a:pPr>
            <a:r>
              <a:rPr lang="en-US" dirty="0" smtClean="0"/>
              <a:t>Dorsal spine- </a:t>
            </a:r>
            <a:r>
              <a:rPr lang="en-US" dirty="0" err="1" smtClean="0"/>
              <a:t>kyphosis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rot="5400000">
            <a:off x="4077494" y="1713706"/>
            <a:ext cx="838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5400000">
            <a:off x="4077494" y="3313906"/>
            <a:ext cx="838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258</TotalTime>
  <Words>904</Words>
  <Application>Microsoft Office PowerPoint</Application>
  <PresentationFormat>On-screen Show (4:3)</PresentationFormat>
  <Paragraphs>169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Origin</vt:lpstr>
      <vt:lpstr>Tuberculosis of spine</vt:lpstr>
      <vt:lpstr>Objectives </vt:lpstr>
      <vt:lpstr>PowerPoint Presentation</vt:lpstr>
      <vt:lpstr>Regional distribution </vt:lpstr>
      <vt:lpstr>Types of vertebral TB</vt:lpstr>
      <vt:lpstr>PowerPoint Presentation</vt:lpstr>
      <vt:lpstr>Pathology </vt:lpstr>
      <vt:lpstr>PowerPoint Presentation</vt:lpstr>
      <vt:lpstr>PowerPoint Presentation</vt:lpstr>
      <vt:lpstr>PowerPoint Presentation</vt:lpstr>
      <vt:lpstr>PowerPoint Presentation</vt:lpstr>
      <vt:lpstr>Cold abscess</vt:lpstr>
      <vt:lpstr>Clinical features</vt:lpstr>
      <vt:lpstr>Assessment </vt:lpstr>
      <vt:lpstr>PowerPoint Presentation</vt:lpstr>
      <vt:lpstr>PowerPoint Presentation</vt:lpstr>
      <vt:lpstr>Investigations </vt:lpstr>
      <vt:lpstr>PowerPoint Presentation</vt:lpstr>
      <vt:lpstr>PowerPoint Presentation</vt:lpstr>
      <vt:lpstr>Treatment </vt:lpstr>
      <vt:lpstr>Surgical </vt:lpstr>
      <vt:lpstr>Physiotherapy treatment</vt:lpstr>
      <vt:lpstr>PowerPoint Presentation</vt:lpstr>
      <vt:lpstr>For the patients treated by surgery</vt:lpstr>
      <vt:lpstr>PowerPoint Presentation</vt:lpstr>
      <vt:lpstr>PowerPoint Presentation</vt:lpstr>
      <vt:lpstr>Ergonomic advices</vt:lpstr>
      <vt:lpstr>Complications </vt:lpstr>
      <vt:lpstr>PowerPoint Presentation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TB spine</dc:title>
  <dc:creator>Corporate Edition</dc:creator>
  <cp:lastModifiedBy>Admin</cp:lastModifiedBy>
  <cp:revision>57</cp:revision>
  <dcterms:created xsi:type="dcterms:W3CDTF">2014-03-13T15:50:12Z</dcterms:created>
  <dcterms:modified xsi:type="dcterms:W3CDTF">2020-08-11T10:26:21Z</dcterms:modified>
</cp:coreProperties>
</file>