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82" r:id="rId4"/>
    <p:sldId id="257" r:id="rId5"/>
    <p:sldId id="274" r:id="rId6"/>
    <p:sldId id="272" r:id="rId7"/>
    <p:sldId id="269" r:id="rId8"/>
    <p:sldId id="277" r:id="rId9"/>
    <p:sldId id="270" r:id="rId10"/>
    <p:sldId id="281" r:id="rId11"/>
    <p:sldId id="258" r:id="rId12"/>
    <p:sldId id="271" r:id="rId13"/>
    <p:sldId id="283" r:id="rId14"/>
    <p:sldId id="284" r:id="rId15"/>
    <p:sldId id="285" r:id="rId16"/>
    <p:sldId id="264" r:id="rId17"/>
    <p:sldId id="265" r:id="rId18"/>
    <p:sldId id="267" r:id="rId19"/>
    <p:sldId id="294" r:id="rId20"/>
    <p:sldId id="295" r:id="rId21"/>
    <p:sldId id="286" r:id="rId22"/>
    <p:sldId id="289" r:id="rId23"/>
    <p:sldId id="290" r:id="rId24"/>
    <p:sldId id="291" r:id="rId25"/>
    <p:sldId id="292" r:id="rId26"/>
    <p:sldId id="293"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418C03-9A04-43FE-9D41-FE3272587085}"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120258-990D-49E1-B1AC-97BCBF5DD16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18C03-9A04-43FE-9D41-FE3272587085}" type="datetimeFigureOut">
              <a:rPr lang="en-IN" smtClean="0"/>
              <a:pPr/>
              <a:t>12-08-2020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20258-990D-49E1-B1AC-97BCBF5DD16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Chondromalacia patella</a:t>
            </a:r>
            <a:endParaRPr lang="en-IN" dirty="0"/>
          </a:p>
        </p:txBody>
      </p:sp>
      <p:sp>
        <p:nvSpPr>
          <p:cNvPr id="3" name="Subtitle 2"/>
          <p:cNvSpPr>
            <a:spLocks noGrp="1"/>
          </p:cNvSpPr>
          <p:nvPr>
            <p:ph type="subTitle" idx="1"/>
          </p:nvPr>
        </p:nvSpPr>
        <p:spPr/>
        <p:txBody>
          <a:bodyPr/>
          <a:lstStyle/>
          <a:p>
            <a:r>
              <a:rPr lang="en-IN" dirty="0" smtClean="0"/>
              <a:t>                              </a:t>
            </a:r>
            <a:r>
              <a:rPr lang="en-IN" dirty="0" err="1" smtClean="0"/>
              <a:t>Dr.</a:t>
            </a:r>
            <a:r>
              <a:rPr lang="en-IN" dirty="0" smtClean="0"/>
              <a:t> </a:t>
            </a:r>
            <a:r>
              <a:rPr lang="en-IN" dirty="0" err="1" smtClean="0"/>
              <a:t>Maitri</a:t>
            </a:r>
            <a:r>
              <a:rPr lang="en-IN" dirty="0" smtClean="0"/>
              <a:t> </a:t>
            </a:r>
            <a:r>
              <a:rPr lang="en-IN" dirty="0" err="1" smtClean="0"/>
              <a:t>shukla</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147248" cy="1152128"/>
          </a:xfrm>
        </p:spPr>
        <p:txBody>
          <a:bodyPr/>
          <a:lstStyle/>
          <a:p>
            <a:r>
              <a:rPr lang="en-IN" dirty="0" smtClean="0"/>
              <a:t>Grinding test </a:t>
            </a:r>
            <a:endParaRPr lang="en-IN" dirty="0"/>
          </a:p>
        </p:txBody>
      </p:sp>
      <p:sp>
        <p:nvSpPr>
          <p:cNvPr id="3" name="Content Placeholder 2"/>
          <p:cNvSpPr>
            <a:spLocks noGrp="1"/>
          </p:cNvSpPr>
          <p:nvPr>
            <p:ph idx="1"/>
          </p:nvPr>
        </p:nvSpPr>
        <p:spPr>
          <a:xfrm>
            <a:off x="457200" y="1268760"/>
            <a:ext cx="8507288" cy="5328592"/>
          </a:xfrm>
        </p:spPr>
        <p:txBody>
          <a:bodyPr/>
          <a:lstStyle/>
          <a:p>
            <a:r>
              <a:rPr lang="en-IN" dirty="0" smtClean="0"/>
              <a:t>Purpose : the purpose of the test is to detect the presence of patellofemoral joint disease like </a:t>
            </a:r>
            <a:r>
              <a:rPr lang="en-IN" dirty="0" err="1" smtClean="0"/>
              <a:t>condromalacia</a:t>
            </a:r>
            <a:r>
              <a:rPr lang="en-IN" dirty="0" smtClean="0"/>
              <a:t> patella.</a:t>
            </a:r>
          </a:p>
          <a:p>
            <a:r>
              <a:rPr lang="en-IN" dirty="0" smtClean="0"/>
              <a:t>Pushing down on the directly. The patient is asked to contract the quadriceps muscles while the </a:t>
            </a:r>
            <a:r>
              <a:rPr lang="en-IN" dirty="0" err="1" smtClean="0"/>
              <a:t>examinaer</a:t>
            </a:r>
            <a:r>
              <a:rPr lang="en-IN" dirty="0" smtClean="0"/>
              <a:t> push down.</a:t>
            </a:r>
          </a:p>
          <a:p>
            <a:r>
              <a:rPr lang="en-IN" dirty="0" smtClean="0"/>
              <a:t>Positive : if the patient can not maintain the contraction without pain.</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Symptoms </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Pain : posterior aspect of patella</a:t>
            </a:r>
          </a:p>
          <a:p>
            <a:r>
              <a:rPr lang="en-IN" dirty="0" smtClean="0"/>
              <a:t>Pain worsen with strong quadriceps contraction ( descending stairs, getting up from squatting or from chair)</a:t>
            </a:r>
          </a:p>
          <a:p>
            <a:r>
              <a:rPr lang="en-IN" dirty="0" smtClean="0"/>
              <a:t>ROM at the knee is usually full but painful.</a:t>
            </a:r>
          </a:p>
          <a:p>
            <a:r>
              <a:rPr lang="en-IN" dirty="0" smtClean="0"/>
              <a:t>There may be slight effusion and quadriceps atrophy</a:t>
            </a:r>
          </a:p>
          <a:p>
            <a:r>
              <a:rPr lang="en-IN" dirty="0" smtClean="0"/>
              <a:t>Compression of the patella </a:t>
            </a:r>
            <a:r>
              <a:rPr lang="en-IN" dirty="0" err="1" smtClean="0"/>
              <a:t>againts</a:t>
            </a:r>
            <a:r>
              <a:rPr lang="en-IN" dirty="0" smtClean="0"/>
              <a:t> femoral </a:t>
            </a:r>
            <a:r>
              <a:rPr lang="en-IN" dirty="0" err="1" smtClean="0"/>
              <a:t>condyles</a:t>
            </a:r>
            <a:r>
              <a:rPr lang="en-IN" dirty="0" smtClean="0"/>
              <a:t> causes pain.</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normAutofit fontScale="90000"/>
          </a:bodyPr>
          <a:lstStyle/>
          <a:p>
            <a:r>
              <a:rPr lang="en-IN" dirty="0" smtClean="0"/>
              <a:t>Investigations </a:t>
            </a:r>
            <a:br>
              <a:rPr lang="en-IN" dirty="0" smtClean="0"/>
            </a:br>
            <a:r>
              <a:rPr lang="en-IN" dirty="0" smtClean="0"/>
              <a:t>Radiographs of the knee shows irregular retro patellar surface.</a:t>
            </a:r>
            <a:br>
              <a:rPr lang="en-IN" dirty="0" smtClean="0"/>
            </a:br>
            <a:endParaRPr lang="en-IN" dirty="0"/>
          </a:p>
        </p:txBody>
      </p:sp>
      <p:pic>
        <p:nvPicPr>
          <p:cNvPr id="6147" name="Picture 3" descr="C:\Users\Mittal\Desktop\IMG-20150412-WA0036.jpg"/>
          <p:cNvPicPr>
            <a:picLocks noGrp="1" noChangeAspect="1" noChangeArrowheads="1"/>
          </p:cNvPicPr>
          <p:nvPr>
            <p:ph idx="1"/>
          </p:nvPr>
        </p:nvPicPr>
        <p:blipFill>
          <a:blip r:embed="rId2" cstate="print"/>
          <a:srcRect/>
          <a:stretch>
            <a:fillRect/>
          </a:stretch>
        </p:blipFill>
        <p:spPr bwMode="auto">
          <a:xfrm>
            <a:off x="251520" y="2060848"/>
            <a:ext cx="3558702" cy="4392612"/>
          </a:xfrm>
          <a:prstGeom prst="rect">
            <a:avLst/>
          </a:prstGeom>
          <a:noFill/>
        </p:spPr>
      </p:pic>
      <p:pic>
        <p:nvPicPr>
          <p:cNvPr id="6148" name="Picture 4" descr="C:\Users\Mittal\Desktop\IMG-20150412-WA0035.jpg"/>
          <p:cNvPicPr>
            <a:picLocks noChangeAspect="1" noChangeArrowheads="1"/>
          </p:cNvPicPr>
          <p:nvPr/>
        </p:nvPicPr>
        <p:blipFill>
          <a:blip r:embed="rId3" cstate="print"/>
          <a:srcRect/>
          <a:stretch>
            <a:fillRect/>
          </a:stretch>
        </p:blipFill>
        <p:spPr bwMode="auto">
          <a:xfrm>
            <a:off x="4283968" y="2132856"/>
            <a:ext cx="3528392" cy="410445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Management </a:t>
            </a:r>
            <a:endParaRPr lang="en-IN" dirty="0"/>
          </a:p>
        </p:txBody>
      </p:sp>
      <p:sp>
        <p:nvSpPr>
          <p:cNvPr id="3" name="Content Placeholder 2"/>
          <p:cNvSpPr>
            <a:spLocks noGrp="1"/>
          </p:cNvSpPr>
          <p:nvPr>
            <p:ph idx="1"/>
          </p:nvPr>
        </p:nvSpPr>
        <p:spPr/>
        <p:txBody>
          <a:bodyPr/>
          <a:lstStyle/>
          <a:p>
            <a:r>
              <a:rPr lang="en-IN" dirty="0" smtClean="0"/>
              <a:t>Protection phase: </a:t>
            </a:r>
          </a:p>
          <a:p>
            <a:r>
              <a:rPr lang="en-IN" dirty="0" smtClean="0"/>
              <a:t>When symptoms are acute ,treat them with modalities ,rest, gentle motion , muscle setting exercises in pain free position.</a:t>
            </a:r>
          </a:p>
          <a:p>
            <a:r>
              <a:rPr lang="en-IN" dirty="0" smtClean="0"/>
              <a:t>Splinting the patella with brace or tape may unload the join and relieve the irritating stress.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Controlled motion and return to functional phase</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When signs of inflammation are no longer present, management is directed toward correcting or modifying the impairment.</a:t>
            </a:r>
          </a:p>
          <a:p>
            <a:r>
              <a:rPr lang="en-IN" dirty="0" smtClean="0"/>
              <a:t>Educate the patient </a:t>
            </a:r>
          </a:p>
          <a:p>
            <a:pPr>
              <a:buNone/>
            </a:pPr>
            <a:r>
              <a:rPr lang="en-IN" dirty="0" smtClean="0"/>
              <a:t> Patient advice </a:t>
            </a:r>
          </a:p>
          <a:p>
            <a:r>
              <a:rPr lang="en-IN" dirty="0" smtClean="0"/>
              <a:t>Increase flexibility of restricting tissues</a:t>
            </a:r>
          </a:p>
          <a:p>
            <a:r>
              <a:rPr lang="en-IN" dirty="0" smtClean="0"/>
              <a:t>Patellar mobilization – medial glide</a:t>
            </a:r>
          </a:p>
          <a:p>
            <a:r>
              <a:rPr lang="en-IN" dirty="0" smtClean="0"/>
              <a:t>Patellar taping</a:t>
            </a:r>
          </a:p>
          <a:p>
            <a:r>
              <a:rPr lang="en-IN" dirty="0" smtClean="0"/>
              <a:t>Self stretching- insertion of IT band</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normAutofit fontScale="85000" lnSpcReduction="20000"/>
          </a:bodyPr>
          <a:lstStyle/>
          <a:p>
            <a:r>
              <a:rPr lang="en-IN" dirty="0" smtClean="0"/>
              <a:t>Non weight bearing exercises</a:t>
            </a:r>
          </a:p>
          <a:p>
            <a:pPr>
              <a:buNone/>
            </a:pPr>
            <a:r>
              <a:rPr lang="en-IN" dirty="0" smtClean="0"/>
              <a:t>1. Quadriceps setting in pain free position </a:t>
            </a:r>
          </a:p>
          <a:p>
            <a:pPr>
              <a:buNone/>
            </a:pPr>
            <a:r>
              <a:rPr lang="en-IN" dirty="0" smtClean="0"/>
              <a:t>2. Quad sets with straight leg raising.</a:t>
            </a:r>
          </a:p>
          <a:p>
            <a:pPr>
              <a:buNone/>
            </a:pPr>
            <a:r>
              <a:rPr lang="en-IN" dirty="0" smtClean="0"/>
              <a:t>3. Progression of resisted isometrics</a:t>
            </a:r>
          </a:p>
          <a:p>
            <a:endParaRPr lang="en-IN" dirty="0" smtClean="0"/>
          </a:p>
          <a:p>
            <a:r>
              <a:rPr lang="en-IN" dirty="0" smtClean="0"/>
              <a:t>Weight bearing exercises</a:t>
            </a:r>
          </a:p>
          <a:p>
            <a:pPr>
              <a:buNone/>
            </a:pPr>
            <a:r>
              <a:rPr lang="en-IN" dirty="0" smtClean="0"/>
              <a:t>1. If weight bearing is painful, begin with partial weight bearing exercises</a:t>
            </a:r>
          </a:p>
          <a:p>
            <a:pPr>
              <a:buNone/>
            </a:pPr>
            <a:r>
              <a:rPr lang="en-IN" dirty="0" smtClean="0"/>
              <a:t>2. To improve strength and muscular endurance, the patient should perform the </a:t>
            </a:r>
            <a:r>
              <a:rPr lang="en-IN" dirty="0" err="1" smtClean="0"/>
              <a:t>repeation</a:t>
            </a:r>
            <a:r>
              <a:rPr lang="en-IN" dirty="0" smtClean="0"/>
              <a:t> of the appropriate exercise.</a:t>
            </a:r>
          </a:p>
          <a:p>
            <a:pPr>
              <a:buNone/>
            </a:pPr>
            <a:r>
              <a:rPr lang="en-IN" dirty="0" smtClean="0"/>
              <a:t>3. Mini squats which may be useful for improving patellar tracking.</a:t>
            </a:r>
          </a:p>
          <a:p>
            <a:endParaRPr lang="en-IN" dirty="0" smtClean="0"/>
          </a:p>
          <a:p>
            <a:r>
              <a:rPr lang="en-IN" dirty="0" smtClean="0"/>
              <a:t>Functional activities</a:t>
            </a:r>
          </a:p>
          <a:p>
            <a:r>
              <a:rPr lang="en-IN" dirty="0" smtClean="0"/>
              <a:t>Modified Biomechanical stresses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Injection therapy</a:t>
            </a:r>
            <a:endParaRPr lang="en-IN" dirty="0"/>
          </a:p>
        </p:txBody>
      </p:sp>
      <p:sp>
        <p:nvSpPr>
          <p:cNvPr id="3" name="Content Placeholder 2"/>
          <p:cNvSpPr>
            <a:spLocks noGrp="1"/>
          </p:cNvSpPr>
          <p:nvPr>
            <p:ph idx="1"/>
          </p:nvPr>
        </p:nvSpPr>
        <p:spPr/>
        <p:txBody>
          <a:bodyPr/>
          <a:lstStyle/>
          <a:p>
            <a:r>
              <a:rPr lang="en-IN" dirty="0" smtClean="0"/>
              <a:t>Corticosteroid injection into the joint.</a:t>
            </a:r>
          </a:p>
          <a:p>
            <a:r>
              <a:rPr lang="en-IN" dirty="0" smtClean="0"/>
              <a:t>Drugs like painkiller, muscle relaxants, anti inflammatory drugs. </a:t>
            </a:r>
          </a:p>
          <a:p>
            <a:pPr>
              <a:buNone/>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Surgery </a:t>
            </a:r>
            <a:endParaRPr lang="en-IN" dirty="0"/>
          </a:p>
        </p:txBody>
      </p:sp>
      <p:sp>
        <p:nvSpPr>
          <p:cNvPr id="3" name="Content Placeholder 2"/>
          <p:cNvSpPr>
            <a:spLocks noGrp="1"/>
          </p:cNvSpPr>
          <p:nvPr>
            <p:ph idx="1"/>
          </p:nvPr>
        </p:nvSpPr>
        <p:spPr/>
        <p:txBody>
          <a:bodyPr/>
          <a:lstStyle/>
          <a:p>
            <a:r>
              <a:rPr lang="en-IN" dirty="0" smtClean="0"/>
              <a:t>Surgery is indicated only when the conservative treatment fails. </a:t>
            </a:r>
          </a:p>
          <a:p>
            <a:pPr marL="571500" indent="-571500">
              <a:buFont typeface="+mj-lt"/>
              <a:buAutoNum type="romanUcPeriod"/>
            </a:pPr>
            <a:r>
              <a:rPr lang="en-IN" dirty="0" smtClean="0"/>
              <a:t>Arthroscopy</a:t>
            </a:r>
          </a:p>
          <a:p>
            <a:pPr marL="571500" indent="-571500">
              <a:buFont typeface="+mj-lt"/>
              <a:buAutoNum type="romanUcPeriod"/>
            </a:pPr>
            <a:r>
              <a:rPr lang="en-IN" dirty="0" err="1" smtClean="0"/>
              <a:t>Patellectomy</a:t>
            </a:r>
            <a:r>
              <a:rPr lang="en-IN" dirty="0" smtClean="0"/>
              <a:t> in severe cases</a:t>
            </a:r>
          </a:p>
          <a:p>
            <a:pPr marL="571500" indent="-571500">
              <a:buFont typeface="+mj-lt"/>
              <a:buAutoNum type="romanUcPeriod"/>
            </a:pPr>
            <a:r>
              <a:rPr lang="en-IN" dirty="0" smtClean="0"/>
              <a:t>Lateral </a:t>
            </a:r>
            <a:r>
              <a:rPr lang="en-IN" dirty="0" err="1" smtClean="0"/>
              <a:t>retinacular</a:t>
            </a:r>
            <a:r>
              <a:rPr lang="en-IN" dirty="0" smtClean="0"/>
              <a:t> release</a:t>
            </a:r>
          </a:p>
          <a:p>
            <a:endParaRPr lang="en-IN"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Physiotherapy following surgery</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After surgery an above knee cast is applied. After the soft tissue healing the above PT followed.</a:t>
            </a:r>
          </a:p>
          <a:p>
            <a:r>
              <a:rPr lang="en-IN" dirty="0" smtClean="0"/>
              <a:t>Isometric to hip, quadriceps etc.</a:t>
            </a:r>
          </a:p>
          <a:p>
            <a:r>
              <a:rPr lang="en-IN" dirty="0" smtClean="0"/>
              <a:t>Assisted SLR to strengthen </a:t>
            </a:r>
            <a:r>
              <a:rPr lang="en-IN" smtClean="0"/>
              <a:t>the quadriceps</a:t>
            </a:r>
            <a:r>
              <a:rPr lang="en-IN" dirty="0" smtClean="0"/>
              <a:t>.</a:t>
            </a:r>
          </a:p>
          <a:p>
            <a:r>
              <a:rPr lang="en-IN" dirty="0" smtClean="0"/>
              <a:t>ROM </a:t>
            </a:r>
            <a:r>
              <a:rPr lang="en-IN" dirty="0" err="1" smtClean="0"/>
              <a:t>exs</a:t>
            </a:r>
            <a:r>
              <a:rPr lang="en-IN" dirty="0" smtClean="0"/>
              <a:t>. Both active and passive  for the knee.</a:t>
            </a:r>
          </a:p>
          <a:p>
            <a:r>
              <a:rPr lang="en-IN" dirty="0" smtClean="0"/>
              <a:t>Gradual PRE to the knee joint muscles. </a:t>
            </a:r>
          </a:p>
          <a:p>
            <a:r>
              <a:rPr lang="en-IN" dirty="0" smtClean="0"/>
              <a:t>Shoe raise on the normal leg during ambulation.</a:t>
            </a:r>
          </a:p>
          <a:p>
            <a:r>
              <a:rPr lang="en-IN" dirty="0" smtClean="0"/>
              <a:t>Preventive measures to be employed to prevent excessive hyperextension of the knee while ambulation. </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clinical query: are close kinetic chain exercises and/ or hip strengthening exercises help in </a:t>
            </a:r>
            <a:r>
              <a:rPr lang="en-US" dirty="0" err="1" smtClean="0"/>
              <a:t>patellofemoral</a:t>
            </a:r>
            <a:r>
              <a:rPr lang="en-US" dirty="0" smtClean="0"/>
              <a:t> pain?</a:t>
            </a:r>
          </a:p>
          <a:p>
            <a:pPr>
              <a:buNone/>
            </a:pPr>
            <a:r>
              <a:rPr lang="en-US" dirty="0" smtClean="0"/>
              <a:t>P: patients with </a:t>
            </a:r>
            <a:r>
              <a:rPr lang="en-US" dirty="0" err="1" smtClean="0"/>
              <a:t>patellofemoral</a:t>
            </a:r>
            <a:r>
              <a:rPr lang="en-US" dirty="0" smtClean="0"/>
              <a:t> pain</a:t>
            </a:r>
          </a:p>
          <a:p>
            <a:pPr>
              <a:buNone/>
            </a:pPr>
            <a:r>
              <a:rPr lang="en-US" dirty="0" smtClean="0"/>
              <a:t>I : close kinetic chain exercises with additional hip exercises</a:t>
            </a:r>
          </a:p>
          <a:p>
            <a:pPr>
              <a:buNone/>
            </a:pPr>
            <a:r>
              <a:rPr lang="en-US" dirty="0" smtClean="0"/>
              <a:t>C : only close kinetic chain exercises</a:t>
            </a:r>
          </a:p>
          <a:p>
            <a:pPr>
              <a:buNone/>
            </a:pPr>
            <a:r>
              <a:rPr lang="en-US" dirty="0" smtClean="0"/>
              <a:t>O : pain, function of knee joint, muscle torque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Knee joint</a:t>
            </a:r>
            <a:endParaRPr lang="en-IN" dirty="0"/>
          </a:p>
        </p:txBody>
      </p:sp>
      <p:pic>
        <p:nvPicPr>
          <p:cNvPr id="2050" name="Picture 2" descr="C:\Users\Mittal\Desktop\IMG-20150412-WA0040.jpg"/>
          <p:cNvPicPr>
            <a:picLocks noGrp="1" noChangeAspect="1" noChangeArrowheads="1"/>
          </p:cNvPicPr>
          <p:nvPr>
            <p:ph idx="1"/>
          </p:nvPr>
        </p:nvPicPr>
        <p:blipFill>
          <a:blip r:embed="rId2" cstate="print"/>
          <a:srcRect/>
          <a:stretch>
            <a:fillRect/>
          </a:stretch>
        </p:blipFill>
        <p:spPr bwMode="auto">
          <a:xfrm>
            <a:off x="1763688" y="1412776"/>
            <a:ext cx="5400600" cy="468052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228600"/>
          <a:ext cx="8229600" cy="6522720"/>
        </p:xfrm>
        <a:graphic>
          <a:graphicData uri="http://schemas.openxmlformats.org/drawingml/2006/table">
            <a:tbl>
              <a:tblPr firstRow="1" bandRow="1">
                <a:tableStyleId>{5C22544A-7EE6-4342-B048-85BDC9FD1C3A}</a:tableStyleId>
              </a:tblPr>
              <a:tblGrid>
                <a:gridCol w="914400"/>
                <a:gridCol w="1981200"/>
                <a:gridCol w="1752600"/>
                <a:gridCol w="1295400"/>
                <a:gridCol w="2286000"/>
              </a:tblGrid>
              <a:tr h="1295400">
                <a:tc>
                  <a:txBody>
                    <a:bodyPr/>
                    <a:lstStyle/>
                    <a:p>
                      <a:r>
                        <a:rPr lang="en-US" sz="1600" b="1" dirty="0" smtClean="0"/>
                        <a:t>a randomized controlled trial</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EUR J PHYS REHABIL MED 2013;49:687-98 </a:t>
                      </a:r>
                    </a:p>
                    <a:p>
                      <a:endParaRPr lang="en-US" sz="1600" dirty="0"/>
                    </a:p>
                  </a:txBody>
                  <a:tcPr/>
                </a:tc>
                <a:tc>
                  <a:txBody>
                    <a:bodyPr/>
                    <a:lstStyle/>
                    <a:p>
                      <a:r>
                        <a:rPr lang="en-US" sz="1600" dirty="0" smtClean="0"/>
                        <a:t>Method </a:t>
                      </a:r>
                      <a:endParaRPr lang="en-US" sz="1600" dirty="0"/>
                    </a:p>
                  </a:txBody>
                  <a:tcPr/>
                </a:tc>
                <a:tc>
                  <a:txBody>
                    <a:bodyPr/>
                    <a:lstStyle/>
                    <a:p>
                      <a:r>
                        <a:rPr lang="en-US" sz="1600" dirty="0" smtClean="0"/>
                        <a:t>Result </a:t>
                      </a:r>
                      <a:endParaRPr lang="en-US" sz="1600" dirty="0"/>
                    </a:p>
                  </a:txBody>
                  <a:tcPr/>
                </a:tc>
                <a:tc>
                  <a:txBody>
                    <a:bodyPr/>
                    <a:lstStyle/>
                    <a:p>
                      <a:r>
                        <a:rPr lang="en-US" sz="1600" dirty="0" smtClean="0"/>
                        <a:t>Conclusion </a:t>
                      </a:r>
                      <a:endParaRPr lang="en-US" sz="1600" dirty="0"/>
                    </a:p>
                  </a:txBody>
                  <a:tcPr/>
                </a:tc>
              </a:tr>
              <a:tr h="4565576">
                <a:tc>
                  <a:txBody>
                    <a:bodyPr/>
                    <a:lstStyle/>
                    <a:p>
                      <a:r>
                        <a:rPr lang="en-US" sz="1600" baseline="0" smtClean="0"/>
                        <a:t>1 b </a:t>
                      </a:r>
                      <a:r>
                        <a:rPr lang="en-US" sz="1600" baseline="0" dirty="0" smtClean="0"/>
                        <a:t>level of evidence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Aim : to determine the effect of a CKC exercises program on pain intensity, and hip abductors and lateral rotators eccentric and concentric torques in patients with PFPS compared with the same program of CKC exercise with additional isolated open kinetic hip muscles exercises.</a:t>
                      </a:r>
                    </a:p>
                    <a:p>
                      <a:endParaRPr lang="en-US" sz="1600" dirty="0"/>
                    </a:p>
                  </a:txBody>
                  <a:tcPr/>
                </a:tc>
                <a:tc>
                  <a:txBody>
                    <a:bodyPr/>
                    <a:lstStyle/>
                    <a:p>
                      <a:pPr algn="just"/>
                      <a:r>
                        <a:rPr lang="en-US" sz="1600" dirty="0" smtClean="0"/>
                        <a:t>Total 32 patients, randomized</a:t>
                      </a:r>
                      <a:r>
                        <a:rPr lang="en-US" sz="1600" baseline="0" dirty="0" smtClean="0"/>
                        <a:t> </a:t>
                      </a:r>
                      <a:r>
                        <a:rPr lang="en-US" sz="1600" dirty="0" err="1" smtClean="0"/>
                        <a:t>ckc</a:t>
                      </a:r>
                      <a:r>
                        <a:rPr lang="en-US" sz="1600" dirty="0" smtClean="0"/>
                        <a:t>(16)</a:t>
                      </a:r>
                      <a:r>
                        <a:rPr lang="en-US" sz="1600" baseline="0" dirty="0" smtClean="0"/>
                        <a:t> and </a:t>
                      </a:r>
                      <a:r>
                        <a:rPr lang="en-US" sz="1600" baseline="0" dirty="0" err="1" smtClean="0"/>
                        <a:t>ckc</a:t>
                      </a:r>
                      <a:r>
                        <a:rPr lang="en-US" sz="1600" baseline="0" dirty="0" smtClean="0"/>
                        <a:t>+ hip(16). </a:t>
                      </a:r>
                      <a:r>
                        <a:rPr lang="en-US" sz="1600" dirty="0" smtClean="0"/>
                        <a:t>CKC group</a:t>
                      </a:r>
                      <a:r>
                        <a:rPr lang="en-US" sz="1600" baseline="0" dirty="0" smtClean="0"/>
                        <a:t> </a:t>
                      </a:r>
                      <a:r>
                        <a:rPr lang="en-US" sz="1600" dirty="0" smtClean="0"/>
                        <a:t>Mini wall squat</a:t>
                      </a:r>
                      <a:r>
                        <a:rPr lang="en-US" sz="1600" baseline="0" dirty="0" smtClean="0"/>
                        <a:t> </a:t>
                      </a:r>
                      <a:r>
                        <a:rPr lang="en-US" sz="1600" dirty="0" smtClean="0"/>
                        <a:t>Forward step up</a:t>
                      </a:r>
                      <a:r>
                        <a:rPr lang="en-US" sz="1600" baseline="0" dirty="0" smtClean="0"/>
                        <a:t> </a:t>
                      </a:r>
                      <a:r>
                        <a:rPr lang="en-US" sz="1600" dirty="0" smtClean="0"/>
                        <a:t>Lateral step up</a:t>
                      </a:r>
                      <a:r>
                        <a:rPr lang="en-US" sz="1600" baseline="0" dirty="0" smtClean="0"/>
                        <a:t> </a:t>
                      </a:r>
                      <a:r>
                        <a:rPr lang="en-US" sz="1600" dirty="0" smtClean="0"/>
                        <a:t>Terminal knee extension. The</a:t>
                      </a:r>
                      <a:r>
                        <a:rPr lang="en-US" sz="1600" baseline="0" dirty="0" smtClean="0"/>
                        <a:t> </a:t>
                      </a:r>
                      <a:r>
                        <a:rPr lang="en-US" sz="1600" dirty="0" smtClean="0"/>
                        <a:t>hip strengthening exercises for Co group include resistive</a:t>
                      </a:r>
                      <a:r>
                        <a:rPr lang="en-US" sz="1600" baseline="0" dirty="0" smtClean="0"/>
                        <a:t> </a:t>
                      </a:r>
                      <a:r>
                        <a:rPr lang="en-US" sz="1600" dirty="0" smtClean="0"/>
                        <a:t>exercises for hip abduction and external rotation.</a:t>
                      </a:r>
                    </a:p>
                    <a:p>
                      <a:pPr algn="just">
                        <a:buNone/>
                      </a:pPr>
                      <a:endParaRPr lang="en-US" sz="1600" dirty="0" smtClean="0"/>
                    </a:p>
                    <a:p>
                      <a:endParaRPr lang="en-US" sz="1600" dirty="0"/>
                    </a:p>
                  </a:txBody>
                  <a:tcPr/>
                </a:tc>
                <a:tc>
                  <a:txBody>
                    <a:bodyPr/>
                    <a:lstStyle/>
                    <a:p>
                      <a:r>
                        <a:rPr lang="en-US" sz="1600" dirty="0" smtClean="0"/>
                        <a:t>There was a significant</a:t>
                      </a:r>
                      <a:r>
                        <a:rPr lang="en-US" sz="1600" baseline="0" dirty="0" smtClean="0"/>
                        <a:t> improvement in knee function and reduction in pain in both groups and additional hip exercises give better result than only </a:t>
                      </a:r>
                      <a:r>
                        <a:rPr lang="en-US" sz="1600" baseline="0" dirty="0" err="1" smtClean="0"/>
                        <a:t>ckc</a:t>
                      </a:r>
                      <a:r>
                        <a:rPr lang="en-US" sz="1600" baseline="0" dirty="0" smtClean="0"/>
                        <a:t> exercises.</a:t>
                      </a:r>
                      <a:endParaRPr lang="en-US" sz="1600" dirty="0"/>
                    </a:p>
                  </a:txBody>
                  <a:tcPr/>
                </a:tc>
                <a:tc>
                  <a:txBody>
                    <a:bodyPr/>
                    <a:lstStyle/>
                    <a:p>
                      <a:pPr algn="just"/>
                      <a:r>
                        <a:rPr lang="en-US" sz="1600" dirty="0" smtClean="0"/>
                        <a:t>They recommend the uses of selected CKC exercises as strengthening exercises which focus on hip abductors and lateral rotators together with knee extensors specially the </a:t>
                      </a:r>
                      <a:r>
                        <a:rPr lang="en-US" sz="1600" dirty="0" err="1" smtClean="0"/>
                        <a:t>vastus</a:t>
                      </a:r>
                      <a:r>
                        <a:rPr lang="en-US" sz="1600" dirty="0" smtClean="0"/>
                        <a:t> </a:t>
                      </a:r>
                      <a:r>
                        <a:rPr lang="en-US" sz="1600" dirty="0" err="1" smtClean="0"/>
                        <a:t>medialis</a:t>
                      </a:r>
                      <a:r>
                        <a:rPr lang="en-US" sz="1600" dirty="0" smtClean="0"/>
                        <a:t> to produce both strength gain and pain relief in cases needing pain relief to the clinical relevant level.</a:t>
                      </a:r>
                    </a:p>
                    <a:p>
                      <a:pPr algn="just"/>
                      <a:r>
                        <a:rPr lang="en-US" sz="1600" dirty="0" smtClean="0"/>
                        <a:t>However isolated hip abductors and lateral rotators strengthening exercises have the advantage of more pain relief.</a:t>
                      </a:r>
                    </a:p>
                    <a:p>
                      <a:endParaRPr lang="en-US" sz="1600"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idx="1"/>
          </p:nvPr>
        </p:nvSpPr>
        <p:spPr/>
        <p:txBody>
          <a:bodyPr/>
          <a:lstStyle/>
          <a:p>
            <a:r>
              <a:rPr lang="en-IN" dirty="0" smtClean="0"/>
              <a:t>CAROLYN </a:t>
            </a:r>
            <a:r>
              <a:rPr lang="en-IN" dirty="0" err="1" smtClean="0"/>
              <a:t>KISNER</a:t>
            </a:r>
            <a:r>
              <a:rPr lang="en-IN" dirty="0" smtClean="0"/>
              <a:t>, Therapeutic exercise ;5</a:t>
            </a:r>
            <a:r>
              <a:rPr lang="en-IN" baseline="30000" dirty="0" smtClean="0"/>
              <a:t>th</a:t>
            </a:r>
            <a:r>
              <a:rPr lang="en-IN" dirty="0" smtClean="0"/>
              <a:t> edition page no 712</a:t>
            </a:r>
          </a:p>
          <a:p>
            <a:r>
              <a:rPr lang="en-IN" dirty="0" err="1" smtClean="0"/>
              <a:t>Jyant</a:t>
            </a:r>
            <a:r>
              <a:rPr lang="en-IN" dirty="0" smtClean="0"/>
              <a:t> </a:t>
            </a:r>
            <a:r>
              <a:rPr lang="en-IN" dirty="0" err="1" smtClean="0"/>
              <a:t>joshi</a:t>
            </a:r>
            <a:endParaRPr lang="en-IN" dirty="0" smtClean="0"/>
          </a:p>
          <a:p>
            <a:r>
              <a:rPr lang="en-IN" dirty="0" err="1" smtClean="0"/>
              <a:t>Abnazer</a:t>
            </a:r>
            <a:endParaRPr lang="en-IN" dirty="0" smtClean="0"/>
          </a:p>
          <a:p>
            <a:r>
              <a:rPr lang="en-IN" dirty="0" smtClean="0"/>
              <a:t>Article- net</a:t>
            </a:r>
          </a:p>
          <a:p>
            <a:pPr>
              <a:buNone/>
            </a:pP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Questions  </a:t>
            </a:r>
            <a:endParaRPr lang="en-IN" dirty="0"/>
          </a:p>
        </p:txBody>
      </p:sp>
      <p:sp>
        <p:nvSpPr>
          <p:cNvPr id="3" name="Content Placeholder 2"/>
          <p:cNvSpPr>
            <a:spLocks noGrp="1"/>
          </p:cNvSpPr>
          <p:nvPr>
            <p:ph idx="1"/>
          </p:nvPr>
        </p:nvSpPr>
        <p:spPr/>
        <p:txBody>
          <a:bodyPr/>
          <a:lstStyle/>
          <a:p>
            <a:pPr>
              <a:buNone/>
            </a:pPr>
            <a:r>
              <a:rPr lang="en-IN" dirty="0" smtClean="0"/>
              <a:t>1.Which facet affect more in </a:t>
            </a:r>
            <a:r>
              <a:rPr lang="en-IN" dirty="0" err="1" smtClean="0"/>
              <a:t>condromalacia</a:t>
            </a:r>
            <a:r>
              <a:rPr lang="en-IN" dirty="0" smtClean="0"/>
              <a:t> </a:t>
            </a:r>
            <a:r>
              <a:rPr lang="en-IN" dirty="0" err="1" smtClean="0"/>
              <a:t>pattela</a:t>
            </a:r>
            <a:r>
              <a:rPr lang="en-IN" dirty="0" smtClean="0"/>
              <a:t> ?</a:t>
            </a:r>
          </a:p>
          <a:p>
            <a:pPr marL="514350" indent="-514350">
              <a:buFont typeface="+mj-lt"/>
              <a:buAutoNum type="alphaUcPeriod"/>
            </a:pPr>
            <a:r>
              <a:rPr lang="en-IN" dirty="0" smtClean="0"/>
              <a:t> lateral facet</a:t>
            </a:r>
          </a:p>
          <a:p>
            <a:pPr marL="514350" indent="-514350">
              <a:buFont typeface="+mj-lt"/>
              <a:buAutoNum type="alphaUcPeriod"/>
            </a:pPr>
            <a:r>
              <a:rPr lang="en-IN" dirty="0" smtClean="0"/>
              <a:t> Odd facet </a:t>
            </a:r>
          </a:p>
          <a:p>
            <a:pPr marL="514350" indent="-514350">
              <a:buFont typeface="+mj-lt"/>
              <a:buAutoNum type="alphaUcPeriod"/>
            </a:pPr>
            <a:r>
              <a:rPr lang="en-IN" dirty="0" smtClean="0"/>
              <a:t>Medial facet</a:t>
            </a:r>
          </a:p>
          <a:p>
            <a:pPr marL="514350" indent="-514350">
              <a:buFont typeface="+mj-lt"/>
              <a:buAutoNum type="alphaUcPeriod"/>
            </a:pPr>
            <a:r>
              <a:rPr lang="en-IN" dirty="0" smtClean="0"/>
              <a:t>none of above </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2.Special test for </a:t>
            </a:r>
            <a:r>
              <a:rPr lang="en-IN" dirty="0" err="1" smtClean="0"/>
              <a:t>condromalacia</a:t>
            </a:r>
            <a:r>
              <a:rPr lang="en-IN" dirty="0" smtClean="0"/>
              <a:t> </a:t>
            </a:r>
            <a:r>
              <a:rPr lang="en-IN" dirty="0" err="1" smtClean="0"/>
              <a:t>patrlla</a:t>
            </a:r>
            <a:r>
              <a:rPr lang="en-IN" dirty="0" smtClean="0"/>
              <a:t> to do?</a:t>
            </a:r>
            <a:endParaRPr lang="en-IN" dirty="0"/>
          </a:p>
        </p:txBody>
      </p:sp>
      <p:sp>
        <p:nvSpPr>
          <p:cNvPr id="3" name="Content Placeholder 2"/>
          <p:cNvSpPr>
            <a:spLocks noGrp="1"/>
          </p:cNvSpPr>
          <p:nvPr>
            <p:ph idx="1"/>
          </p:nvPr>
        </p:nvSpPr>
        <p:spPr/>
        <p:txBody>
          <a:bodyPr/>
          <a:lstStyle/>
          <a:p>
            <a:pPr>
              <a:buNone/>
            </a:pPr>
            <a:r>
              <a:rPr lang="en-IN" dirty="0" smtClean="0"/>
              <a:t>A. Faber test</a:t>
            </a:r>
          </a:p>
          <a:p>
            <a:pPr>
              <a:buNone/>
            </a:pPr>
            <a:r>
              <a:rPr lang="en-IN" dirty="0" smtClean="0"/>
              <a:t>B. </a:t>
            </a:r>
            <a:r>
              <a:rPr lang="en-IN" dirty="0" err="1" smtClean="0"/>
              <a:t>SLR</a:t>
            </a:r>
            <a:r>
              <a:rPr lang="en-IN" dirty="0" smtClean="0"/>
              <a:t> </a:t>
            </a:r>
          </a:p>
          <a:p>
            <a:pPr>
              <a:buNone/>
            </a:pPr>
            <a:r>
              <a:rPr lang="en-IN" dirty="0" smtClean="0"/>
              <a:t>C. Grinding test</a:t>
            </a:r>
          </a:p>
          <a:p>
            <a:pPr>
              <a:buNone/>
            </a:pPr>
            <a:r>
              <a:rPr lang="en-IN" dirty="0" smtClean="0"/>
              <a:t>D. Patellar tap test</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3.In this condition knee may be swollen due to???</a:t>
            </a:r>
            <a:endParaRPr lang="en-IN" dirty="0"/>
          </a:p>
        </p:txBody>
      </p:sp>
      <p:sp>
        <p:nvSpPr>
          <p:cNvPr id="3" name="Content Placeholder 2"/>
          <p:cNvSpPr>
            <a:spLocks noGrp="1"/>
          </p:cNvSpPr>
          <p:nvPr>
            <p:ph idx="1"/>
          </p:nvPr>
        </p:nvSpPr>
        <p:spPr/>
        <p:txBody>
          <a:bodyPr/>
          <a:lstStyle/>
          <a:p>
            <a:pPr>
              <a:buNone/>
            </a:pPr>
            <a:r>
              <a:rPr lang="en-IN" dirty="0" smtClean="0"/>
              <a:t>A. Synovial fluid </a:t>
            </a:r>
          </a:p>
          <a:p>
            <a:pPr>
              <a:buNone/>
            </a:pPr>
            <a:r>
              <a:rPr lang="en-IN" dirty="0" smtClean="0"/>
              <a:t>B. Interstitial fluid </a:t>
            </a:r>
          </a:p>
          <a:p>
            <a:pPr>
              <a:buNone/>
            </a:pPr>
            <a:r>
              <a:rPr lang="en-IN" dirty="0" smtClean="0"/>
              <a:t>C. Blood</a:t>
            </a:r>
          </a:p>
          <a:p>
            <a:pPr>
              <a:buNone/>
            </a:pPr>
            <a:r>
              <a:rPr lang="en-IN" dirty="0" smtClean="0"/>
              <a:t>D. Intracellular fluid</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4.Which surgery is  done for this condition? </a:t>
            </a:r>
            <a:endParaRPr lang="en-IN" dirty="0"/>
          </a:p>
        </p:txBody>
      </p:sp>
      <p:sp>
        <p:nvSpPr>
          <p:cNvPr id="3" name="Content Placeholder 2"/>
          <p:cNvSpPr>
            <a:spLocks noGrp="1"/>
          </p:cNvSpPr>
          <p:nvPr>
            <p:ph idx="1"/>
          </p:nvPr>
        </p:nvSpPr>
        <p:spPr/>
        <p:txBody>
          <a:bodyPr/>
          <a:lstStyle/>
          <a:p>
            <a:pPr marL="571500" indent="-571500">
              <a:buFont typeface="+mj-lt"/>
              <a:buAutoNum type="alphaUcPeriod"/>
            </a:pPr>
            <a:r>
              <a:rPr lang="en-IN" dirty="0" smtClean="0"/>
              <a:t>Arthroscopy</a:t>
            </a:r>
          </a:p>
          <a:p>
            <a:pPr marL="571500" indent="-571500">
              <a:buFont typeface="+mj-lt"/>
              <a:buAutoNum type="alphaUcPeriod"/>
            </a:pPr>
            <a:r>
              <a:rPr lang="en-IN" dirty="0" err="1" smtClean="0"/>
              <a:t>Patellectomy</a:t>
            </a:r>
            <a:r>
              <a:rPr lang="en-IN" dirty="0" smtClean="0"/>
              <a:t> in severe cases</a:t>
            </a:r>
          </a:p>
          <a:p>
            <a:pPr marL="571500" indent="-571500">
              <a:buFont typeface="+mj-lt"/>
              <a:buAutoNum type="alphaUcPeriod"/>
            </a:pPr>
            <a:r>
              <a:rPr lang="en-IN" dirty="0" smtClean="0"/>
              <a:t>Lateral </a:t>
            </a:r>
            <a:r>
              <a:rPr lang="en-IN" dirty="0" err="1" smtClean="0"/>
              <a:t>retinacular</a:t>
            </a:r>
            <a:r>
              <a:rPr lang="en-IN" dirty="0" smtClean="0"/>
              <a:t> release</a:t>
            </a:r>
          </a:p>
          <a:p>
            <a:pPr marL="571500" indent="-571500">
              <a:buFont typeface="+mj-lt"/>
              <a:buAutoNum type="alphaUcPeriod"/>
            </a:pPr>
            <a:r>
              <a:rPr lang="en-IN" dirty="0" smtClean="0"/>
              <a:t>All of above </a:t>
            </a:r>
          </a:p>
          <a:p>
            <a:pPr>
              <a:buNone/>
            </a:pP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5.It is more common in </a:t>
            </a:r>
            <a:endParaRPr lang="en-IN" dirty="0"/>
          </a:p>
        </p:txBody>
      </p:sp>
      <p:sp>
        <p:nvSpPr>
          <p:cNvPr id="3" name="Content Placeholder 2"/>
          <p:cNvSpPr>
            <a:spLocks noGrp="1"/>
          </p:cNvSpPr>
          <p:nvPr>
            <p:ph idx="1"/>
          </p:nvPr>
        </p:nvSpPr>
        <p:spPr/>
        <p:txBody>
          <a:bodyPr/>
          <a:lstStyle/>
          <a:p>
            <a:pPr marL="571500" indent="-571500">
              <a:buFont typeface="+mj-lt"/>
              <a:buAutoNum type="alphaUcPeriod"/>
            </a:pPr>
            <a:r>
              <a:rPr lang="en-IN" smtClean="0"/>
              <a:t> </a:t>
            </a:r>
            <a:r>
              <a:rPr lang="en-IN" dirty="0" smtClean="0"/>
              <a:t>male </a:t>
            </a:r>
          </a:p>
          <a:p>
            <a:pPr marL="571500" indent="-571500">
              <a:buFont typeface="+mj-lt"/>
              <a:buAutoNum type="alphaUcPeriod"/>
            </a:pPr>
            <a:r>
              <a:rPr lang="en-IN" dirty="0" smtClean="0"/>
              <a:t>Female </a:t>
            </a:r>
          </a:p>
          <a:p>
            <a:pPr marL="571500" indent="-571500">
              <a:buFont typeface="+mj-lt"/>
              <a:buAutoNum type="alphaUcPeriod"/>
            </a:pPr>
            <a:r>
              <a:rPr lang="en-IN" dirty="0" smtClean="0"/>
              <a:t>Children </a:t>
            </a:r>
          </a:p>
          <a:p>
            <a:pPr marL="571500" indent="-571500">
              <a:buFont typeface="+mj-lt"/>
              <a:buAutoNum type="alphaUcPeriod"/>
            </a:pPr>
            <a:r>
              <a:rPr lang="en-IN" dirty="0" smtClean="0"/>
              <a:t>None </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Thank you……………</a:t>
            </a:r>
          </a:p>
          <a:p>
            <a:pPr>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Patella view</a:t>
            </a:r>
            <a:endParaRPr lang="en-IN" dirty="0"/>
          </a:p>
        </p:txBody>
      </p:sp>
      <p:sp>
        <p:nvSpPr>
          <p:cNvPr id="3" name="Content Placeholder 2"/>
          <p:cNvSpPr>
            <a:spLocks noGrp="1"/>
          </p:cNvSpPr>
          <p:nvPr>
            <p:ph idx="1"/>
          </p:nvPr>
        </p:nvSpPr>
        <p:spPr/>
        <p:txBody>
          <a:bodyPr/>
          <a:lstStyle/>
          <a:p>
            <a:pPr>
              <a:buNone/>
            </a:pPr>
            <a:endParaRPr lang="en-IN" dirty="0" smtClean="0"/>
          </a:p>
          <a:p>
            <a:pPr>
              <a:buNone/>
            </a:pPr>
            <a:endParaRPr lang="en-IN" dirty="0"/>
          </a:p>
        </p:txBody>
      </p:sp>
      <p:pic>
        <p:nvPicPr>
          <p:cNvPr id="1027" name="Picture 3" descr="C:\Users\Mittal\Desktop\IMG-20150412-WA0041.jpg"/>
          <p:cNvPicPr>
            <a:picLocks noChangeAspect="1" noChangeArrowheads="1"/>
          </p:cNvPicPr>
          <p:nvPr/>
        </p:nvPicPr>
        <p:blipFill>
          <a:blip r:embed="rId2" cstate="print"/>
          <a:srcRect/>
          <a:stretch>
            <a:fillRect/>
          </a:stretch>
        </p:blipFill>
        <p:spPr bwMode="auto">
          <a:xfrm>
            <a:off x="0" y="1828800"/>
            <a:ext cx="9144000" cy="3200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 </a:t>
            </a:r>
            <a:endParaRPr lang="en-IN" dirty="0"/>
          </a:p>
        </p:txBody>
      </p:sp>
      <p:sp>
        <p:nvSpPr>
          <p:cNvPr id="3" name="Content Placeholder 2"/>
          <p:cNvSpPr>
            <a:spLocks noGrp="1"/>
          </p:cNvSpPr>
          <p:nvPr>
            <p:ph idx="1"/>
          </p:nvPr>
        </p:nvSpPr>
        <p:spPr/>
        <p:txBody>
          <a:bodyPr>
            <a:normAutofit lnSpcReduction="10000"/>
          </a:bodyPr>
          <a:lstStyle/>
          <a:p>
            <a:r>
              <a:rPr lang="en-US" dirty="0" smtClean="0"/>
              <a:t> </a:t>
            </a:r>
            <a:r>
              <a:rPr lang="en-US" dirty="0" err="1" smtClean="0"/>
              <a:t>Chondromalacia</a:t>
            </a:r>
            <a:r>
              <a:rPr lang="en-US" dirty="0" smtClean="0"/>
              <a:t> there is softening and fissuring of the cartilaginous surface of the patella.</a:t>
            </a:r>
          </a:p>
          <a:p>
            <a:r>
              <a:rPr lang="en-US" dirty="0" smtClean="0"/>
              <a:t>It</a:t>
            </a:r>
            <a:r>
              <a:rPr lang="en-IN" dirty="0" smtClean="0"/>
              <a:t> is defined as a cystic change of the patellar cartilage and usually affects the medial facet of the patella.</a:t>
            </a:r>
          </a:p>
          <a:p>
            <a:r>
              <a:rPr lang="en-IN" dirty="0" smtClean="0"/>
              <a:t>It is caused by the combination of several factors which push the patella out of its groove on the femur.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Condromlacia</a:t>
            </a:r>
            <a:r>
              <a:rPr lang="en-IN" dirty="0" smtClean="0"/>
              <a:t> patella</a:t>
            </a:r>
            <a:endParaRPr lang="en-IN" dirty="0"/>
          </a:p>
        </p:txBody>
      </p:sp>
      <p:pic>
        <p:nvPicPr>
          <p:cNvPr id="1026" name="Picture 2" descr="C:\Users\Mittal\Documents\Bluetooth\Share\Screenshot_2015-04-02-23-39-00-1.png"/>
          <p:cNvPicPr>
            <a:picLocks noGrp="1" noChangeAspect="1" noChangeArrowheads="1"/>
          </p:cNvPicPr>
          <p:nvPr>
            <p:ph idx="1"/>
          </p:nvPr>
        </p:nvPicPr>
        <p:blipFill>
          <a:blip r:embed="rId2" cstate="print"/>
          <a:srcRect/>
          <a:stretch>
            <a:fillRect/>
          </a:stretch>
        </p:blipFill>
        <p:spPr bwMode="auto">
          <a:xfrm>
            <a:off x="2309018" y="1600200"/>
            <a:ext cx="4525963" cy="45259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Aetiology </a:t>
            </a:r>
            <a:endParaRPr lang="en-IN" dirty="0"/>
          </a:p>
        </p:txBody>
      </p:sp>
      <p:sp>
        <p:nvSpPr>
          <p:cNvPr id="3" name="Content Placeholder 2"/>
          <p:cNvSpPr>
            <a:spLocks noGrp="1"/>
          </p:cNvSpPr>
          <p:nvPr>
            <p:ph idx="1"/>
          </p:nvPr>
        </p:nvSpPr>
        <p:spPr/>
        <p:txBody>
          <a:bodyPr/>
          <a:lstStyle/>
          <a:p>
            <a:r>
              <a:rPr lang="en-IN" dirty="0" smtClean="0"/>
              <a:t>It is unknown.</a:t>
            </a:r>
          </a:p>
          <a:p>
            <a:r>
              <a:rPr lang="en-IN" dirty="0" smtClean="0"/>
              <a:t>Mild repeated trauma, inflammatory or metabolic joint disease [</a:t>
            </a:r>
            <a:r>
              <a:rPr lang="en-IN" dirty="0" err="1" smtClean="0"/>
              <a:t>osteoporoisi</a:t>
            </a:r>
            <a:r>
              <a:rPr lang="en-IN" dirty="0" smtClean="0"/>
              <a:t>] may precipitation the condition.</a:t>
            </a:r>
          </a:p>
          <a:p>
            <a:r>
              <a:rPr lang="en-IN" dirty="0" smtClean="0"/>
              <a:t>Adolescent and young adults are commonly affected.</a:t>
            </a:r>
          </a:p>
          <a:p>
            <a:r>
              <a:rPr lang="en-IN" dirty="0" smtClean="0"/>
              <a:t>It is more common in females.</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Factors </a:t>
            </a:r>
            <a:endParaRPr lang="en-IN" dirty="0"/>
          </a:p>
        </p:txBody>
      </p:sp>
      <p:sp>
        <p:nvSpPr>
          <p:cNvPr id="3" name="Content Placeholder 2"/>
          <p:cNvSpPr>
            <a:spLocks noGrp="1"/>
          </p:cNvSpPr>
          <p:nvPr>
            <p:ph idx="1"/>
          </p:nvPr>
        </p:nvSpPr>
        <p:spPr/>
        <p:txBody>
          <a:bodyPr>
            <a:normAutofit/>
          </a:bodyPr>
          <a:lstStyle/>
          <a:p>
            <a:r>
              <a:rPr lang="en-IN" dirty="0" smtClean="0"/>
              <a:t>Weakness of the </a:t>
            </a:r>
            <a:r>
              <a:rPr lang="en-IN" dirty="0" err="1" smtClean="0"/>
              <a:t>vastus</a:t>
            </a:r>
            <a:r>
              <a:rPr lang="en-IN" dirty="0" smtClean="0"/>
              <a:t> </a:t>
            </a:r>
            <a:r>
              <a:rPr lang="en-IN" dirty="0" err="1" smtClean="0"/>
              <a:t>medialis</a:t>
            </a:r>
            <a:r>
              <a:rPr lang="en-IN" dirty="0" smtClean="0"/>
              <a:t> muscle so patella is pulled more towards lateral side due to strong </a:t>
            </a:r>
            <a:r>
              <a:rPr lang="en-IN" dirty="0" err="1" smtClean="0"/>
              <a:t>vastus</a:t>
            </a:r>
            <a:r>
              <a:rPr lang="en-IN" dirty="0" smtClean="0"/>
              <a:t> </a:t>
            </a:r>
            <a:r>
              <a:rPr lang="en-IN" dirty="0" err="1" smtClean="0"/>
              <a:t>lateralis</a:t>
            </a:r>
            <a:r>
              <a:rPr lang="en-IN" dirty="0" smtClean="0"/>
              <a:t> muscle. </a:t>
            </a:r>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fontScale="90000"/>
          </a:bodyPr>
          <a:lstStyle/>
          <a:p>
            <a:r>
              <a:rPr lang="en-IN" dirty="0" err="1" smtClean="0"/>
              <a:t>Malalignment</a:t>
            </a:r>
            <a:r>
              <a:rPr lang="en-IN" dirty="0" smtClean="0"/>
              <a:t> produced by foot </a:t>
            </a:r>
            <a:r>
              <a:rPr lang="en-IN" dirty="0" err="1" smtClean="0"/>
              <a:t>pathomechanics</a:t>
            </a:r>
            <a:r>
              <a:rPr lang="en-IN" dirty="0" smtClean="0"/>
              <a:t> leading to abnormal excessive </a:t>
            </a:r>
            <a:r>
              <a:rPr lang="en-IN" dirty="0" err="1" smtClean="0"/>
              <a:t>pronation</a:t>
            </a:r>
            <a:r>
              <a:rPr lang="en-IN" dirty="0" smtClean="0"/>
              <a:t> and internal rotation of the tibia.</a:t>
            </a:r>
            <a:endParaRPr lang="en-IN" dirty="0"/>
          </a:p>
        </p:txBody>
      </p:sp>
      <p:pic>
        <p:nvPicPr>
          <p:cNvPr id="3074" name="Picture 2" descr="C:\Users\Mittal\Desktop\IMG-20150412-WA0039.jpg"/>
          <p:cNvPicPr>
            <a:picLocks noGrp="1" noChangeAspect="1" noChangeArrowheads="1"/>
          </p:cNvPicPr>
          <p:nvPr>
            <p:ph idx="1"/>
          </p:nvPr>
        </p:nvPicPr>
        <p:blipFill>
          <a:blip r:embed="rId2" cstate="print"/>
          <a:srcRect/>
          <a:stretch>
            <a:fillRect/>
          </a:stretch>
        </p:blipFill>
        <p:spPr bwMode="auto">
          <a:xfrm>
            <a:off x="2051720" y="2708920"/>
            <a:ext cx="4536504" cy="389532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Clinical features </a:t>
            </a:r>
            <a:endParaRPr lang="en-IN" dirty="0"/>
          </a:p>
        </p:txBody>
      </p:sp>
      <p:sp>
        <p:nvSpPr>
          <p:cNvPr id="3" name="Content Placeholder 2"/>
          <p:cNvSpPr>
            <a:spLocks noGrp="1"/>
          </p:cNvSpPr>
          <p:nvPr>
            <p:ph idx="1"/>
          </p:nvPr>
        </p:nvSpPr>
        <p:spPr/>
        <p:txBody>
          <a:bodyPr>
            <a:normAutofit/>
          </a:bodyPr>
          <a:lstStyle/>
          <a:p>
            <a:r>
              <a:rPr lang="en-IN" dirty="0" smtClean="0"/>
              <a:t>Deep pain in the knee joint</a:t>
            </a:r>
          </a:p>
          <a:p>
            <a:r>
              <a:rPr lang="en-IN" dirty="0" smtClean="0"/>
              <a:t>The patella will appear out of alignment </a:t>
            </a:r>
          </a:p>
          <a:p>
            <a:r>
              <a:rPr lang="en-IN" dirty="0" smtClean="0"/>
              <a:t>Patient unable to squats due to pain</a:t>
            </a:r>
          </a:p>
          <a:p>
            <a:r>
              <a:rPr lang="en-IN" dirty="0" smtClean="0"/>
              <a:t>Knee may be swollen with a chronic effusion of synovial fluid</a:t>
            </a:r>
          </a:p>
          <a:p>
            <a:r>
              <a:rPr lang="en-IN" dirty="0" smtClean="0"/>
              <a:t>Positive </a:t>
            </a:r>
            <a:r>
              <a:rPr lang="en-IN" dirty="0" err="1" smtClean="0"/>
              <a:t>patellofemoral</a:t>
            </a:r>
            <a:r>
              <a:rPr lang="en-IN" dirty="0" smtClean="0"/>
              <a:t> grinding test when condition is severe.</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961</Words>
  <Application>Microsoft Office PowerPoint</Application>
  <PresentationFormat>On-screen Show (4:3)</PresentationFormat>
  <Paragraphs>122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Chondromalacia patella</vt:lpstr>
      <vt:lpstr>Knee joint</vt:lpstr>
      <vt:lpstr>Patella view</vt:lpstr>
      <vt:lpstr>Introduction </vt:lpstr>
      <vt:lpstr>Condromlacia patella</vt:lpstr>
      <vt:lpstr>Aetiology </vt:lpstr>
      <vt:lpstr>Factors </vt:lpstr>
      <vt:lpstr>Malalignment produced by foot pathomechanics leading to abnormal excessive pronation and internal rotation of the tibia.</vt:lpstr>
      <vt:lpstr>Clinical features </vt:lpstr>
      <vt:lpstr>Grinding test </vt:lpstr>
      <vt:lpstr>Symptoms </vt:lpstr>
      <vt:lpstr>Investigations  Radiographs of the knee shows irregular retro patellar surface. </vt:lpstr>
      <vt:lpstr>Management </vt:lpstr>
      <vt:lpstr>Controlled motion and return to functional phase</vt:lpstr>
      <vt:lpstr>PowerPoint Presentation</vt:lpstr>
      <vt:lpstr>Injection therapy</vt:lpstr>
      <vt:lpstr>Surgery </vt:lpstr>
      <vt:lpstr>Physiotherapy following surgery</vt:lpstr>
      <vt:lpstr>PowerPoint Presentation</vt:lpstr>
      <vt:lpstr>PowerPoint Presentation</vt:lpstr>
      <vt:lpstr>REFERENCES</vt:lpstr>
      <vt:lpstr>Questions  </vt:lpstr>
      <vt:lpstr>2.Special test for condromalacia patrlla to do?</vt:lpstr>
      <vt:lpstr>3.In this condition knee may be swollen due to???</vt:lpstr>
      <vt:lpstr>4.Which surgery is  done for this condition? </vt:lpstr>
      <vt:lpstr>5.It is more common in </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Condromalacia patellae</dc:title>
  <dc:creator>Mittal</dc:creator>
  <cp:lastModifiedBy>Maitri Shukla</cp:lastModifiedBy>
  <cp:revision>90</cp:revision>
  <dcterms:created xsi:type="dcterms:W3CDTF">2015-03-05T06:28:37Z</dcterms:created>
  <dcterms:modified xsi:type="dcterms:W3CDTF">2020-08-13T06:07:07Z</dcterms:modified>
</cp:coreProperties>
</file>