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307" r:id="rId3"/>
    <p:sldId id="309" r:id="rId4"/>
    <p:sldId id="311" r:id="rId5"/>
    <p:sldId id="349" r:id="rId6"/>
    <p:sldId id="312" r:id="rId7"/>
    <p:sldId id="363" r:id="rId8"/>
    <p:sldId id="350" r:id="rId9"/>
    <p:sldId id="315" r:id="rId10"/>
    <p:sldId id="334" r:id="rId11"/>
    <p:sldId id="320" r:id="rId12"/>
    <p:sldId id="322" r:id="rId13"/>
    <p:sldId id="335" r:id="rId14"/>
    <p:sldId id="323" r:id="rId15"/>
    <p:sldId id="325" r:id="rId16"/>
    <p:sldId id="324" r:id="rId17"/>
    <p:sldId id="319" r:id="rId18"/>
    <p:sldId id="362" r:id="rId19"/>
    <p:sldId id="364" r:id="rId20"/>
    <p:sldId id="366" r:id="rId21"/>
    <p:sldId id="264" r:id="rId22"/>
    <p:sldId id="396" r:id="rId23"/>
    <p:sldId id="318" r:id="rId24"/>
    <p:sldId id="317" r:id="rId25"/>
    <p:sldId id="328" r:id="rId26"/>
    <p:sldId id="340" r:id="rId27"/>
    <p:sldId id="341" r:id="rId28"/>
    <p:sldId id="367" r:id="rId29"/>
    <p:sldId id="329" r:id="rId30"/>
    <p:sldId id="368" r:id="rId31"/>
    <p:sldId id="369" r:id="rId32"/>
    <p:sldId id="370" r:id="rId33"/>
    <p:sldId id="371" r:id="rId34"/>
    <p:sldId id="337" r:id="rId35"/>
    <p:sldId id="338" r:id="rId36"/>
    <p:sldId id="265" r:id="rId37"/>
    <p:sldId id="266" r:id="rId38"/>
    <p:sldId id="391" r:id="rId39"/>
    <p:sldId id="392" r:id="rId40"/>
    <p:sldId id="268" r:id="rId41"/>
    <p:sldId id="342" r:id="rId42"/>
    <p:sldId id="269" r:id="rId43"/>
    <p:sldId id="270" r:id="rId44"/>
    <p:sldId id="395" r:id="rId45"/>
    <p:sldId id="345" r:id="rId46"/>
    <p:sldId id="346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85" r:id="rId60"/>
    <p:sldId id="386" r:id="rId61"/>
    <p:sldId id="387" r:id="rId62"/>
    <p:sldId id="388" r:id="rId63"/>
    <p:sldId id="389" r:id="rId64"/>
    <p:sldId id="390" r:id="rId65"/>
    <p:sldId id="306" r:id="rId66"/>
    <p:sldId id="393" r:id="rId67"/>
    <p:sldId id="394" r:id="rId68"/>
    <p:sldId id="271" r:id="rId69"/>
    <p:sldId id="343" r:id="rId70"/>
    <p:sldId id="344" r:id="rId71"/>
    <p:sldId id="357" r:id="rId72"/>
    <p:sldId id="358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624" autoAdjust="0"/>
  </p:normalViewPr>
  <p:slideViewPr>
    <p:cSldViewPr>
      <p:cViewPr varScale="1">
        <p:scale>
          <a:sx n="78" d="100"/>
          <a:sy n="78" d="100"/>
        </p:scale>
        <p:origin x="159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86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E743C2-24D0-41B0-9D8D-F09EB86B44C6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48BF69-587C-402B-90A8-7CC58C4D0402}">
      <dgm:prSet phldrT="[Text]"/>
      <dgm:spPr/>
      <dgm:t>
        <a:bodyPr/>
        <a:lstStyle/>
        <a:p>
          <a:r>
            <a:rPr lang="en-US" dirty="0"/>
            <a:t>ORAL &amp; MAXILLOFACIAL SURGERY</a:t>
          </a:r>
        </a:p>
      </dgm:t>
    </dgm:pt>
    <dgm:pt modelId="{BBFE5DA6-C658-4473-9EE0-9E9A549EDC06}" type="parTrans" cxnId="{D1E1C956-41B5-42F1-80E8-5F2251999154}">
      <dgm:prSet/>
      <dgm:spPr/>
      <dgm:t>
        <a:bodyPr/>
        <a:lstStyle/>
        <a:p>
          <a:endParaRPr lang="en-US"/>
        </a:p>
      </dgm:t>
    </dgm:pt>
    <dgm:pt modelId="{BFC175EE-C7CF-49B7-8988-C9326C4CFBE1}" type="sibTrans" cxnId="{D1E1C956-41B5-42F1-80E8-5F2251999154}">
      <dgm:prSet/>
      <dgm:spPr/>
      <dgm:t>
        <a:bodyPr/>
        <a:lstStyle/>
        <a:p>
          <a:endParaRPr lang="en-US"/>
        </a:p>
      </dgm:t>
    </dgm:pt>
    <dgm:pt modelId="{93A549BC-23CA-4AC4-97A4-D499AA14F335}">
      <dgm:prSet phldrT="[Text]" custT="1"/>
      <dgm:spPr/>
      <dgm:t>
        <a:bodyPr/>
        <a:lstStyle/>
        <a:p>
          <a:r>
            <a:rPr lang="en-US" sz="1800" dirty="0"/>
            <a:t>Anesthetist</a:t>
          </a:r>
        </a:p>
      </dgm:t>
    </dgm:pt>
    <dgm:pt modelId="{66748A5B-4E4C-4E96-9273-C9B907E2C8EB}" type="parTrans" cxnId="{F23624DA-F1CA-4297-8854-AD3D686174EF}">
      <dgm:prSet/>
      <dgm:spPr/>
      <dgm:t>
        <a:bodyPr/>
        <a:lstStyle/>
        <a:p>
          <a:endParaRPr lang="en-US"/>
        </a:p>
      </dgm:t>
    </dgm:pt>
    <dgm:pt modelId="{F832F3BD-B06C-482A-8B8B-EB97CB8BBB4D}" type="sibTrans" cxnId="{F23624DA-F1CA-4297-8854-AD3D686174EF}">
      <dgm:prSet/>
      <dgm:spPr/>
      <dgm:t>
        <a:bodyPr/>
        <a:lstStyle/>
        <a:p>
          <a:endParaRPr lang="en-US"/>
        </a:p>
      </dgm:t>
    </dgm:pt>
    <dgm:pt modelId="{BF6DFFE2-B88D-4225-83FF-65C2C5B578EB}">
      <dgm:prSet phldrT="[Text]" custT="1"/>
      <dgm:spPr/>
      <dgm:t>
        <a:bodyPr/>
        <a:lstStyle/>
        <a:p>
          <a:r>
            <a:rPr lang="en-US" sz="1800" dirty="0"/>
            <a:t>Plastic Surgeon</a:t>
          </a:r>
        </a:p>
      </dgm:t>
    </dgm:pt>
    <dgm:pt modelId="{1EB4ADAD-5D82-44D4-9DD3-5BA63EE22C2C}" type="parTrans" cxnId="{7ACCCC0C-67AC-49B6-B0FA-1416FEE08637}">
      <dgm:prSet/>
      <dgm:spPr/>
      <dgm:t>
        <a:bodyPr/>
        <a:lstStyle/>
        <a:p>
          <a:endParaRPr lang="en-US"/>
        </a:p>
      </dgm:t>
    </dgm:pt>
    <dgm:pt modelId="{822B58FF-2EF0-4BEE-9A3F-4E8028E42C47}" type="sibTrans" cxnId="{7ACCCC0C-67AC-49B6-B0FA-1416FEE08637}">
      <dgm:prSet/>
      <dgm:spPr/>
      <dgm:t>
        <a:bodyPr/>
        <a:lstStyle/>
        <a:p>
          <a:endParaRPr lang="en-US"/>
        </a:p>
      </dgm:t>
    </dgm:pt>
    <dgm:pt modelId="{D826C1CB-85E7-4029-979A-8E7D114CA31C}">
      <dgm:prSet phldrT="[Text]" custT="1"/>
      <dgm:spPr/>
      <dgm:t>
        <a:bodyPr/>
        <a:lstStyle/>
        <a:p>
          <a:r>
            <a:rPr lang="en-US" sz="1800" dirty="0"/>
            <a:t>Cardiac Physician</a:t>
          </a:r>
        </a:p>
      </dgm:t>
    </dgm:pt>
    <dgm:pt modelId="{79F424F1-08CE-48B2-8A5C-ACBCB43A8BEC}" type="parTrans" cxnId="{C1A00F45-BA92-41EA-B0BD-8C0768E948A2}">
      <dgm:prSet/>
      <dgm:spPr/>
      <dgm:t>
        <a:bodyPr/>
        <a:lstStyle/>
        <a:p>
          <a:endParaRPr lang="en-US"/>
        </a:p>
      </dgm:t>
    </dgm:pt>
    <dgm:pt modelId="{92DDC99F-D87D-4000-A22E-D48695F8526D}" type="sibTrans" cxnId="{C1A00F45-BA92-41EA-B0BD-8C0768E948A2}">
      <dgm:prSet/>
      <dgm:spPr/>
      <dgm:t>
        <a:bodyPr/>
        <a:lstStyle/>
        <a:p>
          <a:endParaRPr lang="en-US"/>
        </a:p>
      </dgm:t>
    </dgm:pt>
    <dgm:pt modelId="{EBEDEBF3-C2BD-4B41-8E36-3E184E0986C4}">
      <dgm:prSet phldrT="[Text]" custT="1"/>
      <dgm:spPr/>
      <dgm:t>
        <a:bodyPr/>
        <a:lstStyle/>
        <a:p>
          <a:r>
            <a:rPr lang="en-US" sz="1800" dirty="0"/>
            <a:t>ENT Surgeon</a:t>
          </a:r>
        </a:p>
      </dgm:t>
    </dgm:pt>
    <dgm:pt modelId="{8DD5F7C9-7A89-4957-A6FB-AD2FB1A77740}" type="parTrans" cxnId="{625A0375-DBCB-493B-A623-7FE493E7B02A}">
      <dgm:prSet/>
      <dgm:spPr/>
      <dgm:t>
        <a:bodyPr/>
        <a:lstStyle/>
        <a:p>
          <a:endParaRPr lang="en-US"/>
        </a:p>
      </dgm:t>
    </dgm:pt>
    <dgm:pt modelId="{40D374EB-E5A6-4BBD-89F4-C5C0489ECEF7}" type="sibTrans" cxnId="{625A0375-DBCB-493B-A623-7FE493E7B02A}">
      <dgm:prSet/>
      <dgm:spPr/>
      <dgm:t>
        <a:bodyPr/>
        <a:lstStyle/>
        <a:p>
          <a:endParaRPr lang="en-US"/>
        </a:p>
      </dgm:t>
    </dgm:pt>
    <dgm:pt modelId="{20A299FB-145A-474F-A046-D5A8267176CA}">
      <dgm:prSet phldrT="[Text]" custT="1"/>
      <dgm:spPr/>
      <dgm:t>
        <a:bodyPr/>
        <a:lstStyle/>
        <a:p>
          <a:r>
            <a:rPr lang="en-US" sz="1600" dirty="0"/>
            <a:t>Ophthalmologist</a:t>
          </a:r>
        </a:p>
      </dgm:t>
    </dgm:pt>
    <dgm:pt modelId="{1585D06E-0873-4911-9901-61D4718B430D}" type="parTrans" cxnId="{B94CC93F-7F61-4F4F-92DD-F919019BF4C6}">
      <dgm:prSet/>
      <dgm:spPr/>
      <dgm:t>
        <a:bodyPr/>
        <a:lstStyle/>
        <a:p>
          <a:endParaRPr lang="en-US"/>
        </a:p>
      </dgm:t>
    </dgm:pt>
    <dgm:pt modelId="{69FB9E20-F74B-46CC-9446-1D120609C654}" type="sibTrans" cxnId="{B94CC93F-7F61-4F4F-92DD-F919019BF4C6}">
      <dgm:prSet/>
      <dgm:spPr/>
      <dgm:t>
        <a:bodyPr/>
        <a:lstStyle/>
        <a:p>
          <a:endParaRPr lang="en-US"/>
        </a:p>
      </dgm:t>
    </dgm:pt>
    <dgm:pt modelId="{67AAEF03-FE95-438D-9AC7-5F5BD917EE46}">
      <dgm:prSet phldrT="[Text]" custT="1"/>
      <dgm:spPr/>
      <dgm:t>
        <a:bodyPr/>
        <a:lstStyle/>
        <a:p>
          <a:r>
            <a:rPr lang="en-US" sz="1800" dirty="0"/>
            <a:t>Orthopedics</a:t>
          </a:r>
        </a:p>
      </dgm:t>
    </dgm:pt>
    <dgm:pt modelId="{8AB7C70D-061E-4DE2-8344-235084F57458}" type="parTrans" cxnId="{94E6A130-E187-4109-98BE-42720B376FB3}">
      <dgm:prSet/>
      <dgm:spPr/>
      <dgm:t>
        <a:bodyPr/>
        <a:lstStyle/>
        <a:p>
          <a:endParaRPr lang="en-US"/>
        </a:p>
      </dgm:t>
    </dgm:pt>
    <dgm:pt modelId="{3B7867A2-40DF-4C7D-9130-3A969815F2DA}" type="sibTrans" cxnId="{94E6A130-E187-4109-98BE-42720B376FB3}">
      <dgm:prSet/>
      <dgm:spPr/>
      <dgm:t>
        <a:bodyPr/>
        <a:lstStyle/>
        <a:p>
          <a:endParaRPr lang="en-US"/>
        </a:p>
      </dgm:t>
    </dgm:pt>
    <dgm:pt modelId="{8B8AB3EC-6885-4B36-914A-EC37F945F997}" type="pres">
      <dgm:prSet presAssocID="{9DE743C2-24D0-41B0-9D8D-F09EB86B44C6}" presName="composite" presStyleCnt="0">
        <dgm:presLayoutVars>
          <dgm:chMax val="1"/>
          <dgm:dir/>
          <dgm:resizeHandles val="exact"/>
        </dgm:presLayoutVars>
      </dgm:prSet>
      <dgm:spPr/>
    </dgm:pt>
    <dgm:pt modelId="{DF8C793C-6ABC-4D89-87EF-43A7B0F54A32}" type="pres">
      <dgm:prSet presAssocID="{9DE743C2-24D0-41B0-9D8D-F09EB86B44C6}" presName="radial" presStyleCnt="0">
        <dgm:presLayoutVars>
          <dgm:animLvl val="ctr"/>
        </dgm:presLayoutVars>
      </dgm:prSet>
      <dgm:spPr/>
    </dgm:pt>
    <dgm:pt modelId="{22020734-AA4D-4267-BC0E-671BDABC86EB}" type="pres">
      <dgm:prSet presAssocID="{BC48BF69-587C-402B-90A8-7CC58C4D0402}" presName="centerShape" presStyleLbl="vennNode1" presStyleIdx="0" presStyleCnt="7" custLinFactNeighborX="-541" custLinFactNeighborY="324"/>
      <dgm:spPr/>
    </dgm:pt>
    <dgm:pt modelId="{2F90D061-6B29-4159-BB47-0D1918ED9F8E}" type="pres">
      <dgm:prSet presAssocID="{93A549BC-23CA-4AC4-97A4-D499AA14F335}" presName="node" presStyleLbl="vennNode1" presStyleIdx="1" presStyleCnt="7" custScaleX="123817" custScaleY="119561">
        <dgm:presLayoutVars>
          <dgm:bulletEnabled val="1"/>
        </dgm:presLayoutVars>
      </dgm:prSet>
      <dgm:spPr/>
    </dgm:pt>
    <dgm:pt modelId="{62274827-8EBF-470B-B846-89E2372B1E25}" type="pres">
      <dgm:prSet presAssocID="{BF6DFFE2-B88D-4225-83FF-65C2C5B578EB}" presName="node" presStyleLbl="vennNode1" presStyleIdx="2" presStyleCnt="7" custScaleX="133537" custScaleY="130211">
        <dgm:presLayoutVars>
          <dgm:bulletEnabled val="1"/>
        </dgm:presLayoutVars>
      </dgm:prSet>
      <dgm:spPr/>
    </dgm:pt>
    <dgm:pt modelId="{69835EAC-6A33-4DBF-AB64-DD73BE6A523D}" type="pres">
      <dgm:prSet presAssocID="{D826C1CB-85E7-4029-979A-8E7D114CA31C}" presName="node" presStyleLbl="vennNode1" presStyleIdx="3" presStyleCnt="7" custScaleX="123987" custScaleY="123088">
        <dgm:presLayoutVars>
          <dgm:bulletEnabled val="1"/>
        </dgm:presLayoutVars>
      </dgm:prSet>
      <dgm:spPr/>
    </dgm:pt>
    <dgm:pt modelId="{AD32ECF2-3EA4-4768-90E2-76C3A94BF93A}" type="pres">
      <dgm:prSet presAssocID="{EBEDEBF3-C2BD-4B41-8E36-3E184E0986C4}" presName="node" presStyleLbl="vennNode1" presStyleIdx="4" presStyleCnt="7" custScaleX="132274" custScaleY="129271">
        <dgm:presLayoutVars>
          <dgm:bulletEnabled val="1"/>
        </dgm:presLayoutVars>
      </dgm:prSet>
      <dgm:spPr/>
    </dgm:pt>
    <dgm:pt modelId="{5B402F61-80C8-424A-BF7C-7D1920BFDDD2}" type="pres">
      <dgm:prSet presAssocID="{20A299FB-145A-474F-A046-D5A8267176CA}" presName="node" presStyleLbl="vennNode1" presStyleIdx="5" presStyleCnt="7" custScaleX="130815" custScaleY="125391">
        <dgm:presLayoutVars>
          <dgm:bulletEnabled val="1"/>
        </dgm:presLayoutVars>
      </dgm:prSet>
      <dgm:spPr/>
    </dgm:pt>
    <dgm:pt modelId="{537ABAFA-5AEC-4D01-BBD2-0E2A3C6090DC}" type="pres">
      <dgm:prSet presAssocID="{67AAEF03-FE95-438D-9AC7-5F5BD917EE46}" presName="node" presStyleLbl="vennNode1" presStyleIdx="6" presStyleCnt="7" custScaleX="125226" custScaleY="123123">
        <dgm:presLayoutVars>
          <dgm:bulletEnabled val="1"/>
        </dgm:presLayoutVars>
      </dgm:prSet>
      <dgm:spPr/>
    </dgm:pt>
  </dgm:ptLst>
  <dgm:cxnLst>
    <dgm:cxn modelId="{7ACCCC0C-67AC-49B6-B0FA-1416FEE08637}" srcId="{BC48BF69-587C-402B-90A8-7CC58C4D0402}" destId="{BF6DFFE2-B88D-4225-83FF-65C2C5B578EB}" srcOrd="1" destOrd="0" parTransId="{1EB4ADAD-5D82-44D4-9DD3-5BA63EE22C2C}" sibTransId="{822B58FF-2EF0-4BEE-9A3F-4E8028E42C47}"/>
    <dgm:cxn modelId="{603E3B19-B577-4932-9A11-095B97F4E104}" type="presOf" srcId="{93A549BC-23CA-4AC4-97A4-D499AA14F335}" destId="{2F90D061-6B29-4159-BB47-0D1918ED9F8E}" srcOrd="0" destOrd="0" presId="urn:microsoft.com/office/officeart/2005/8/layout/radial3"/>
    <dgm:cxn modelId="{94E6A130-E187-4109-98BE-42720B376FB3}" srcId="{BC48BF69-587C-402B-90A8-7CC58C4D0402}" destId="{67AAEF03-FE95-438D-9AC7-5F5BD917EE46}" srcOrd="5" destOrd="0" parTransId="{8AB7C70D-061E-4DE2-8344-235084F57458}" sibTransId="{3B7867A2-40DF-4C7D-9130-3A969815F2DA}"/>
    <dgm:cxn modelId="{B94CC93F-7F61-4F4F-92DD-F919019BF4C6}" srcId="{BC48BF69-587C-402B-90A8-7CC58C4D0402}" destId="{20A299FB-145A-474F-A046-D5A8267176CA}" srcOrd="4" destOrd="0" parTransId="{1585D06E-0873-4911-9901-61D4718B430D}" sibTransId="{69FB9E20-F74B-46CC-9446-1D120609C654}"/>
    <dgm:cxn modelId="{C1A00F45-BA92-41EA-B0BD-8C0768E948A2}" srcId="{BC48BF69-587C-402B-90A8-7CC58C4D0402}" destId="{D826C1CB-85E7-4029-979A-8E7D114CA31C}" srcOrd="2" destOrd="0" parTransId="{79F424F1-08CE-48B2-8A5C-ACBCB43A8BEC}" sibTransId="{92DDC99F-D87D-4000-A22E-D48695F8526D}"/>
    <dgm:cxn modelId="{E7DD7448-B2F4-4F17-B774-75A2A66AA3D7}" type="presOf" srcId="{9DE743C2-24D0-41B0-9D8D-F09EB86B44C6}" destId="{8B8AB3EC-6885-4B36-914A-EC37F945F997}" srcOrd="0" destOrd="0" presId="urn:microsoft.com/office/officeart/2005/8/layout/radial3"/>
    <dgm:cxn modelId="{625A0375-DBCB-493B-A623-7FE493E7B02A}" srcId="{BC48BF69-587C-402B-90A8-7CC58C4D0402}" destId="{EBEDEBF3-C2BD-4B41-8E36-3E184E0986C4}" srcOrd="3" destOrd="0" parTransId="{8DD5F7C9-7A89-4957-A6FB-AD2FB1A77740}" sibTransId="{40D374EB-E5A6-4BBD-89F4-C5C0489ECEF7}"/>
    <dgm:cxn modelId="{D1E1C956-41B5-42F1-80E8-5F2251999154}" srcId="{9DE743C2-24D0-41B0-9D8D-F09EB86B44C6}" destId="{BC48BF69-587C-402B-90A8-7CC58C4D0402}" srcOrd="0" destOrd="0" parTransId="{BBFE5DA6-C658-4473-9EE0-9E9A549EDC06}" sibTransId="{BFC175EE-C7CF-49B7-8988-C9326C4CFBE1}"/>
    <dgm:cxn modelId="{AE255559-3214-4507-97B0-F1894E23BA60}" type="presOf" srcId="{EBEDEBF3-C2BD-4B41-8E36-3E184E0986C4}" destId="{AD32ECF2-3EA4-4768-90E2-76C3A94BF93A}" srcOrd="0" destOrd="0" presId="urn:microsoft.com/office/officeart/2005/8/layout/radial3"/>
    <dgm:cxn modelId="{6B29C379-88FC-45F4-80CE-1FA308899206}" type="presOf" srcId="{67AAEF03-FE95-438D-9AC7-5F5BD917EE46}" destId="{537ABAFA-5AEC-4D01-BBD2-0E2A3C6090DC}" srcOrd="0" destOrd="0" presId="urn:microsoft.com/office/officeart/2005/8/layout/radial3"/>
    <dgm:cxn modelId="{B6917687-72FB-4B3A-A70D-1ED481CE70B6}" type="presOf" srcId="{20A299FB-145A-474F-A046-D5A8267176CA}" destId="{5B402F61-80C8-424A-BF7C-7D1920BFDDD2}" srcOrd="0" destOrd="0" presId="urn:microsoft.com/office/officeart/2005/8/layout/radial3"/>
    <dgm:cxn modelId="{F23624DA-F1CA-4297-8854-AD3D686174EF}" srcId="{BC48BF69-587C-402B-90A8-7CC58C4D0402}" destId="{93A549BC-23CA-4AC4-97A4-D499AA14F335}" srcOrd="0" destOrd="0" parTransId="{66748A5B-4E4C-4E96-9273-C9B907E2C8EB}" sibTransId="{F832F3BD-B06C-482A-8B8B-EB97CB8BBB4D}"/>
    <dgm:cxn modelId="{91400CE9-1EAD-4CC0-A4AB-C7D386C8008C}" type="presOf" srcId="{BC48BF69-587C-402B-90A8-7CC58C4D0402}" destId="{22020734-AA4D-4267-BC0E-671BDABC86EB}" srcOrd="0" destOrd="0" presId="urn:microsoft.com/office/officeart/2005/8/layout/radial3"/>
    <dgm:cxn modelId="{B84FC4EE-E2CB-45D5-8D58-B1974DE4855B}" type="presOf" srcId="{BF6DFFE2-B88D-4225-83FF-65C2C5B578EB}" destId="{62274827-8EBF-470B-B846-89E2372B1E25}" srcOrd="0" destOrd="0" presId="urn:microsoft.com/office/officeart/2005/8/layout/radial3"/>
    <dgm:cxn modelId="{4E3FEFFD-A85A-48C2-B73E-3E035C86D064}" type="presOf" srcId="{D826C1CB-85E7-4029-979A-8E7D114CA31C}" destId="{69835EAC-6A33-4DBF-AB64-DD73BE6A523D}" srcOrd="0" destOrd="0" presId="urn:microsoft.com/office/officeart/2005/8/layout/radial3"/>
    <dgm:cxn modelId="{1854BFB1-76C7-4A0D-9451-9E5EB19B1434}" type="presParOf" srcId="{8B8AB3EC-6885-4B36-914A-EC37F945F997}" destId="{DF8C793C-6ABC-4D89-87EF-43A7B0F54A32}" srcOrd="0" destOrd="0" presId="urn:microsoft.com/office/officeart/2005/8/layout/radial3"/>
    <dgm:cxn modelId="{41DD0278-FB02-4F8F-931E-784B90660FBD}" type="presParOf" srcId="{DF8C793C-6ABC-4D89-87EF-43A7B0F54A32}" destId="{22020734-AA4D-4267-BC0E-671BDABC86EB}" srcOrd="0" destOrd="0" presId="urn:microsoft.com/office/officeart/2005/8/layout/radial3"/>
    <dgm:cxn modelId="{4A3925BE-C554-4FCC-B03D-746ADEF03174}" type="presParOf" srcId="{DF8C793C-6ABC-4D89-87EF-43A7B0F54A32}" destId="{2F90D061-6B29-4159-BB47-0D1918ED9F8E}" srcOrd="1" destOrd="0" presId="urn:microsoft.com/office/officeart/2005/8/layout/radial3"/>
    <dgm:cxn modelId="{F86A18AB-5AC0-452B-8729-B13E1672316B}" type="presParOf" srcId="{DF8C793C-6ABC-4D89-87EF-43A7B0F54A32}" destId="{62274827-8EBF-470B-B846-89E2372B1E25}" srcOrd="2" destOrd="0" presId="urn:microsoft.com/office/officeart/2005/8/layout/radial3"/>
    <dgm:cxn modelId="{60987FB0-568A-4C52-B72E-BBBAA47FBA6F}" type="presParOf" srcId="{DF8C793C-6ABC-4D89-87EF-43A7B0F54A32}" destId="{69835EAC-6A33-4DBF-AB64-DD73BE6A523D}" srcOrd="3" destOrd="0" presId="urn:microsoft.com/office/officeart/2005/8/layout/radial3"/>
    <dgm:cxn modelId="{4CA5C7D5-6A28-426E-9807-7F9D14BDD0D2}" type="presParOf" srcId="{DF8C793C-6ABC-4D89-87EF-43A7B0F54A32}" destId="{AD32ECF2-3EA4-4768-90E2-76C3A94BF93A}" srcOrd="4" destOrd="0" presId="urn:microsoft.com/office/officeart/2005/8/layout/radial3"/>
    <dgm:cxn modelId="{998EFBC6-60BC-46DE-8615-D76150162F1A}" type="presParOf" srcId="{DF8C793C-6ABC-4D89-87EF-43A7B0F54A32}" destId="{5B402F61-80C8-424A-BF7C-7D1920BFDDD2}" srcOrd="5" destOrd="0" presId="urn:microsoft.com/office/officeart/2005/8/layout/radial3"/>
    <dgm:cxn modelId="{6A1E8C0D-35A5-44B9-8428-7A4F1C61C00A}" type="presParOf" srcId="{DF8C793C-6ABC-4D89-87EF-43A7B0F54A32}" destId="{537ABAFA-5AEC-4D01-BBD2-0E2A3C6090DC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20734-AA4D-4267-BC0E-671BDABC86EB}">
      <dsp:nvSpPr>
        <dsp:cNvPr id="0" name=""/>
        <dsp:cNvSpPr/>
      </dsp:nvSpPr>
      <dsp:spPr>
        <a:xfrm>
          <a:off x="2975432" y="1230749"/>
          <a:ext cx="3127771" cy="31277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ORAL &amp; MAXILLOFACIAL SURGERY</a:t>
          </a:r>
        </a:p>
      </dsp:txBody>
      <dsp:txXfrm>
        <a:off x="3433483" y="1688800"/>
        <a:ext cx="2211669" cy="2211669"/>
      </dsp:txXfrm>
    </dsp:sp>
    <dsp:sp modelId="{2F90D061-6B29-4159-BB47-0D1918ED9F8E}">
      <dsp:nvSpPr>
        <dsp:cNvPr id="0" name=""/>
        <dsp:cNvSpPr/>
      </dsp:nvSpPr>
      <dsp:spPr>
        <a:xfrm>
          <a:off x="3593179" y="-190360"/>
          <a:ext cx="1936356" cy="186979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Anesthetist</a:t>
          </a:r>
        </a:p>
      </dsp:txBody>
      <dsp:txXfrm>
        <a:off x="3876752" y="83465"/>
        <a:ext cx="1369210" cy="1322147"/>
      </dsp:txXfrm>
    </dsp:sp>
    <dsp:sp modelId="{62274827-8EBF-470B-B846-89E2372B1E25}">
      <dsp:nvSpPr>
        <dsp:cNvPr id="0" name=""/>
        <dsp:cNvSpPr/>
      </dsp:nvSpPr>
      <dsp:spPr>
        <a:xfrm>
          <a:off x="5281180" y="744811"/>
          <a:ext cx="2088366" cy="20363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Plastic Surgeon</a:t>
          </a:r>
        </a:p>
      </dsp:txBody>
      <dsp:txXfrm>
        <a:off x="5587014" y="1043028"/>
        <a:ext cx="1476698" cy="1439917"/>
      </dsp:txXfrm>
    </dsp:sp>
    <dsp:sp modelId="{69835EAC-6A33-4DBF-AB64-DD73BE6A523D}">
      <dsp:nvSpPr>
        <dsp:cNvPr id="0" name=""/>
        <dsp:cNvSpPr/>
      </dsp:nvSpPr>
      <dsp:spPr>
        <a:xfrm>
          <a:off x="5355856" y="2837408"/>
          <a:ext cx="1939015" cy="192495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Cardiac Physician</a:t>
          </a:r>
        </a:p>
      </dsp:txBody>
      <dsp:txXfrm>
        <a:off x="5639818" y="3119311"/>
        <a:ext cx="1371091" cy="1361149"/>
      </dsp:txXfrm>
    </dsp:sp>
    <dsp:sp modelId="{AD32ECF2-3EA4-4768-90E2-76C3A94BF93A}">
      <dsp:nvSpPr>
        <dsp:cNvPr id="0" name=""/>
        <dsp:cNvSpPr/>
      </dsp:nvSpPr>
      <dsp:spPr>
        <a:xfrm>
          <a:off x="3527050" y="3807509"/>
          <a:ext cx="2068614" cy="202165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ENT Surgeon</a:t>
          </a:r>
        </a:p>
      </dsp:txBody>
      <dsp:txXfrm>
        <a:off x="3829992" y="4103573"/>
        <a:ext cx="1462730" cy="1429522"/>
      </dsp:txXfrm>
    </dsp:sp>
    <dsp:sp modelId="{5B402F61-80C8-424A-BF7C-7D1920BFDDD2}">
      <dsp:nvSpPr>
        <dsp:cNvPr id="0" name=""/>
        <dsp:cNvSpPr/>
      </dsp:nvSpPr>
      <dsp:spPr>
        <a:xfrm>
          <a:off x="1774453" y="2819399"/>
          <a:ext cx="2045797" cy="19609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Ophthalmologist</a:t>
          </a:r>
        </a:p>
      </dsp:txBody>
      <dsp:txXfrm>
        <a:off x="2074053" y="3106577"/>
        <a:ext cx="1446597" cy="1386616"/>
      </dsp:txXfrm>
    </dsp:sp>
    <dsp:sp modelId="{537ABAFA-5AEC-4D01-BBD2-0E2A3C6090DC}">
      <dsp:nvSpPr>
        <dsp:cNvPr id="0" name=""/>
        <dsp:cNvSpPr/>
      </dsp:nvSpPr>
      <dsp:spPr>
        <a:xfrm>
          <a:off x="1818155" y="800235"/>
          <a:ext cx="1958391" cy="1925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Orthopedics</a:t>
          </a:r>
        </a:p>
      </dsp:txBody>
      <dsp:txXfrm>
        <a:off x="2104955" y="1082218"/>
        <a:ext cx="1384791" cy="1361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14A1D-B62B-42B7-A9AF-A280B9074AFF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50D93-38F5-48A7-8BFC-89C90B857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10.m4a"/><Relationship Id="rId7" Type="http://schemas.openxmlformats.org/officeDocument/2006/relationships/diagramQuickStyle" Target="../diagrams/quickStyle1.xml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5.jpeg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.png"/><Relationship Id="rId4" Type="http://schemas.openxmlformats.org/officeDocument/2006/relationships/image" Target="../media/image20.jpeg"/><Relationship Id="rId9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3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44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2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2.png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2.png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3505200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Copperplate Gothic Bold" pitchFamily="34" charset="0"/>
              </a:rPr>
              <a:t>INTRODUCTION</a:t>
            </a:r>
            <a:br>
              <a:rPr lang="en-US" sz="6600" dirty="0">
                <a:latin typeface="Copperplate Gothic Bold" pitchFamily="34" charset="0"/>
              </a:rPr>
            </a:br>
            <a:r>
              <a:rPr lang="en-US" sz="6600" dirty="0">
                <a:latin typeface="Copperplate Gothic Bold" pitchFamily="34" charset="0"/>
              </a:rPr>
              <a:t>TO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438400"/>
            <a:ext cx="9144000" cy="441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pperplate Gothic Bold" pitchFamily="34" charset="0"/>
                <a:ea typeface="+mj-ea"/>
                <a:cs typeface="+mj-cs"/>
              </a:rPr>
              <a:t>Oral &amp; Maxillofacial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pperplate Gothic Bold" pitchFamily="34" charset="0"/>
                <a:ea typeface="+mj-ea"/>
                <a:cs typeface="+mj-cs"/>
              </a:rPr>
              <a:t> Surgery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pperplate Gothic Bold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8700" y="1981200"/>
            <a:ext cx="70866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pperplate Gothic Bold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7B5696C-C2E4-4B76-A46A-87FEB1EA91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5"/>
    </mc:Choice>
    <mc:Fallback>
      <p:transition spd="slow" advTm="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0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1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Connected Specialties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0" y="9906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612F986-F7D0-45DF-A41C-F7366F9C76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35"/>
    </mc:Choice>
    <mc:Fallback>
      <p:transition spd="slow" advTm="1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omic Sans MS" pitchFamily="66" charset="0"/>
              </a:rPr>
              <a:t>HISTORY TAKING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CEC001-1384-48E7-BE88-5E960681E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"/>
    </mc:Choice>
    <mc:Fallback>
      <p:transition spd="slow" advTm="1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omic Sans MS" pitchFamily="66" charset="0"/>
              </a:rPr>
              <a:t>EXODONTIA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35814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ideal tooth extraction is the painless removal of the whole tooth, or tooth-root, with minimal trauma to the investing tissues, so that the wound heals uneventfully and no postoperative prosthetic problem is created.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49D14A-D0B3-416A-B25F-08D3FF463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96"/>
    </mc:Choice>
    <mc:Fallback>
      <p:transition spd="slow" advTm="1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43338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200400"/>
            <a:ext cx="433387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1905000"/>
            <a:ext cx="43338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17022E-D9E0-4F8C-8361-83DD89337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"/>
    </mc:Choice>
    <mc:Fallback>
      <p:transition spd="slow" advTm="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31" y="0"/>
            <a:ext cx="91227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58746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Maxillary extraction forceps used for the six anterior teeth of the maxilla (superior and side view)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9E88E5-7C51-4AE2-8875-4F249A363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9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85" y="1447800"/>
            <a:ext cx="914757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Various types of periosteal elevators.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/>
              <a:t> </a:t>
            </a:r>
            <a:r>
              <a:rPr lang="en-US" b="1" dirty="0" err="1"/>
              <a:t>Seldin</a:t>
            </a:r>
            <a:r>
              <a:rPr lang="en-US" b="1" dirty="0"/>
              <a:t>. 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/>
              <a:t> Freer. </a:t>
            </a:r>
            <a:r>
              <a:rPr lang="en-US" b="1" dirty="0">
                <a:solidFill>
                  <a:srgbClr val="FF0000"/>
                </a:solidFill>
              </a:rPr>
              <a:t>C </a:t>
            </a:r>
            <a:r>
              <a:rPr lang="en-US" b="1" dirty="0"/>
              <a:t>No. 9 Molt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791B94-9D6F-40D9-B22C-84319F311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9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749" y="1600200"/>
            <a:ext cx="915949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71800" y="55626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Straight </a:t>
            </a:r>
            <a:r>
              <a:rPr lang="en-US" dirty="0" err="1"/>
              <a:t>Bein</a:t>
            </a:r>
            <a:r>
              <a:rPr lang="en-US" dirty="0"/>
              <a:t> elevator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B2E208-15AD-46C8-AB8C-6653C0F0D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cal Anaesthesia 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88916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 pitchFamily="66" charset="0"/>
              </a:rPr>
              <a:t>ANAESTHESIA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0DFF24-F33E-43AF-995E-556F7FBA6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7"/>
    </mc:Choice>
    <mc:Fallback>
      <p:transition spd="slow" advTm="1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Rishit\Desktop\local anaesthesia lecture images\thumb_big_hd_b19c22d2d1ee609203244a474e5b918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084091" cy="68580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850878-DF92-45BB-978D-8750FEFB3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"/>
    </mc:Choice>
    <mc:Fallback>
      <p:transition spd="slow" advTm="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92D050"/>
                </a:solidFill>
                <a:latin typeface="Comic Sans MS" pitchFamily="66" charset="0"/>
              </a:rPr>
              <a:t>Anaesthesia</a:t>
            </a:r>
            <a:endParaRPr lang="en-IN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876800" cy="556260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We are not restricted only at the use of Local </a:t>
            </a:r>
            <a:r>
              <a:rPr lang="en-US" dirty="0" err="1"/>
              <a:t>Anaesthesia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We also have to be </a:t>
            </a:r>
            <a:r>
              <a:rPr lang="en-US" dirty="0" err="1"/>
              <a:t>familier</a:t>
            </a:r>
            <a:r>
              <a:rPr lang="en-US" dirty="0"/>
              <a:t> with General </a:t>
            </a:r>
            <a:r>
              <a:rPr lang="en-US" dirty="0" err="1"/>
              <a:t>Anaesthesia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953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F81D1"/>
                </a:solidFill>
                <a:latin typeface="Comic Sans MS" pitchFamily="66" charset="0"/>
              </a:rPr>
              <a:t>A Dentist !!!!!!!!!</a:t>
            </a:r>
            <a:endParaRPr lang="en-IN" sz="6000" dirty="0">
              <a:solidFill>
                <a:srgbClr val="4F81D1"/>
              </a:solidFill>
              <a:latin typeface="Comic Sans MS" pitchFamily="66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88DA2C-6163-4789-AF85-C7271A473D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3"/>
    </mc:Choice>
    <mc:Fallback>
      <p:transition spd="slow" advTm="1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92D050"/>
                </a:solidFill>
                <a:latin typeface="Copperplate Gothic Bold" pitchFamily="34" charset="0"/>
              </a:rPr>
              <a:t>DR. NAVIN SHAH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omic Sans MS" pitchFamily="66" charset="0"/>
              </a:rPr>
              <a:t>Head Of The Department</a:t>
            </a:r>
            <a:endParaRPr lang="en-US" sz="3600" dirty="0">
              <a:latin typeface="Comic Sans MS" pitchFamily="66" charset="0"/>
            </a:endParaRPr>
          </a:p>
          <a:p>
            <a:r>
              <a:rPr lang="en-US" sz="3600" dirty="0">
                <a:latin typeface="Comic Sans MS" pitchFamily="66" charset="0"/>
              </a:rPr>
              <a:t>Professor &amp; P. G. Guide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D0A2B0-8F3B-48FC-B608-BEFFB9E3A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8"/>
    </mc:Choice>
    <mc:Fallback>
      <p:transition spd="slow" advTm="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 ????</a:t>
            </a:r>
          </a:p>
        </p:txBody>
      </p:sp>
      <p:pic>
        <p:nvPicPr>
          <p:cNvPr id="7" name="Content Placeholder 6" descr="4D441C9877529D5F23AED53C4413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5057" t="34762" r="39158" b="60336"/>
          <a:stretch>
            <a:fillRect/>
          </a:stretch>
        </p:blipFill>
        <p:spPr>
          <a:xfrm>
            <a:off x="0" y="2971800"/>
            <a:ext cx="4275667" cy="838200"/>
          </a:xfrm>
        </p:spPr>
      </p:pic>
      <p:pic>
        <p:nvPicPr>
          <p:cNvPr id="8" name="Content Placeholder 7" descr="angelina-jolie-hair-400a073007.jp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38882" t="32015" r="37824" b="56338"/>
          <a:stretch>
            <a:fillRect/>
          </a:stretch>
        </p:blipFill>
        <p:spPr>
          <a:xfrm>
            <a:off x="4953000" y="2362200"/>
            <a:ext cx="3352800" cy="1676400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BEA41E-2D0F-47B4-85FD-143FF9A55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6"/>
    </mc:Choice>
    <mc:Fallback>
      <p:transition spd="slow" advTm="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 ????</a:t>
            </a:r>
          </a:p>
        </p:txBody>
      </p:sp>
      <p:pic>
        <p:nvPicPr>
          <p:cNvPr id="7" name="Content Placeholder 6" descr="4D441C9877529D5F23AED53C4413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32710" t="48578" r="43055" b="39389"/>
          <a:stretch>
            <a:fillRect/>
          </a:stretch>
        </p:blipFill>
        <p:spPr>
          <a:xfrm>
            <a:off x="914400" y="3124200"/>
            <a:ext cx="2895600" cy="2057400"/>
          </a:xfrm>
        </p:spPr>
      </p:pic>
      <p:pic>
        <p:nvPicPr>
          <p:cNvPr id="8" name="Content Placeholder 7" descr="angelina-jolie-hair-400a073007.jp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41000" t="47369" r="40471" b="39396"/>
          <a:stretch>
            <a:fillRect/>
          </a:stretch>
        </p:blipFill>
        <p:spPr>
          <a:xfrm>
            <a:off x="4648200" y="3276600"/>
            <a:ext cx="2667000" cy="1905000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8C4E11-2B6F-484A-8DD2-45B474571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1"/>
    </mc:Choice>
    <mc:Fallback>
      <p:transition spd="slow" advTm="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 ????</a:t>
            </a:r>
          </a:p>
        </p:txBody>
      </p:sp>
      <p:pic>
        <p:nvPicPr>
          <p:cNvPr id="7" name="Content Placeholder 6" descr="4D441C9877529D5F23AED53C4413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9521" t="45458" r="39158" b="39389"/>
          <a:stretch>
            <a:fillRect/>
          </a:stretch>
        </p:blipFill>
        <p:spPr>
          <a:xfrm>
            <a:off x="533400" y="2590800"/>
            <a:ext cx="3742267" cy="2590800"/>
          </a:xfrm>
        </p:spPr>
      </p:pic>
      <p:pic>
        <p:nvPicPr>
          <p:cNvPr id="8" name="Content Placeholder 7" descr="angelina-jolie-hair-400a073007.jp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41000" t="42604" r="35000" b="39396"/>
          <a:stretch>
            <a:fillRect/>
          </a:stretch>
        </p:blipFill>
        <p:spPr>
          <a:xfrm>
            <a:off x="4648200" y="2590800"/>
            <a:ext cx="3454400" cy="2590800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57AC9E-0222-4D49-982A-506884595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"/>
    </mc:Choice>
    <mc:Fallback>
      <p:transition spd="slow" advTm="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 ????</a:t>
            </a:r>
          </a:p>
        </p:txBody>
      </p:sp>
      <p:pic>
        <p:nvPicPr>
          <p:cNvPr id="7" name="Content Placeholder 6" descr="4D441C9877529D5F23AED53C4413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4702" t="42090" r="27111" b="29288"/>
          <a:stretch>
            <a:fillRect/>
          </a:stretch>
        </p:blipFill>
        <p:spPr>
          <a:xfrm>
            <a:off x="533400" y="1447800"/>
            <a:ext cx="4087906" cy="3474720"/>
          </a:xfrm>
        </p:spPr>
      </p:pic>
      <p:pic>
        <p:nvPicPr>
          <p:cNvPr id="8" name="Content Placeholder 7" descr="angelina-jolie-hair-400a073007.jpg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35000" t="48604" r="31000" b="21396"/>
          <a:stretch>
            <a:fillRect/>
          </a:stretch>
        </p:blipFill>
        <p:spPr>
          <a:xfrm>
            <a:off x="4800600" y="3267636"/>
            <a:ext cx="4069079" cy="3590364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FCB768-B488-467D-AEB4-FD53DAC9D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"/>
    </mc:Choice>
    <mc:Fallback>
      <p:transition spd="slow" advTm="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6629400" cy="1143000"/>
          </a:xfrm>
        </p:spPr>
        <p:txBody>
          <a:bodyPr/>
          <a:lstStyle/>
          <a:p>
            <a:r>
              <a:rPr lang="en-US" dirty="0"/>
              <a:t>Your smile is your identity.. </a:t>
            </a:r>
          </a:p>
        </p:txBody>
      </p:sp>
      <p:pic>
        <p:nvPicPr>
          <p:cNvPr id="7" name="Content Placeholder 6" descr="4D441C9877529D5F23AED53C4413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3993614" cy="5715000"/>
          </a:xfrm>
        </p:spPr>
      </p:pic>
      <p:pic>
        <p:nvPicPr>
          <p:cNvPr id="49154" name="Picture 2" descr="http://www.graphics99.com/wp-content/uploads/2012/07/smile-picture-for-friendst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0"/>
            <a:ext cx="2857500" cy="3019425"/>
          </a:xfrm>
          <a:prstGeom prst="rect">
            <a:avLst/>
          </a:prstGeom>
          <a:noFill/>
        </p:spPr>
      </p:pic>
      <p:pic>
        <p:nvPicPr>
          <p:cNvPr id="8" name="Content Placeholder 7" descr="angelina-jolie-hair-400a073007.jpg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267200" y="1981200"/>
            <a:ext cx="4876800" cy="4876800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AAE2DF-920E-4E99-BF24-515FF7F65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5"/>
    </mc:Choice>
    <mc:Fallback>
      <p:transition spd="slow" advTm="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A Great Skill ……</a:t>
            </a:r>
          </a:p>
        </p:txBody>
      </p:sp>
      <p:pic>
        <p:nvPicPr>
          <p:cNvPr id="5" name="Content Placeholder 4" descr="070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3962400" cy="296797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48132" name="Picture 4" descr="http://duckbapt.info/img.php?fl=p5r4p4m4d4n2t24606s4t2e4n544n5560606o4l4j436z3i5k4h4o2o5m4a4b484j4u2w2o2v2r223b434h4l4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191000"/>
            <a:ext cx="2667000" cy="2667000"/>
          </a:xfrm>
          <a:prstGeom prst="rect">
            <a:avLst/>
          </a:prstGeom>
          <a:noFill/>
        </p:spPr>
      </p:pic>
      <p:pic>
        <p:nvPicPr>
          <p:cNvPr id="48134" name="Picture 6" descr="http://timesofindia.indiatimes.com/photo/14315466.cm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2971800"/>
            <a:ext cx="5029200" cy="33528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E622D3-B9B9-4854-AEA3-76960A1AD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1"/>
    </mc:Choice>
    <mc:Fallback>
      <p:transition spd="slow" advTm="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2" name="Picture 8" descr="http://www.autogeeze.com/wp-content/uploads/2012/07/Which-Countries-Have-the-Worst-Road-Safety-Records.jpg?25a3a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6300" y="3352800"/>
            <a:ext cx="4457700" cy="2990850"/>
          </a:xfrm>
          <a:prstGeom prst="rect">
            <a:avLst/>
          </a:prstGeom>
          <a:noFill/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98306" name="Picture 2" descr="http://i.ytimg.com/vi/_wxebhExcTk/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4368799" cy="3276600"/>
          </a:xfrm>
          <a:prstGeom prst="rect">
            <a:avLst/>
          </a:prstGeom>
          <a:noFill/>
        </p:spPr>
      </p:pic>
      <p:pic>
        <p:nvPicPr>
          <p:cNvPr id="98308" name="Picture 4" descr="http://tomatolightning.com/blog/wp-content/uploads/2012/02/img_2849_sports-injuries-480x3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0"/>
            <a:ext cx="4572000" cy="2857500"/>
          </a:xfrm>
          <a:prstGeom prst="rect">
            <a:avLst/>
          </a:prstGeom>
          <a:noFill/>
        </p:spPr>
      </p:pic>
      <p:pic>
        <p:nvPicPr>
          <p:cNvPr id="98310" name="Picture 6" descr="http://www.sth.nhs.uk/clientfiles/Image/Skull%20broken%20we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438400"/>
            <a:ext cx="2247900" cy="2419351"/>
          </a:xfrm>
          <a:prstGeom prst="rect">
            <a:avLst/>
          </a:prstGeom>
          <a:noFill/>
        </p:spPr>
      </p:pic>
      <p:pic>
        <p:nvPicPr>
          <p:cNvPr id="98314" name="Picture 10" descr="http://www.nire.org/wordpress/wp-content/uploads/2009/08/NIRE-541-206x3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3657600"/>
            <a:ext cx="1962150" cy="28575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TRAUMA</a:t>
            </a:r>
          </a:p>
        </p:txBody>
      </p:sp>
      <p:pic>
        <p:nvPicPr>
          <p:cNvPr id="12" name="Picture 2" descr="C:\Users\Rishit\Desktop\New folder (2)\skull.animated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250267"/>
            <a:ext cx="2133600" cy="2607733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0EE1D2-83E5-4783-A06D-2A9072FCF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9"/>
    </mc:Choice>
    <mc:Fallback>
      <p:transition spd="slow" advTm="5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2" descr="C:\Users\Rishit\Desktop\New folder (2)\skull.animate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0"/>
            <a:ext cx="2209800" cy="2700867"/>
          </a:xfrm>
          <a:prstGeom prst="rect">
            <a:avLst/>
          </a:prstGeom>
          <a:noFill/>
        </p:spPr>
      </p:pic>
      <p:pic>
        <p:nvPicPr>
          <p:cNvPr id="99330" name="Picture 2" descr="http://2.bp.blogspot.com/_254hvtdnRaE/TKU5bu6cUwI/AAAAAAAAAw8/LiF2_IgRN0o/s1600/MandibleFx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2057400"/>
            <a:ext cx="8077200" cy="3838775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5D20EE-4E48-4636-84F3-96C042C8B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5"/>
    </mc:Choice>
    <mc:Fallback>
      <p:transition spd="slow" advTm="9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 descr="E:\introduction os\1271089-1283150-856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B2EE27-CDFE-49FB-BA9C-2F6113420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0"/>
    </mc:Choice>
    <mc:Fallback>
      <p:transition spd="slow" advTm="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mic Sans MS" pitchFamily="66" charset="0"/>
              </a:rPr>
              <a:t>CYST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630731-8891-486B-BC44-D89AAE003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7"/>
    </mc:Choice>
    <mc:Fallback>
      <p:transition spd="slow" advTm="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4473575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92D050"/>
                </a:solidFill>
                <a:latin typeface="Copperplate Gothic Bold" pitchFamily="34" charset="0"/>
              </a:rPr>
              <a:t>DR. RAKESH SHAH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638800"/>
            <a:ext cx="6400800" cy="1752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omic Sans MS" pitchFamily="66" charset="0"/>
              </a:rPr>
              <a:t>Professor &amp; P. G. Guide</a:t>
            </a:r>
          </a:p>
        </p:txBody>
      </p:sp>
      <p:pic>
        <p:nvPicPr>
          <p:cNvPr id="6" name="Picture 5" descr="0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0"/>
            <a:ext cx="3109913" cy="439909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6523637-F9DF-42C4-BE96-34705F0E0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"/>
    </mc:Choice>
    <mc:Fallback>
      <p:transition spd="slow" advTm="1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  <a:latin typeface="Comic Sans MS" pitchFamily="66" charset="0"/>
              </a:rPr>
              <a:t>Cyst &amp; </a:t>
            </a:r>
            <a:r>
              <a:rPr lang="en-US" dirty="0" err="1">
                <a:solidFill>
                  <a:srgbClr val="92D050"/>
                </a:solidFill>
                <a:latin typeface="Comic Sans MS" pitchFamily="66" charset="0"/>
              </a:rPr>
              <a:t>Tumour</a:t>
            </a:r>
            <a:endParaRPr lang="en-IN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Patient with a long standing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extraoral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swelling comes to you…… 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How to Examine……?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How to Diagnose……?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How to Treat…..?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A06EE6-EFEA-4662-BD92-6FE891C7D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81"/>
    </mc:Choice>
    <mc:Fallback>
      <p:transition spd="slow" advTm="19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80037"/>
            <a:ext cx="9144000" cy="1477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AMELOBLASTOMA</a:t>
            </a:r>
          </a:p>
          <a:p>
            <a:pPr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affecting right body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ramus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of the mandible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E:\introduction os\GCAHU17UUCAI3MX26CAW54G8XCADU8X7ICAVO5TO0CAHO44UZCAPCMOT6CAGBSG2PCAGFJLZWCA4G7EB4CAJYPG6FCA4C5LOICAMKRP7UCAIH7PA4CABIG7ZWCAY3CC4RCA1LJ26JCADA1PL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088" y="457200"/>
            <a:ext cx="3933825" cy="4908875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888A6C-898A-4CC6-815B-75845E534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6"/>
    </mc:Choice>
    <mc:Fallback>
      <p:transition spd="slow" advTm="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08637"/>
            <a:ext cx="9144000" cy="1173163"/>
          </a:xfrm>
        </p:spPr>
        <p:txBody>
          <a:bodyPr/>
          <a:lstStyle/>
          <a:p>
            <a:pPr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DENTIGEROUS CYST</a:t>
            </a:r>
          </a:p>
          <a:p>
            <a:pPr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Affecting left body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ramus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of the mandible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E:\introduction os\dentigerous%20cyst%205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05" y="66206"/>
            <a:ext cx="9145205" cy="4962994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AD11E2-6F16-4F92-B188-0A3660142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0"/>
    </mc:Choice>
    <mc:Fallback>
      <p:transition spd="slow" advTm="8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&amp; Cyst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patient with large lesion comes up to you! How would you diagnose and treat them? </a:t>
            </a:r>
            <a:endParaRPr lang="en-IN" dirty="0"/>
          </a:p>
        </p:txBody>
      </p:sp>
      <p:pic>
        <p:nvPicPr>
          <p:cNvPr id="14338" name="Picture 2" descr="E:\introduction os\a1198_32[1].jpg"/>
          <p:cNvPicPr>
            <a:picLocks noChangeAspect="1" noChangeArrowheads="1"/>
          </p:cNvPicPr>
          <p:nvPr/>
        </p:nvPicPr>
        <p:blipFill>
          <a:blip r:embed="rId4" cstate="print"/>
          <a:srcRect l="5833" t="4444" r="6667" b="34445"/>
          <a:stretch>
            <a:fillRect/>
          </a:stretch>
        </p:blipFill>
        <p:spPr bwMode="auto">
          <a:xfrm>
            <a:off x="-48491" y="304800"/>
            <a:ext cx="9192491" cy="52578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833EA2-E0AE-4800-8EC4-30809AD18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4"/>
    </mc:Choice>
    <mc:Fallback>
      <p:transition spd="slow" advTm="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169308" y="-1169309"/>
            <a:ext cx="680538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824930-534B-49E0-99F9-213A74821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2"/>
    </mc:Choice>
    <mc:Fallback>
      <p:transition spd="slow" advTm="4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360" y="1104900"/>
            <a:ext cx="883728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612A32-C03F-4CEA-A2C5-FC7472295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4"/>
    </mc:Choice>
    <mc:Fallback>
      <p:transition spd="slow" advTm="1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Cleft Lip &amp; Cleft Palate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13E3CB-9B53-481D-92EA-98982ED11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3"/>
    </mc:Choice>
    <mc:Fallback>
      <p:transition spd="slow" advTm="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http://www.cleftsmile.org/wp-content/uploads/2011/08/Thomas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8610600" cy="6885786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4C3943-E120-4EAF-BE4E-5C919C141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"/>
    </mc:Choice>
    <mc:Fallback>
      <p:transition spd="slow" advTm="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E:\introduction os\cleft%20lip%20palate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D90B7E-761A-4921-BD21-E1C9C0776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40"/>
    </mc:Choice>
    <mc:Fallback>
      <p:transition spd="slow" advTm="3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792163"/>
          </a:xfrm>
        </p:spPr>
        <p:txBody>
          <a:bodyPr/>
          <a:lstStyle/>
          <a:p>
            <a:pPr>
              <a:buNone/>
            </a:pPr>
            <a:r>
              <a:rPr lang="en-US" dirty="0"/>
              <a:t>Miraculous results …. Leading to better social life</a:t>
            </a:r>
            <a:endParaRPr lang="en-IN" dirty="0"/>
          </a:p>
        </p:txBody>
      </p:sp>
      <p:pic>
        <p:nvPicPr>
          <p:cNvPr id="4" name="Picture 3" descr="E:\introduction os\Cleft_lip_and_palate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334" y="533400"/>
            <a:ext cx="9188334" cy="4729065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B5BB3B-AD95-430E-8947-70C259765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3"/>
    </mc:Choice>
    <mc:Fallback>
      <p:transition spd="slow" advTm="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4572000"/>
            <a:ext cx="91440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92D050"/>
                </a:solidFill>
                <a:latin typeface="Copperplate Gothic Bold" pitchFamily="34" charset="0"/>
              </a:rPr>
              <a:t>DR. AMIT MAHAJAN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57150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omic Sans MS" pitchFamily="66" charset="0"/>
              </a:rPr>
              <a:t>Professor &amp; P. G. Guide</a:t>
            </a:r>
          </a:p>
        </p:txBody>
      </p:sp>
      <p:pic>
        <p:nvPicPr>
          <p:cNvPr id="6" name="Picture 5" descr="0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0"/>
            <a:ext cx="6654800" cy="4572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721465D-D000-4995-AE90-16072E441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"/>
    </mc:Choice>
    <mc:Fallback>
      <p:transition spd="slow" advTm="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http://ars.els-cdn.com/content/image/1-s2.0-S1751722211002666-gr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00891" cy="68580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875378-B2E0-4111-865C-0B45FEA41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"/>
    </mc:Choice>
    <mc:Fallback>
      <p:transition spd="slow" advTm="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JOAQUIN RAFAEL PHOENIX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40962" name="Picture 2" descr="http://t3.gstatic.com/images?q=tbn:ANd9GcS1GprSPpOy2npT8_JFYApoc7qxci_I04ORYPnzBmyqo86Y-fZJhOzHUsyNY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9070468" cy="52578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F36182-51F2-4310-B617-704FBD3E7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3"/>
    </mc:Choice>
    <mc:Fallback>
      <p:transition spd="slow" advTm="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cdomsllc.com/images/animations/3Dor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5387975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/>
              <a:t>ORTHOGNATHIC SURGERY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3AF7F9-05EA-4982-B050-E15AC1765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4"/>
    </mc:Choice>
    <mc:Fallback>
      <p:transition spd="slow" advTm="11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ttp://t3.gstatic.com/images?q=tbn:ANd9GcSVzS0uv1NwmbF4Xiy_DYXebmF0U47vgGfJXY5njeiy_vq-m77EgMpMq8W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24540" cy="64008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7F7260-6043-4E60-ADA8-E4914171D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2"/>
    </mc:Choice>
    <mc:Fallback>
      <p:transition spd="slow" advTm="1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2968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B064BA-918F-48E9-807D-41D958BDA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6"/>
    </mc:Choice>
    <mc:Fallback>
      <p:transition spd="slow" advTm="1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6" name="Picture 8" descr="http://www.newdentalimplants.org/wp-content/uploads/2010/03/Titanium-implant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20920"/>
            <a:ext cx="7162800" cy="51370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dirty="0"/>
              <a:t>Dental Implants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4450" name="Picture 2" descr="http://www.thesmilecenter.net/images/implant_diagra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857500" cy="3924301"/>
          </a:xfrm>
          <a:prstGeom prst="rect">
            <a:avLst/>
          </a:prstGeom>
          <a:noFill/>
        </p:spPr>
      </p:pic>
      <p:pic>
        <p:nvPicPr>
          <p:cNvPr id="104458" name="Picture 10" descr="http://www.dentalimplantscosthq.com/wp-content/uploads/2011/12/dental-implants-cos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5575" y="1219200"/>
            <a:ext cx="2638425" cy="2447926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963584-66C5-42CE-888C-94B564C06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37"/>
    </mc:Choice>
    <mc:Fallback>
      <p:transition spd="slow" advTm="28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 descr="http://dentistatrajkot.com/img/251/Image/Treatments/Cosmetic%20Dentistry/dental%20implants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44000" cy="6804837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1ED6E9-66E6-42B6-A405-7E3E47C52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"/>
    </mc:Choice>
    <mc:Fallback>
      <p:transition spd="slow" advTm="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Removing an impacted tooth is a real challenging task.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 is the Bread &amp; Butter for a daily routine practice of an Oral &amp; Maxillofacial Surgeon</a:t>
            </a:r>
            <a:endParaRPr lang="en-IN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4DF55A-D9F6-45B1-B693-2A74312F66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7"/>
    </mc:Choice>
    <mc:Fallback>
      <p:transition spd="slow" advTm="1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G:\DCIM\103NIKON\DSCN3413.JPG"/>
          <p:cNvPicPr>
            <a:picLocks noChangeAspect="1" noChangeArrowheads="1"/>
          </p:cNvPicPr>
          <p:nvPr/>
        </p:nvPicPr>
        <p:blipFill>
          <a:blip r:embed="rId4" cstate="print"/>
          <a:srcRect l="20428" t="12926" r="22467" b="13432"/>
          <a:stretch>
            <a:fillRect/>
          </a:stretch>
        </p:blipFill>
        <p:spPr bwMode="auto">
          <a:xfrm>
            <a:off x="0" y="0"/>
            <a:ext cx="9144000" cy="68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881B7E-268B-4B4E-9DCF-13BA1CA85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5"/>
    </mc:Choice>
    <mc:Fallback>
      <p:transition spd="slow" advTm="9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  <a:endParaRPr lang="en-IN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9144000" cy="3254375"/>
            <a:chOff x="1285852" y="2857496"/>
            <a:chExt cx="5867400" cy="3254375"/>
          </a:xfrm>
        </p:grpSpPr>
        <p:pic>
          <p:nvPicPr>
            <p:cNvPr id="5" name="Rectangle 20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5852" y="2857496"/>
              <a:ext cx="5867400" cy="325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Rectangle 205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71604" y="2928934"/>
              <a:ext cx="1346200" cy="170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Rectangle 522249"/>
          <p:cNvPicPr>
            <a:picLocks noChangeAspect="1" noChangeArrowheads="1"/>
          </p:cNvPicPr>
          <p:nvPr/>
        </p:nvPicPr>
        <p:blipFill>
          <a:blip r:embed="rId6" cstate="print">
            <a:lum bright="-6000" contrast="30000"/>
          </a:blip>
          <a:srcRect/>
          <a:stretch>
            <a:fillRect/>
          </a:stretch>
        </p:blipFill>
        <p:spPr bwMode="auto">
          <a:xfrm>
            <a:off x="0" y="4335463"/>
            <a:ext cx="2600325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DCIM\101NIKON\DSCN4445.JPG"/>
          <p:cNvPicPr>
            <a:picLocks noChangeAspect="1" noChangeArrowheads="1"/>
          </p:cNvPicPr>
          <p:nvPr/>
        </p:nvPicPr>
        <p:blipFill>
          <a:blip r:embed="rId7" cstate="print"/>
          <a:srcRect l="13889" t="22916" r="12500" b="19792"/>
          <a:stretch>
            <a:fillRect/>
          </a:stretch>
        </p:blipFill>
        <p:spPr bwMode="auto">
          <a:xfrm>
            <a:off x="6804025" y="4429125"/>
            <a:ext cx="23399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:\DCIM\101NIKON\DSCN44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200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429766" y="2967335"/>
            <a:ext cx="6284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OTHER IMPACTIONS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8AA54BD-AA8E-4D77-9CD8-7D2E5DF98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08"/>
    </mc:Choice>
    <mc:Fallback>
      <p:transition spd="slow" advTm="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06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0"/>
            <a:ext cx="4267199" cy="5143499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495300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pperplate Gothic Bold" pitchFamily="34" charset="0"/>
                <a:ea typeface="+mj-ea"/>
                <a:cs typeface="+mj-cs"/>
              </a:rPr>
              <a:t>DR. PRACHUR KUMAR MALHOTRA</a:t>
            </a: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latin typeface="Comic Sans MS" pitchFamily="66" charset="0"/>
              </a:rPr>
              <a:t>READER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FD60EA1-5AD6-403B-9C63-58B015D01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"/>
    </mc:Choice>
    <mc:Fallback>
      <p:transition spd="slow" advTm="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introduction os\19251[1].jpg"/>
          <p:cNvPicPr>
            <a:picLocks noChangeAspect="1" noChangeArrowheads="1"/>
          </p:cNvPicPr>
          <p:nvPr/>
        </p:nvPicPr>
        <p:blipFill>
          <a:blip r:embed="rId4" cstate="print">
            <a:lum contrast="-40000"/>
          </a:blip>
          <a:srcRect t="8686" b="142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TEMPORO MANDIBULAR JOINT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The most challenging area of the oral &amp; maxillofacial surgery, because of its complicated, unique and dangerous anatomy 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Most surgeons still fear to operate around TMJ</a:t>
            </a:r>
            <a:endParaRPr lang="en-IN" sz="2800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672724-CAF1-4301-8D0E-B6F9F5B5A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3"/>
    </mc:Choice>
    <mc:Fallback>
      <p:transition spd="slow" advTm="1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4" descr="E:\introduction os\ankylosis-fig2_thumbnail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3515" y="52467"/>
            <a:ext cx="6536970" cy="6753067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955F8C-8ED9-404C-8663-5CCBEE142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"/>
    </mc:Choice>
    <mc:Fallback>
      <p:transition spd="slow" advTm="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Distraction </a:t>
            </a:r>
            <a:r>
              <a:rPr lang="en-US" dirty="0" err="1"/>
              <a:t>Osteogenesis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Bone reconstruction can be achieved by this method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CCA88D-EDC1-494A-A835-0DC76BD74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4"/>
    </mc:Choice>
    <mc:Fallback>
      <p:transition spd="slow" advTm="4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E:\introduction os\834279-844837-2054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42B661-126E-4E27-8B14-3E4CE71F7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"/>
    </mc:Choice>
    <mc:Fallback>
      <p:transition spd="slow" advTm="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 descr="E:\introduction os\834279-844837-2056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382" y="0"/>
            <a:ext cx="9162381" cy="68580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C0ECBE8-A02A-4710-95DF-AE95B0BFC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"/>
    </mc:Choice>
    <mc:Fallback>
      <p:transition spd="slow" advTm="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Cryosurgery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IN" dirty="0"/>
          </a:p>
        </p:txBody>
      </p:sp>
      <p:pic>
        <p:nvPicPr>
          <p:cNvPr id="10243" name="Picture 3" descr="E:\introduction os\cry-ac_with_flyout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638943"/>
            <a:ext cx="6705600" cy="5219057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12904C-4C25-4725-8CA0-9146B9C92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07"/>
    </mc:Choice>
    <mc:Fallback>
      <p:transition spd="slow" advTm="1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4" descr="E:\introduction os\nitrogen-applicator-1b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CBEB68-DDD0-4068-AD1E-F22635ECD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"/>
    </mc:Choice>
    <mc:Fallback>
      <p:transition spd="slow" advTm="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E:\introduction os\13026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0" y="1841500"/>
            <a:ext cx="3175000" cy="3175000"/>
          </a:xfrm>
          <a:prstGeom prst="rect">
            <a:avLst/>
          </a:prstGeom>
          <a:noFill/>
        </p:spPr>
      </p:pic>
      <p:pic>
        <p:nvPicPr>
          <p:cNvPr id="21506" name="Picture 2" descr="E:\introduction os\wart%20composite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DCCFFD-0E3D-4C91-ADB7-0B760DB5A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"/>
    </mc:Choice>
    <mc:Fallback>
      <p:transition spd="slow" advTm="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Cancer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  <a:endParaRPr lang="en-IN" dirty="0"/>
          </a:p>
        </p:txBody>
      </p:sp>
      <p:pic>
        <p:nvPicPr>
          <p:cNvPr id="13317" name="Picture 5" descr="E:\introduction os\oral_cancers_man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182658"/>
            <a:ext cx="4419600" cy="5522942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129117-406E-4BA8-ADA2-DEA81EF63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6"/>
    </mc:Choice>
    <mc:Fallback>
      <p:transition spd="slow" advTm="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E:\introduction os\834279-854296-1833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-42091"/>
            <a:ext cx="8028225" cy="6900092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32A5C1-1EC8-4919-8D59-BD6A8EF0D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"/>
    </mc:Choice>
    <mc:Fallback>
      <p:transition spd="slow" advTm="1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92D050"/>
                </a:solidFill>
                <a:latin typeface="Copperplate Gothic Bold" pitchFamily="34" charset="0"/>
              </a:rPr>
              <a:t>DR. DIXIT SHAH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omic Sans MS" pitchFamily="66" charset="0"/>
              </a:rPr>
              <a:t>PRO CHANCELLOR</a:t>
            </a:r>
          </a:p>
          <a:p>
            <a:r>
              <a:rPr lang="en-US" sz="3600" dirty="0">
                <a:latin typeface="Comic Sans MS" pitchFamily="66" charset="0"/>
              </a:rPr>
              <a:t>SUMANDEEP VIDYAPEETH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DF76F4-7EB7-4315-A96B-03FEA1E77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"/>
    </mc:Choice>
    <mc:Fallback>
      <p:transition spd="slow" advTm="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28700" y="2552700"/>
            <a:ext cx="7086600" cy="17526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opperplate Gothic Bold" pitchFamily="34" charset="0"/>
              </a:rPr>
              <a:t>RECONSTRUCTION</a:t>
            </a:r>
            <a:endParaRPr lang="en-IN" sz="4400" dirty="0">
              <a:latin typeface="Copperplate Gothic Bold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C5734A-9B3A-4816-AB51-C1FD6B630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"/>
    </mc:Choice>
    <mc:Fallback>
      <p:transition spd="slow" advTm="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6" descr="E:\introduction os\Untitled1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2752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373D25-7FAE-49E3-A197-4D8D8B3C5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9"/>
    </mc:Choice>
    <mc:Fallback>
      <p:transition spd="slow" advTm="1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4" descr="E:\introduction os\knipper-fig1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54814"/>
            <a:ext cx="5715000" cy="6839565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199BCA8-2423-4B45-B98E-9A950FFF2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1"/>
    </mc:Choice>
    <mc:Fallback>
      <p:transition spd="slow" advTm="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 descr="E:\introduction os\img7293199994124951.small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12EC38-37B2-4B21-A560-AD29F1CC8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"/>
    </mc:Choice>
    <mc:Fallback>
      <p:transition spd="slow" advTm="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Microvascular</a:t>
            </a:r>
            <a:r>
              <a:rPr lang="en-US" dirty="0"/>
              <a:t> Surgery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Microvascular</a:t>
            </a:r>
            <a:r>
              <a:rPr lang="en-US" dirty="0"/>
              <a:t> reconstruction after an extensive ablative surgeries of oral &amp; maxillofacial region provides a better life and function to the patients of oral malignancies and other major diseases</a:t>
            </a:r>
            <a:endParaRPr lang="en-IN" dirty="0"/>
          </a:p>
        </p:txBody>
      </p:sp>
      <p:pic>
        <p:nvPicPr>
          <p:cNvPr id="22530" name="Picture 2" descr="E:\introduction os\vcs-fig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4038600"/>
            <a:ext cx="3276191" cy="2390476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96FE6C-1DBE-420E-9249-8C58F2F79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2"/>
    </mc:Choice>
    <mc:Fallback>
      <p:transition spd="slow" advTm="1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laserdudes.com/wp-content/uploads/2011/10/leukoplaki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00" y="2438400"/>
            <a:ext cx="6667500" cy="4419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1026" name="Picture 2" descr="http://familydentistla.com/images/Picasso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038600" cy="4159758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F8DA83-99EB-4705-AE04-2613E0D27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7"/>
    </mc:Choice>
    <mc:Fallback>
      <p:transition spd="slow" advTm="9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 Transplant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  <a:endParaRPr lang="en-IN" dirty="0"/>
          </a:p>
        </p:txBody>
      </p:sp>
      <p:pic>
        <p:nvPicPr>
          <p:cNvPr id="19458" name="Picture 2" descr="E:\introduction os\hair-transplant-cost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600199"/>
            <a:ext cx="7239000" cy="4959485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4D32A0-4EAB-43C6-B983-CB7B8D5F1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3"/>
    </mc:Choice>
    <mc:Fallback>
      <p:transition spd="slow" advTm="12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Medico legal Aspect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Records of the patient are to be preserved</a:t>
            </a:r>
          </a:p>
          <a:p>
            <a:r>
              <a:rPr lang="en-US" dirty="0"/>
              <a:t>Informed consent is </a:t>
            </a:r>
            <a:r>
              <a:rPr lang="en-US" dirty="0" err="1"/>
              <a:t>compulsary</a:t>
            </a:r>
            <a:endParaRPr lang="en-US" dirty="0"/>
          </a:p>
          <a:p>
            <a:r>
              <a:rPr lang="en-US" dirty="0"/>
              <a:t>You can refuse the patient</a:t>
            </a:r>
          </a:p>
          <a:p>
            <a:r>
              <a:rPr lang="en-US" dirty="0"/>
              <a:t>Don’t hesitate in referring to other doctor</a:t>
            </a:r>
          </a:p>
          <a:p>
            <a:r>
              <a:rPr lang="en-US" dirty="0"/>
              <a:t>Know your limitations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816A33-FBAE-44A4-AB2C-C9306D812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0"/>
    </mc:Choice>
    <mc:Fallback>
      <p:transition spd="slow" advTm="12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dirty="0"/>
              <a:t>The living tissues which are left in the body are more important and respectable as compared to the ones which you are removing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C8837A-537E-4BBD-8A7C-ABD2C645C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8"/>
    </mc:Choice>
    <mc:Fallback>
      <p:transition spd="slow" advTm="8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dirty="0"/>
              <a:t>It’s a Team Work with specific protocols for every team member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8CF045-3C9D-4AEB-9F2B-2D62FDBDE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4"/>
    </mc:Choice>
    <mc:Fallback>
      <p:transition spd="slow" advTm="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8421687" cy="1500187"/>
          </a:xfrm>
        </p:spPr>
        <p:txBody>
          <a:bodyPr>
            <a:noAutofit/>
          </a:bodyPr>
          <a:lstStyle/>
          <a:p>
            <a:r>
              <a:rPr lang="en-US" sz="5400" dirty="0"/>
              <a:t>What is Oral &amp; Maxillofacial Surgery…??????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EF4783-7616-4A61-8E56-D3ECB045D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"/>
    </mc:Choice>
    <mc:Fallback>
      <p:transition spd="slow" advTm="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dirty="0"/>
              <a:t>It’s a Team Work with specific protocols for every team member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78C050-DCE9-4D04-A8DA-701BA6F2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8"/>
    </mc:Choice>
    <mc:Fallback>
      <p:transition spd="slow" advTm="1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3B5ED6-9B00-40E5-946D-6F5A5BA83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"/>
    </mc:Choice>
    <mc:Fallback>
      <p:transition spd="slow" advTm="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Rishit\Desktop\introduction to oral surgery\introduction to oral surgery photos for lectureos\question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83D4E4-3B01-4D11-A586-41B854F30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5"/>
    </mc:Choice>
    <mc:Fallback>
      <p:transition spd="slow" advTm="9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  <a:latin typeface="Comic Sans MS" pitchFamily="66" charset="0"/>
              </a:rPr>
              <a:t>What is Oral Surgery?????</a:t>
            </a:r>
            <a:endParaRPr lang="en-IN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Is it only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Exodontia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??  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NO ANATOMY &gt;&gt;&gt; NO SURGERY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Surgeon Without Confidence Is Dangerous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51054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spcBef>
                <a:spcPct val="20000"/>
              </a:spcBef>
            </a:pPr>
            <a:r>
              <a:rPr lang="en-US" sz="3200" dirty="0">
                <a:solidFill>
                  <a:srgbClr val="4F81D1"/>
                </a:solidFill>
              </a:rPr>
              <a:t>By Dr </a:t>
            </a:r>
            <a:r>
              <a:rPr lang="en-US" sz="3200" dirty="0" err="1">
                <a:solidFill>
                  <a:srgbClr val="4F81D1"/>
                </a:solidFill>
              </a:rPr>
              <a:t>Kiran</a:t>
            </a:r>
            <a:r>
              <a:rPr lang="en-US" sz="3200" dirty="0">
                <a:solidFill>
                  <a:srgbClr val="4F81D1"/>
                </a:solidFill>
              </a:rPr>
              <a:t> Desai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17526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2E1C33E-15C4-4726-9057-962C673E26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5"/>
    </mc:Choice>
    <mc:Fallback>
      <p:transition spd="slow" advTm="7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pperplate Gothic Bold" pitchFamily="34" charset="0"/>
              </a:rPr>
              <a:t>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Oral &amp; Maxillofacial Surgery is a specialty of dentistry concerned with diagnosis &amp; surgical treatment of congenital or acquired diseases, dysfunction, defects or injuries of the mouth, jaws, face, neck and adjacent craniofacial structures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F589A0-18C0-4628-8B50-271E337F0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4"/>
    </mc:Choice>
    <mc:Fallback>
      <p:transition spd="slow" advTm="1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7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586</Words>
  <Application>Microsoft Office PowerPoint</Application>
  <PresentationFormat>On-screen Show (4:3)</PresentationFormat>
  <Paragraphs>121</Paragraphs>
  <Slides>72</Slides>
  <Notes>0</Notes>
  <HiddenSlides>0</HiddenSlides>
  <MMClips>72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Arial Black</vt:lpstr>
      <vt:lpstr>Calibri</vt:lpstr>
      <vt:lpstr>Comic Sans MS</vt:lpstr>
      <vt:lpstr>Copperplate Gothic Bold</vt:lpstr>
      <vt:lpstr>Times New Roman</vt:lpstr>
      <vt:lpstr>Office Theme</vt:lpstr>
      <vt:lpstr>INTRODUCTION TO</vt:lpstr>
      <vt:lpstr>DR. NAVIN SHAH</vt:lpstr>
      <vt:lpstr>DR. RAKESH SHAH</vt:lpstr>
      <vt:lpstr>DR. AMIT MAHAJAN</vt:lpstr>
      <vt:lpstr> </vt:lpstr>
      <vt:lpstr>DR. DIXIT SHAH</vt:lpstr>
      <vt:lpstr> </vt:lpstr>
      <vt:lpstr>What is Oral Surgery?????</vt:lpstr>
      <vt:lpstr>DEFINITION</vt:lpstr>
      <vt:lpstr>Connected Specialties</vt:lpstr>
      <vt:lpstr>HISTORY TAKING</vt:lpstr>
      <vt:lpstr>EXODONTIA</vt:lpstr>
      <vt:lpstr> </vt:lpstr>
      <vt:lpstr>PowerPoint Presentation</vt:lpstr>
      <vt:lpstr>PowerPoint Presentation</vt:lpstr>
      <vt:lpstr>PowerPoint Presentation</vt:lpstr>
      <vt:lpstr>ANAESTHESIA</vt:lpstr>
      <vt:lpstr>PowerPoint Presentation</vt:lpstr>
      <vt:lpstr>Anaesthesia</vt:lpstr>
      <vt:lpstr>WHO AM I ????</vt:lpstr>
      <vt:lpstr>WHO AM I ????</vt:lpstr>
      <vt:lpstr>WHO AM I ????</vt:lpstr>
      <vt:lpstr>WHO AM I ????</vt:lpstr>
      <vt:lpstr>Your smile is your identity.. </vt:lpstr>
      <vt:lpstr>Needs A Great Skill ……</vt:lpstr>
      <vt:lpstr>TRAUMA</vt:lpstr>
      <vt:lpstr> </vt:lpstr>
      <vt:lpstr>PowerPoint Presentation</vt:lpstr>
      <vt:lpstr>CYST</vt:lpstr>
      <vt:lpstr>Cyst &amp; Tumour</vt:lpstr>
      <vt:lpstr> </vt:lpstr>
      <vt:lpstr>PowerPoint Presentation</vt:lpstr>
      <vt:lpstr>Tumor &amp; Cyst</vt:lpstr>
      <vt:lpstr>PowerPoint Presentation</vt:lpstr>
      <vt:lpstr>PowerPoint Presentation</vt:lpstr>
      <vt:lpstr>Cleft Lip &amp; Cleft Palate</vt:lpstr>
      <vt:lpstr>PowerPoint Presentation</vt:lpstr>
      <vt:lpstr>PowerPoint Presentation</vt:lpstr>
      <vt:lpstr> </vt:lpstr>
      <vt:lpstr>PowerPoint Presentation</vt:lpstr>
      <vt:lpstr> JOAQUIN RAFAEL PHOENIX</vt:lpstr>
      <vt:lpstr>ORTHOGNATHIC SURGERY</vt:lpstr>
      <vt:lpstr>PowerPoint Presentation</vt:lpstr>
      <vt:lpstr>PowerPoint Presentation</vt:lpstr>
      <vt:lpstr>Dental Implants</vt:lpstr>
      <vt:lpstr>PowerPoint Presentation</vt:lpstr>
      <vt:lpstr>IMPACTION</vt:lpstr>
      <vt:lpstr>PowerPoint Presentation</vt:lpstr>
      <vt:lpstr>PowerPoint Presentation</vt:lpstr>
      <vt:lpstr>TEMPORO MANDIBULAR JOINT</vt:lpstr>
      <vt:lpstr>PowerPoint Presentation</vt:lpstr>
      <vt:lpstr>Distraction Osteogenesis</vt:lpstr>
      <vt:lpstr>PowerPoint Presentation</vt:lpstr>
      <vt:lpstr>PowerPoint Presentation</vt:lpstr>
      <vt:lpstr>Cryosurgery</vt:lpstr>
      <vt:lpstr>PowerPoint Presentation</vt:lpstr>
      <vt:lpstr>LASER</vt:lpstr>
      <vt:lpstr>Oral Cancer</vt:lpstr>
      <vt:lpstr>PowerPoint Presentation</vt:lpstr>
      <vt:lpstr> </vt:lpstr>
      <vt:lpstr>PowerPoint Presentation</vt:lpstr>
      <vt:lpstr>PowerPoint Presentation</vt:lpstr>
      <vt:lpstr>PowerPoint Presentation</vt:lpstr>
      <vt:lpstr>Microvascular Surgery</vt:lpstr>
      <vt:lpstr> </vt:lpstr>
      <vt:lpstr>Hair Transplant</vt:lpstr>
      <vt:lpstr>Medico legal Aspect</vt:lpstr>
      <vt:lpstr>Take Home Messages</vt:lpstr>
      <vt:lpstr>Take Home Messages</vt:lpstr>
      <vt:lpstr>Take Home Messages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Rishit</dc:creator>
  <cp:lastModifiedBy>admin</cp:lastModifiedBy>
  <cp:revision>21</cp:revision>
  <dcterms:created xsi:type="dcterms:W3CDTF">2006-08-16T00:00:00Z</dcterms:created>
  <dcterms:modified xsi:type="dcterms:W3CDTF">2020-08-24T07:32:19Z</dcterms:modified>
</cp:coreProperties>
</file>