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301" r:id="rId6"/>
    <p:sldId id="309" r:id="rId7"/>
    <p:sldId id="259" r:id="rId8"/>
    <p:sldId id="269" r:id="rId9"/>
    <p:sldId id="270" r:id="rId10"/>
    <p:sldId id="260" r:id="rId11"/>
    <p:sldId id="261" r:id="rId12"/>
    <p:sldId id="302" r:id="rId13"/>
    <p:sldId id="262" r:id="rId14"/>
    <p:sldId id="263" r:id="rId15"/>
    <p:sldId id="289" r:id="rId16"/>
    <p:sldId id="285" r:id="rId17"/>
    <p:sldId id="286" r:id="rId18"/>
    <p:sldId id="264" r:id="rId19"/>
    <p:sldId id="303" r:id="rId20"/>
    <p:sldId id="299" r:id="rId21"/>
    <p:sldId id="265" r:id="rId22"/>
    <p:sldId id="266" r:id="rId23"/>
    <p:sldId id="267" r:id="rId24"/>
    <p:sldId id="272" r:id="rId25"/>
    <p:sldId id="308" r:id="rId26"/>
    <p:sldId id="300" r:id="rId27"/>
    <p:sldId id="273" r:id="rId28"/>
    <p:sldId id="274" r:id="rId29"/>
    <p:sldId id="304" r:id="rId30"/>
    <p:sldId id="275" r:id="rId31"/>
    <p:sldId id="305" r:id="rId32"/>
    <p:sldId id="271" r:id="rId33"/>
    <p:sldId id="306" r:id="rId34"/>
    <p:sldId id="290" r:id="rId35"/>
    <p:sldId id="282" r:id="rId36"/>
    <p:sldId id="307" r:id="rId37"/>
    <p:sldId id="283" r:id="rId38"/>
    <p:sldId id="28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5400" b="1" dirty="0"/>
              <a:t>PHYSIOTHERAPY IN ENT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6400800" cy="1752600"/>
          </a:xfrm>
        </p:spPr>
        <p:txBody>
          <a:bodyPr/>
          <a:lstStyle/>
          <a:p>
            <a:pPr algn="r"/>
            <a:r>
              <a:rPr lang="en-US" dirty="0"/>
              <a:t>By, Dr. </a:t>
            </a:r>
            <a:r>
              <a:rPr lang="en-US"/>
              <a:t>Kalpesh Satani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 Infection(Most cases are caused by a viral infection)</a:t>
            </a:r>
          </a:p>
          <a:p>
            <a:r>
              <a:rPr lang="en-IN" dirty="0"/>
              <a:t>Allergies</a:t>
            </a:r>
          </a:p>
          <a:p>
            <a:r>
              <a:rPr lang="en-IN" dirty="0"/>
              <a:t>Air pollution</a:t>
            </a:r>
          </a:p>
          <a:p>
            <a:r>
              <a:rPr lang="en-IN" dirty="0"/>
              <a:t>Structural problems in the nose.</a:t>
            </a:r>
          </a:p>
          <a:p>
            <a:r>
              <a:rPr lang="en-IN" dirty="0"/>
              <a:t>Recurrent episodes are more likely in persons with asthma, cystic fibrosis</a:t>
            </a:r>
          </a:p>
          <a:p>
            <a:r>
              <a:rPr lang="en-IN" dirty="0"/>
              <a:t>Poor immune function.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algn="just"/>
            <a:endParaRPr lang="en-IN" sz="2400" dirty="0"/>
          </a:p>
          <a:p>
            <a:pPr algn="just"/>
            <a:r>
              <a:rPr lang="en-IN" sz="2400" dirty="0"/>
              <a:t>Headache/facial pain or pressure of a dull, constant, or aching sort </a:t>
            </a:r>
          </a:p>
          <a:p>
            <a:pPr algn="just">
              <a:buNone/>
            </a:pPr>
            <a:endParaRPr lang="en-IN" sz="2400" dirty="0"/>
          </a:p>
          <a:p>
            <a:pPr algn="just"/>
            <a:r>
              <a:rPr lang="en-IN" sz="2400" dirty="0"/>
              <a:t>This pain is usually localized to the involved sinus and may worsen when the affected person bends over or when lying down. </a:t>
            </a:r>
          </a:p>
          <a:p>
            <a:pPr algn="just">
              <a:buNone/>
            </a:pPr>
            <a:endParaRPr lang="en-IN" sz="2400" dirty="0"/>
          </a:p>
          <a:p>
            <a:pPr algn="just"/>
            <a:r>
              <a:rPr lang="en-IN" sz="2400" dirty="0"/>
              <a:t>Pain often starts on one side of the head and progresses to both sides.</a:t>
            </a:r>
            <a:endParaRPr lang="en-IN" sz="2400" baseline="30000" dirty="0"/>
          </a:p>
          <a:p>
            <a:pPr algn="just"/>
            <a:endParaRPr lang="en-IN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/>
              <a:t>Accompanied by thick nasal discharge that is usually green in </a:t>
            </a:r>
            <a:r>
              <a:rPr lang="en-IN" sz="2800" dirty="0" err="1"/>
              <a:t>color</a:t>
            </a:r>
            <a:r>
              <a:rPr lang="en-IN" sz="2800" dirty="0"/>
              <a:t> and may contain pus or blood.</a:t>
            </a:r>
          </a:p>
          <a:p>
            <a:pPr algn="just">
              <a:buNone/>
            </a:pPr>
            <a:endParaRPr lang="en-IN" sz="2800" baseline="30000" dirty="0"/>
          </a:p>
          <a:p>
            <a:pPr algn="just"/>
            <a:r>
              <a:rPr lang="en-IN" sz="2800" dirty="0"/>
              <a:t>Often a localized headache or toothache is present</a:t>
            </a:r>
          </a:p>
          <a:p>
            <a:pPr algn="just">
              <a:buNone/>
            </a:pPr>
            <a:endParaRPr lang="en-IN" sz="2800" dirty="0"/>
          </a:p>
          <a:p>
            <a:pPr algn="just"/>
            <a:r>
              <a:rPr lang="en-IN" sz="2800" dirty="0"/>
              <a:t> Post-nasal drip</a:t>
            </a:r>
          </a:p>
          <a:p>
            <a:pPr algn="just">
              <a:buNone/>
            </a:pPr>
            <a:endParaRPr lang="en-IN" sz="2800" dirty="0"/>
          </a:p>
          <a:p>
            <a:pPr algn="just"/>
            <a:r>
              <a:rPr lang="en-IN" sz="2800" dirty="0"/>
              <a:t> Halitosis</a:t>
            </a:r>
          </a:p>
          <a:p>
            <a:pPr>
              <a:buNone/>
            </a:pPr>
            <a:endParaRPr lang="en-IN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MEDICAL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b="1" dirty="0"/>
              <a:t>Antibiotics:</a:t>
            </a:r>
            <a:r>
              <a:rPr lang="en-IN" dirty="0"/>
              <a:t> Amoxicillin, 	</a:t>
            </a:r>
            <a:r>
              <a:rPr lang="en-IN" dirty="0" err="1"/>
              <a:t>Fluoroquinolones</a:t>
            </a:r>
            <a:r>
              <a:rPr lang="en-IN" dirty="0"/>
              <a:t>,  </a:t>
            </a:r>
            <a:r>
              <a:rPr lang="en-IN" dirty="0" err="1"/>
              <a:t>Clarithromycin</a:t>
            </a:r>
            <a:r>
              <a:rPr lang="en-IN" dirty="0"/>
              <a:t>,  </a:t>
            </a:r>
            <a:r>
              <a:rPr lang="en-IN" dirty="0" err="1"/>
              <a:t>Doxycycline</a:t>
            </a:r>
            <a:r>
              <a:rPr lang="en-IN" dirty="0"/>
              <a:t> are useful to treat sinusitis.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dirty="0"/>
              <a:t>For unconfirmed acute sinusitis, nasal sprays using corticosteroids have been found to be better.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dirty="0"/>
              <a:t>Surgery should only be considered for those people who do not benefit with medication.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dirty="0"/>
              <a:t>The benefit of functional endoscopic sinus surgery (FESS) is its ability to allow for a more targeted approach.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PHYSIOTHERAPY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IN" b="1" dirty="0"/>
              <a:t>SHORT WAVE DIATHERMY (SWD)</a:t>
            </a:r>
          </a:p>
          <a:p>
            <a:pPr algn="ctr">
              <a:buNone/>
            </a:pPr>
            <a:endParaRPr lang="en-IN" b="1" dirty="0"/>
          </a:p>
          <a:p>
            <a:pPr algn="just">
              <a:lnSpc>
                <a:spcPct val="150000"/>
              </a:lnSpc>
            </a:pPr>
            <a:r>
              <a:rPr lang="en-IN" sz="2400" dirty="0"/>
              <a:t>SWD is useful in increasing metabolic activity and increased blood flow.</a:t>
            </a:r>
          </a:p>
          <a:p>
            <a:pPr algn="just">
              <a:lnSpc>
                <a:spcPct val="150000"/>
              </a:lnSpc>
            </a:pPr>
            <a:r>
              <a:rPr lang="en-IN" sz="2400" dirty="0"/>
              <a:t>The cross-fire method is used to treat the walls of cavities containing air .example : frontal, maxillary and </a:t>
            </a:r>
            <a:r>
              <a:rPr lang="en-IN" sz="2400" dirty="0" err="1"/>
              <a:t>ethmoid</a:t>
            </a:r>
            <a:r>
              <a:rPr lang="en-IN" sz="2400" dirty="0"/>
              <a:t> sinuses.</a:t>
            </a:r>
          </a:p>
          <a:p>
            <a:pPr algn="just">
              <a:lnSpc>
                <a:spcPct val="150000"/>
              </a:lnSpc>
            </a:pPr>
            <a:r>
              <a:rPr lang="en-IN" sz="2400" dirty="0"/>
              <a:t>Here, the electric field lies at right angle preferably by </a:t>
            </a:r>
            <a:r>
              <a:rPr lang="en-IN" sz="2400" dirty="0" err="1"/>
              <a:t>monopolar</a:t>
            </a:r>
            <a:r>
              <a:rPr lang="en-IN" sz="2400" dirty="0"/>
              <a:t> technique.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SWD ( cross-fire placement)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60823"/>
          <a:stretch>
            <a:fillRect/>
          </a:stretch>
        </p:blipFill>
        <p:spPr bwMode="auto">
          <a:xfrm>
            <a:off x="838200" y="1524000"/>
            <a:ext cx="7010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Excellent and good improvements in chronic </a:t>
            </a:r>
            <a:r>
              <a:rPr lang="en-IN" sz="2400" dirty="0" err="1"/>
              <a:t>rhinosinusitis</a:t>
            </a:r>
            <a:r>
              <a:rPr lang="en-IN" sz="2400" dirty="0"/>
              <a:t> symptoms; were observed in 90% of patients treated with continuous ultrasound (US).</a:t>
            </a:r>
          </a:p>
          <a:p>
            <a:pPr algn="just">
              <a:buNone/>
            </a:pPr>
            <a:endParaRPr lang="en-IN" sz="2400" dirty="0"/>
          </a:p>
          <a:p>
            <a:pPr algn="just"/>
            <a:r>
              <a:rPr lang="en-IN" sz="2400" dirty="0"/>
              <a:t>The possible increased blood circulation in the mucosa of the sinuses from the thermal effect of continuous US may assist reduction of sinus inflammation.</a:t>
            </a:r>
          </a:p>
          <a:p>
            <a:pPr algn="just">
              <a:buNone/>
            </a:pPr>
            <a:endParaRPr lang="en-IN" sz="2400" dirty="0"/>
          </a:p>
          <a:p>
            <a:pPr algn="just"/>
            <a:r>
              <a:rPr lang="en-IN" sz="2400" dirty="0"/>
              <a:t>The mechanical vibration of the secretions by US to loosen stagnant secretions may also contribute to the facilitation of sinus drainage, which is very important to sinus health.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400" dirty="0"/>
              <a:t>The US parameters were as follows:</a:t>
            </a:r>
          </a:p>
          <a:p>
            <a:pPr>
              <a:buNone/>
            </a:pPr>
            <a:endParaRPr lang="en-IN" sz="2400" dirty="0"/>
          </a:p>
          <a:p>
            <a:r>
              <a:rPr lang="en-IN" sz="2400" dirty="0"/>
              <a:t> Continuous mode</a:t>
            </a:r>
          </a:p>
          <a:p>
            <a:pPr>
              <a:buNone/>
            </a:pPr>
            <a:endParaRPr lang="en-IN" sz="2400" dirty="0"/>
          </a:p>
          <a:p>
            <a:r>
              <a:rPr lang="en-IN" sz="2400" dirty="0"/>
              <a:t> An intensity of 1W/cm² and 0.5W/cm² for maxillary and frontal sinuses, respectively</a:t>
            </a:r>
          </a:p>
          <a:p>
            <a:pPr>
              <a:buNone/>
            </a:pPr>
            <a:endParaRPr lang="en-IN" sz="2400" dirty="0"/>
          </a:p>
          <a:p>
            <a:r>
              <a:rPr lang="en-IN" sz="2400" dirty="0"/>
              <a:t> A frequency of 1MHz Duration of treatment of five minutes for each maxillary sinus and for each frontal sinus.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OTITIS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IN" b="1" dirty="0" err="1"/>
              <a:t>Otitis</a:t>
            </a:r>
            <a:r>
              <a:rPr lang="en-IN" b="1" dirty="0"/>
              <a:t> media</a:t>
            </a:r>
            <a:r>
              <a:rPr lang="en-IN" dirty="0"/>
              <a:t> is a group of inflammatory diseases of the middle ear.</a:t>
            </a:r>
          </a:p>
          <a:p>
            <a:pPr algn="just">
              <a:lnSpc>
                <a:spcPct val="200000"/>
              </a:lnSpc>
            </a:pPr>
            <a:r>
              <a:rPr lang="en-IN" dirty="0"/>
              <a:t>The two main types are </a:t>
            </a:r>
            <a:r>
              <a:rPr lang="en-IN" b="1" dirty="0"/>
              <a:t>acute </a:t>
            </a:r>
            <a:r>
              <a:rPr lang="en-IN" b="1" dirty="0" err="1"/>
              <a:t>otitis</a:t>
            </a:r>
            <a:r>
              <a:rPr lang="en-IN" b="1" dirty="0"/>
              <a:t> media</a:t>
            </a:r>
            <a:r>
              <a:rPr lang="en-IN" dirty="0"/>
              <a:t> (</a:t>
            </a:r>
            <a:r>
              <a:rPr lang="en-IN" b="1" dirty="0"/>
              <a:t>AOM</a:t>
            </a:r>
            <a:r>
              <a:rPr lang="en-IN" dirty="0"/>
              <a:t>) and </a:t>
            </a:r>
            <a:r>
              <a:rPr lang="en-IN" b="1" dirty="0" err="1"/>
              <a:t>otitis</a:t>
            </a:r>
            <a:r>
              <a:rPr lang="en-IN" b="1" dirty="0"/>
              <a:t> media with effusion</a:t>
            </a:r>
            <a:r>
              <a:rPr lang="en-IN" dirty="0"/>
              <a:t> (</a:t>
            </a:r>
            <a:r>
              <a:rPr lang="en-IN" b="1" dirty="0"/>
              <a:t>OME</a:t>
            </a:r>
            <a:r>
              <a:rPr lang="en-IN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IN" b="1" dirty="0"/>
              <a:t>AOM</a:t>
            </a:r>
            <a:r>
              <a:rPr lang="en-IN" dirty="0"/>
              <a:t> is an infection of rapid onset that usually presents with ear pain.</a:t>
            </a:r>
            <a:endParaRPr lang="en-IN" baseline="30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IN" b="1" dirty="0"/>
              <a:t>OME</a:t>
            </a:r>
            <a:r>
              <a:rPr lang="en-IN" dirty="0"/>
              <a:t>  is defined as the presence of non-infectious fluid in the middle ear for more than three months.</a:t>
            </a:r>
          </a:p>
          <a:p>
            <a:pPr algn="just">
              <a:lnSpc>
                <a:spcPct val="200000"/>
              </a:lnSpc>
              <a:buNone/>
            </a:pPr>
            <a:endParaRPr lang="en-IN" baseline="30000" dirty="0"/>
          </a:p>
          <a:p>
            <a:pPr algn="just">
              <a:lnSpc>
                <a:spcPct val="200000"/>
              </a:lnSpc>
            </a:pPr>
            <a:r>
              <a:rPr lang="en-IN" b="1" dirty="0"/>
              <a:t>Chronic </a:t>
            </a:r>
            <a:r>
              <a:rPr lang="en-IN" b="1" dirty="0" err="1"/>
              <a:t>suppurative</a:t>
            </a:r>
            <a:r>
              <a:rPr lang="en-IN" b="1" dirty="0"/>
              <a:t> </a:t>
            </a:r>
            <a:r>
              <a:rPr lang="en-IN" b="1" dirty="0" err="1"/>
              <a:t>otitis</a:t>
            </a:r>
            <a:r>
              <a:rPr lang="en-IN" b="1" dirty="0"/>
              <a:t> media</a:t>
            </a:r>
            <a:r>
              <a:rPr lang="en-IN" dirty="0"/>
              <a:t> (</a:t>
            </a:r>
            <a:r>
              <a:rPr lang="en-IN" b="1" dirty="0"/>
              <a:t>CSOM</a:t>
            </a:r>
            <a:r>
              <a:rPr lang="en-IN" dirty="0"/>
              <a:t>) is middle ear inflammation of greater than two weeks that results in frequent episodes of discharge from 	the	ear.  </a:t>
            </a:r>
            <a:br>
              <a:rPr lang="en-IN" dirty="0"/>
            </a:b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To know about different ENT conditions in brief .</a:t>
            </a:r>
          </a:p>
          <a:p>
            <a:r>
              <a:rPr lang="en-IN" dirty="0"/>
              <a:t>To learn about physiotherapy treatment in various ENT conditions.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38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The common cause of all forms of </a:t>
            </a:r>
            <a:r>
              <a:rPr lang="en-IN" dirty="0" err="1"/>
              <a:t>otitis</a:t>
            </a:r>
            <a:r>
              <a:rPr lang="en-IN" dirty="0"/>
              <a:t> media is dysfunction of the Eustachian tube.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dirty="0"/>
              <a:t>This is usually due to inflammation of the mucous membranes in the </a:t>
            </a:r>
            <a:r>
              <a:rPr lang="en-IN" dirty="0" err="1"/>
              <a:t>nasopharynx</a:t>
            </a:r>
            <a:r>
              <a:rPr lang="en-IN" dirty="0"/>
              <a:t>, which can be caused by a viral URTI, strep throat, or possibly by allergies.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algn="just"/>
            <a:r>
              <a:rPr lang="en-IN" sz="2800" dirty="0"/>
              <a:t> Ear pain is an integral symptom.</a:t>
            </a:r>
          </a:p>
          <a:p>
            <a:pPr algn="just">
              <a:buNone/>
            </a:pPr>
            <a:endParaRPr lang="en-IN" sz="2800" dirty="0"/>
          </a:p>
          <a:p>
            <a:pPr algn="just"/>
            <a:r>
              <a:rPr lang="en-IN" sz="2800" dirty="0"/>
              <a:t>Other possible symptoms include fever and irritability .</a:t>
            </a:r>
          </a:p>
          <a:p>
            <a:pPr algn="just">
              <a:buNone/>
            </a:pPr>
            <a:endParaRPr lang="en-IN" sz="2800" dirty="0"/>
          </a:p>
          <a:p>
            <a:pPr algn="just"/>
            <a:r>
              <a:rPr lang="en-IN" sz="2800" dirty="0"/>
              <a:t> Since an episode of </a:t>
            </a:r>
            <a:r>
              <a:rPr lang="en-IN" sz="2800" dirty="0" err="1"/>
              <a:t>otitis</a:t>
            </a:r>
            <a:r>
              <a:rPr lang="en-IN" sz="2800" dirty="0"/>
              <a:t> media is usually precipitated by an upper respiratory tract infection (URTI), there are often accompanying symptoms like a cough and nasal discharge.</a:t>
            </a:r>
          </a:p>
          <a:p>
            <a:pPr algn="just">
              <a:buNone/>
            </a:pPr>
            <a:br>
              <a:rPr lang="en-IN" sz="2800" dirty="0"/>
            </a:br>
            <a:endParaRPr lang="en-IN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2800" dirty="0"/>
              <a:t>Oral and topical pain killers are effective to treat the pain caused by </a:t>
            </a:r>
            <a:r>
              <a:rPr lang="en-IN" sz="2800" dirty="0" err="1"/>
              <a:t>otitis</a:t>
            </a:r>
            <a:r>
              <a:rPr lang="en-IN" sz="2800" dirty="0"/>
              <a:t> media.</a:t>
            </a:r>
          </a:p>
          <a:p>
            <a:pPr>
              <a:buNone/>
            </a:pPr>
            <a:endParaRPr lang="en-IN" sz="2800" dirty="0"/>
          </a:p>
          <a:p>
            <a:r>
              <a:rPr lang="en-IN" sz="2800" dirty="0"/>
              <a:t>Oral agents such as : include Ibuprofen, </a:t>
            </a:r>
            <a:r>
              <a:rPr lang="en-IN" sz="2800" dirty="0" err="1"/>
              <a:t>Paracetamol</a:t>
            </a:r>
            <a:r>
              <a:rPr lang="en-IN" sz="2800" dirty="0"/>
              <a:t> (Acetaminophen), And Opiates. </a:t>
            </a:r>
          </a:p>
          <a:p>
            <a:pPr>
              <a:buNone/>
            </a:pPr>
            <a:endParaRPr lang="en-IN" sz="2800" dirty="0"/>
          </a:p>
          <a:p>
            <a:r>
              <a:rPr lang="en-IN" sz="2800" dirty="0"/>
              <a:t>Topical agents shown to be effective include </a:t>
            </a:r>
            <a:r>
              <a:rPr lang="en-IN" sz="2800" dirty="0" err="1"/>
              <a:t>Antipyrine</a:t>
            </a:r>
            <a:r>
              <a:rPr lang="en-IN" sz="2800" dirty="0"/>
              <a:t> And </a:t>
            </a:r>
            <a:r>
              <a:rPr lang="en-IN" sz="2800" dirty="0" err="1"/>
              <a:t>Benzocaine</a:t>
            </a:r>
            <a:r>
              <a:rPr lang="en-IN" sz="2800" dirty="0"/>
              <a:t> Ear Drops.</a:t>
            </a:r>
          </a:p>
          <a:p>
            <a:pPr>
              <a:buNone/>
            </a:pPr>
            <a:endParaRPr lang="en-IN" sz="2800" baseline="30000" dirty="0"/>
          </a:p>
          <a:p>
            <a:r>
              <a:rPr lang="en-IN" sz="2800" dirty="0"/>
              <a:t> Decongestants and antihistamines, either nasal or oral, are recommended.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MASTOIDITIS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 err="1"/>
              <a:t>Mastoiditis</a:t>
            </a:r>
            <a:r>
              <a:rPr lang="en-IN" dirty="0"/>
              <a:t> is the result of an infection that extends to the air cells of the skull behind the ear.</a:t>
            </a:r>
          </a:p>
          <a:p>
            <a:pPr algn="just"/>
            <a:r>
              <a:rPr lang="en-IN" dirty="0"/>
              <a:t> Specifically, it is an inflammation of the mucosal lining of the mastoid </a:t>
            </a:r>
            <a:r>
              <a:rPr lang="en-IN" dirty="0" err="1"/>
              <a:t>antrum</a:t>
            </a:r>
            <a:r>
              <a:rPr lang="en-IN" dirty="0"/>
              <a:t> and mastoid air cell system inside the mastoid process.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Location-of-Mastoid-Process-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772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ENT\Mastoidit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553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IN" dirty="0" err="1"/>
              <a:t>Mastoiditis</a:t>
            </a:r>
            <a:r>
              <a:rPr lang="en-IN" dirty="0"/>
              <a:t> is usually caused by untreated acute </a:t>
            </a:r>
            <a:r>
              <a:rPr lang="en-IN" dirty="0" err="1"/>
              <a:t>otitis</a:t>
            </a:r>
            <a:r>
              <a:rPr lang="en-IN" dirty="0"/>
              <a:t> media (middle ear infection) and used to be a leading cause of child mortality.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 Pain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dirty="0"/>
              <a:t>Tenderness and swelling.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dirty="0"/>
              <a:t>There may be ear pain (</a:t>
            </a:r>
            <a:r>
              <a:rPr lang="en-IN" dirty="0" err="1"/>
              <a:t>otalgia</a:t>
            </a:r>
            <a:r>
              <a:rPr lang="en-IN" dirty="0"/>
              <a:t>)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dirty="0"/>
              <a:t>The ear or mastoid region may be red (</a:t>
            </a:r>
            <a:r>
              <a:rPr lang="en-IN" dirty="0" err="1"/>
              <a:t>erythematous</a:t>
            </a:r>
            <a:r>
              <a:rPr lang="en-IN" dirty="0"/>
              <a:t>).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/>
              <a:t>Fever or headaches</a:t>
            </a:r>
          </a:p>
          <a:p>
            <a:pPr algn="just">
              <a:buNone/>
            </a:pPr>
            <a:r>
              <a:rPr lang="en-IN" sz="2800" dirty="0"/>
              <a:t> </a:t>
            </a:r>
          </a:p>
          <a:p>
            <a:pPr algn="just"/>
            <a:r>
              <a:rPr lang="en-IN" sz="2800" dirty="0"/>
              <a:t>Infants usually show nonspecific symptoms, including anorexia, </a:t>
            </a:r>
            <a:r>
              <a:rPr lang="en-IN" sz="2800" dirty="0" err="1"/>
              <a:t>diarrhea</a:t>
            </a:r>
            <a:r>
              <a:rPr lang="en-IN" sz="2800" dirty="0"/>
              <a:t>, or irritability.</a:t>
            </a:r>
          </a:p>
          <a:p>
            <a:pPr algn="just">
              <a:buNone/>
            </a:pPr>
            <a:endParaRPr lang="en-IN" sz="2800" dirty="0"/>
          </a:p>
          <a:p>
            <a:pPr algn="just"/>
            <a:r>
              <a:rPr lang="en-IN" sz="2800" dirty="0"/>
              <a:t>Drainage from the ear occurs in more serious cases, often manifest as brown discharge on the pillowcase upon waking.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THESE ARE THE COMMON ENT CONDITIONS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N" dirty="0"/>
              <a:t>Sinusitis</a:t>
            </a:r>
          </a:p>
          <a:p>
            <a:pPr>
              <a:lnSpc>
                <a:spcPct val="200000"/>
              </a:lnSpc>
            </a:pPr>
            <a:r>
              <a:rPr lang="en-IN" dirty="0" err="1"/>
              <a:t>Otitis</a:t>
            </a:r>
            <a:r>
              <a:rPr lang="en-IN" dirty="0"/>
              <a:t> media </a:t>
            </a:r>
          </a:p>
          <a:p>
            <a:pPr>
              <a:lnSpc>
                <a:spcPct val="200000"/>
              </a:lnSpc>
            </a:pPr>
            <a:r>
              <a:rPr lang="en-IN" dirty="0" err="1"/>
              <a:t>Mastoiditis</a:t>
            </a:r>
            <a:endParaRPr lang="en-IN" dirty="0"/>
          </a:p>
          <a:p>
            <a:pPr>
              <a:lnSpc>
                <a:spcPct val="200000"/>
              </a:lnSpc>
            </a:pPr>
            <a:r>
              <a:rPr lang="en-IN" dirty="0"/>
              <a:t>Facial palsy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IN" sz="2800" dirty="0"/>
              <a:t>The primary treatment for </a:t>
            </a:r>
            <a:r>
              <a:rPr lang="en-IN" sz="2800" dirty="0" err="1"/>
              <a:t>mastoiditis</a:t>
            </a:r>
            <a:r>
              <a:rPr lang="en-IN" sz="2800" dirty="0"/>
              <a:t> is administration of intravenous antibiotics. </a:t>
            </a:r>
          </a:p>
          <a:p>
            <a:pPr algn="just">
              <a:buNone/>
            </a:pPr>
            <a:endParaRPr lang="en-IN" sz="2800" dirty="0"/>
          </a:p>
          <a:p>
            <a:pPr algn="just"/>
            <a:r>
              <a:rPr lang="en-IN" sz="2800" dirty="0"/>
              <a:t>Initially, broad-spectrum antibiotics are given, such as </a:t>
            </a:r>
            <a:r>
              <a:rPr lang="en-IN" sz="2800" dirty="0" err="1"/>
              <a:t>ceftriaxone</a:t>
            </a:r>
            <a:r>
              <a:rPr lang="en-IN" sz="2800" dirty="0"/>
              <a:t>. </a:t>
            </a:r>
          </a:p>
          <a:p>
            <a:pPr algn="just">
              <a:buNone/>
            </a:pPr>
            <a:endParaRPr lang="en-IN" sz="2800" dirty="0"/>
          </a:p>
          <a:p>
            <a:pPr algn="just"/>
            <a:r>
              <a:rPr lang="en-IN" sz="2800" dirty="0"/>
              <a:t>Long-term antibiotics may be necessary to completely eradicate the infection.</a:t>
            </a:r>
            <a:endParaRPr lang="en-IN" sz="2800" baseline="30000" dirty="0"/>
          </a:p>
          <a:p>
            <a:pPr algn="just">
              <a:buNone/>
            </a:pPr>
            <a:r>
              <a:rPr lang="en-IN" sz="2800" dirty="0"/>
              <a:t> </a:t>
            </a:r>
            <a:endParaRPr lang="en-IN" sz="2800" b="1" dirty="0"/>
          </a:p>
          <a:p>
            <a:pPr algn="just"/>
            <a:endParaRPr lang="en-IN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IN" sz="2800" dirty="0"/>
          </a:p>
          <a:p>
            <a:pPr algn="just"/>
            <a:r>
              <a:rPr lang="en-IN" sz="2800" dirty="0"/>
              <a:t>If the condition does not quickly improve with antibiotics, surgical procedures may be performed (while continuing the medication).</a:t>
            </a:r>
          </a:p>
          <a:p>
            <a:pPr algn="just">
              <a:buNone/>
            </a:pPr>
            <a:endParaRPr lang="en-IN" sz="2800" dirty="0"/>
          </a:p>
          <a:p>
            <a:pPr algn="just"/>
            <a:r>
              <a:rPr lang="en-IN" sz="2800" dirty="0" err="1"/>
              <a:t>Mastoidectomy</a:t>
            </a:r>
            <a:r>
              <a:rPr lang="en-IN" sz="2800" dirty="0"/>
              <a:t>: a procedure in which a portion of the bone is removed and the infection drained.</a:t>
            </a:r>
          </a:p>
          <a:p>
            <a:pPr>
              <a:buNone/>
            </a:pPr>
            <a:endParaRPr lang="en-IN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PHYSIOTHERAPY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en-IN" sz="2800" dirty="0"/>
              <a:t>Each session will consist of a combination of the following therapies. </a:t>
            </a:r>
          </a:p>
          <a:p>
            <a:pPr algn="just" fontAlgn="base"/>
            <a:endParaRPr lang="en-IN" sz="2800" dirty="0"/>
          </a:p>
          <a:p>
            <a:pPr algn="just" fontAlgn="base"/>
            <a:r>
              <a:rPr lang="en-IN" sz="2800" dirty="0"/>
              <a:t>As with the medication, it is a course of treatments, running for at least 4 sessions before the full impact of treatment is felt.</a:t>
            </a:r>
          </a:p>
          <a:p>
            <a:pPr algn="just" fontAlgn="base">
              <a:buNone/>
            </a:pPr>
            <a:endParaRPr lang="en-IN" sz="2800" dirty="0"/>
          </a:p>
          <a:p>
            <a:pPr algn="just" fontAlgn="base"/>
            <a:r>
              <a:rPr lang="en-IN" sz="2800" b="1" i="1" dirty="0"/>
              <a:t>Thinning the secretions: </a:t>
            </a:r>
            <a:r>
              <a:rPr lang="en-IN" sz="2800" dirty="0"/>
              <a:t>To thin the </a:t>
            </a:r>
            <a:r>
              <a:rPr lang="en-IN" sz="2800" dirty="0" err="1"/>
              <a:t>mucus,the</a:t>
            </a:r>
            <a:r>
              <a:rPr lang="en-IN" sz="2800" dirty="0"/>
              <a:t> humidifying mist, generated ultrasonically, which is a combination of normal saline and the </a:t>
            </a:r>
            <a:r>
              <a:rPr lang="en-IN" sz="2800" dirty="0" err="1"/>
              <a:t>mucolytic</a:t>
            </a:r>
            <a:r>
              <a:rPr lang="en-IN" sz="2800" dirty="0"/>
              <a:t> is prescribed.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PHYSIOTHERAPY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800" b="1" i="1" dirty="0"/>
          </a:p>
          <a:p>
            <a:pPr algn="just"/>
            <a:r>
              <a:rPr lang="en-IN" sz="2800" b="1" i="1" dirty="0"/>
              <a:t>Opening the sinus drains:</a:t>
            </a:r>
            <a:r>
              <a:rPr lang="en-IN" sz="2800" dirty="0"/>
              <a:t> The </a:t>
            </a:r>
            <a:r>
              <a:rPr lang="en-IN" sz="2800" dirty="0" err="1"/>
              <a:t>ostia</a:t>
            </a:r>
            <a:r>
              <a:rPr lang="en-IN" sz="2800" dirty="0"/>
              <a:t> are very small and easily blocked by inflammation. The ultrasound and the laser machines are used to help here.</a:t>
            </a:r>
          </a:p>
          <a:p>
            <a:pPr algn="just">
              <a:buNone/>
            </a:pPr>
            <a:endParaRPr lang="en-IN" sz="2800" dirty="0"/>
          </a:p>
          <a:p>
            <a:pPr algn="just"/>
            <a:r>
              <a:rPr lang="en-IN" sz="2800" b="1" i="1" dirty="0"/>
              <a:t>Moving the secretions:</a:t>
            </a:r>
            <a:r>
              <a:rPr lang="en-IN" sz="2800" dirty="0"/>
              <a:t> Laser and Ultrasound also help to drive the mucous toward the drain holes and encourage normal mucus clearance.</a:t>
            </a:r>
          </a:p>
          <a:p>
            <a:endParaRPr lang="en-IN" sz="2800" dirty="0"/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PHYSIOTHERAPY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endParaRPr lang="en-IN" sz="2800" b="1" i="1" dirty="0"/>
          </a:p>
          <a:p>
            <a:pPr algn="just" fontAlgn="base"/>
            <a:r>
              <a:rPr lang="en-IN" sz="2800" b="1" i="1" dirty="0"/>
              <a:t>Mobilization:</a:t>
            </a:r>
            <a:r>
              <a:rPr lang="en-IN" sz="2800" dirty="0"/>
              <a:t> Your therapist may choose to perform head/neck mobilization to help “open” the sinuses.</a:t>
            </a:r>
          </a:p>
          <a:p>
            <a:pPr algn="just" fontAlgn="base">
              <a:buNone/>
            </a:pPr>
            <a:endParaRPr lang="en-IN" sz="2800" dirty="0"/>
          </a:p>
          <a:p>
            <a:pPr algn="just" fontAlgn="base"/>
            <a:r>
              <a:rPr lang="en-IN" sz="2800" b="1" i="1" dirty="0"/>
              <a:t>Dry needling: </a:t>
            </a:r>
            <a:r>
              <a:rPr lang="en-IN" sz="2800" dirty="0"/>
              <a:t>Needles help to reduce pain and the swelling that blocks the </a:t>
            </a:r>
            <a:r>
              <a:rPr lang="en-IN" sz="2800" dirty="0" err="1"/>
              <a:t>ostia</a:t>
            </a:r>
            <a:r>
              <a:rPr lang="en-IN" sz="2800" dirty="0"/>
              <a:t>.</a:t>
            </a:r>
          </a:p>
          <a:p>
            <a:pPr algn="just"/>
            <a:endParaRPr lang="en-IN" sz="2800" dirty="0"/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FACIAL PLASY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</p:spPr>
        <p:txBody>
          <a:bodyPr>
            <a:normAutofit/>
          </a:bodyPr>
          <a:lstStyle/>
          <a:p>
            <a:r>
              <a:rPr lang="en-IN" sz="2800" dirty="0"/>
              <a:t>Facial palsy is due to the damage in the facial nerve that supplies the muscles of the face.</a:t>
            </a:r>
          </a:p>
          <a:p>
            <a:pPr>
              <a:buNone/>
            </a:pPr>
            <a:endParaRPr lang="en-IN" sz="2800" dirty="0"/>
          </a:p>
          <a:p>
            <a:r>
              <a:rPr lang="en-IN" sz="2800" dirty="0"/>
              <a:t> It can be categorized into two based on the location of casual pathology:</a:t>
            </a:r>
          </a:p>
          <a:p>
            <a:r>
              <a:rPr lang="en-IN" sz="2800" dirty="0"/>
              <a:t>Central facial palsy- due to damage above the facial nucleus</a:t>
            </a:r>
          </a:p>
          <a:p>
            <a:r>
              <a:rPr lang="en-IN" sz="2800" dirty="0"/>
              <a:t>Peripheral facial palsy-due to damage at or below the facial nucleus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HP\Desktop\optimi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0009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PHYSIOTHERAPY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2800" dirty="0"/>
              <a:t>Neuromuscular Retraining (NMR) </a:t>
            </a:r>
          </a:p>
          <a:p>
            <a:pPr>
              <a:buNone/>
            </a:pPr>
            <a:endParaRPr lang="en-IN" sz="2800" dirty="0"/>
          </a:p>
          <a:p>
            <a:r>
              <a:rPr lang="en-IN" sz="2800" dirty="0"/>
              <a:t>Electromyography (EMG) and mirror biofeedback </a:t>
            </a:r>
          </a:p>
          <a:p>
            <a:pPr>
              <a:buNone/>
            </a:pPr>
            <a:endParaRPr lang="en-IN" sz="2800" dirty="0"/>
          </a:p>
          <a:p>
            <a:r>
              <a:rPr lang="en-IN" sz="2800" dirty="0" err="1"/>
              <a:t>Trophic</a:t>
            </a:r>
            <a:r>
              <a:rPr lang="en-IN" sz="2800" dirty="0"/>
              <a:t> Electrical Stimulation (TES) </a:t>
            </a:r>
          </a:p>
          <a:p>
            <a:pPr>
              <a:buNone/>
            </a:pPr>
            <a:endParaRPr lang="en-IN" sz="2800" dirty="0"/>
          </a:p>
          <a:p>
            <a:r>
              <a:rPr lang="en-IN" sz="2800" dirty="0" err="1"/>
              <a:t>Proprioceptive</a:t>
            </a:r>
            <a:r>
              <a:rPr lang="en-IN" sz="2800" dirty="0"/>
              <a:t> </a:t>
            </a:r>
            <a:r>
              <a:rPr lang="en-IN" sz="2800" dirty="0" err="1"/>
              <a:t>Neuro</a:t>
            </a:r>
            <a:r>
              <a:rPr lang="en-IN" sz="2800" dirty="0"/>
              <a:t> Muscular Facilitation Techniques</a:t>
            </a:r>
          </a:p>
          <a:p>
            <a:pPr>
              <a:buNone/>
            </a:pPr>
            <a:endParaRPr lang="en-IN" sz="2800" dirty="0"/>
          </a:p>
          <a:p>
            <a:r>
              <a:rPr lang="en-IN" sz="2800" dirty="0"/>
              <a:t>Mime's therapy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 YOU 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SINUSES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The sinuses are hollow air-filled sacs lined by mucous membrane. </a:t>
            </a:r>
          </a:p>
          <a:p>
            <a:pPr algn="just"/>
            <a:r>
              <a:rPr lang="en-IN" dirty="0"/>
              <a:t>Each sinus has an opening into the nose for the free exchange of air and mucus, and each is joined with the nasal passages by a continuous mucous membrane lining.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Four pairs of </a:t>
            </a:r>
            <a:r>
              <a:rPr lang="en-IN" dirty="0" err="1"/>
              <a:t>paranasal</a:t>
            </a:r>
            <a:r>
              <a:rPr lang="en-IN" dirty="0"/>
              <a:t> sinuses: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IN" dirty="0"/>
          </a:p>
          <a:p>
            <a:pPr>
              <a:lnSpc>
                <a:spcPct val="200000"/>
              </a:lnSpc>
              <a:buNone/>
            </a:pPr>
            <a:r>
              <a:rPr lang="en-IN" dirty="0"/>
              <a:t>1. Frontal: above eyes in forehead bone.</a:t>
            </a:r>
          </a:p>
          <a:p>
            <a:pPr>
              <a:lnSpc>
                <a:spcPct val="200000"/>
              </a:lnSpc>
              <a:buNone/>
            </a:pPr>
            <a:r>
              <a:rPr lang="en-IN" dirty="0"/>
              <a:t>2. Maxillary: in cheekbones.</a:t>
            </a:r>
          </a:p>
          <a:p>
            <a:pPr>
              <a:lnSpc>
                <a:spcPct val="200000"/>
              </a:lnSpc>
              <a:buNone/>
            </a:pPr>
            <a:r>
              <a:rPr lang="en-IN" dirty="0"/>
              <a:t>3. </a:t>
            </a:r>
            <a:r>
              <a:rPr lang="en-IN" dirty="0" err="1"/>
              <a:t>Ethmoid</a:t>
            </a:r>
            <a:r>
              <a:rPr lang="en-IN" dirty="0"/>
              <a:t> (under eyes): between eyes and nose.</a:t>
            </a:r>
          </a:p>
          <a:p>
            <a:pPr>
              <a:lnSpc>
                <a:spcPct val="200000"/>
              </a:lnSpc>
              <a:buNone/>
            </a:pPr>
            <a:r>
              <a:rPr lang="en-IN" dirty="0"/>
              <a:t>4. Sphenoid: in </a:t>
            </a:r>
            <a:r>
              <a:rPr lang="en-IN" dirty="0" err="1"/>
              <a:t>center</a:t>
            </a:r>
            <a:r>
              <a:rPr lang="en-IN" dirty="0"/>
              <a:t> of skull, behind nose and eyes. </a:t>
            </a:r>
            <a:br>
              <a:rPr lang="en-IN" dirty="0"/>
            </a:b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Sinusitis-Treatment-in-Hyderab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520"/>
          <a:stretch>
            <a:fillRect/>
          </a:stretch>
        </p:blipFill>
        <p:spPr bwMode="auto">
          <a:xfrm>
            <a:off x="1143000" y="457200"/>
            <a:ext cx="723899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SINUSITIS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/>
              <a:t>Sinusitis</a:t>
            </a:r>
            <a:r>
              <a:rPr lang="en-IN" dirty="0"/>
              <a:t>, also known as a </a:t>
            </a:r>
            <a:r>
              <a:rPr lang="en-IN" b="1" dirty="0"/>
              <a:t>sinus infection</a:t>
            </a:r>
            <a:r>
              <a:rPr lang="en-IN" dirty="0"/>
              <a:t> or </a:t>
            </a:r>
            <a:r>
              <a:rPr lang="en-IN" b="1" dirty="0" err="1"/>
              <a:t>rhinosinusitis</a:t>
            </a:r>
            <a:r>
              <a:rPr lang="en-IN" dirty="0"/>
              <a:t>, is inflammation of the mucous membrane that lines the sinuses resulting in symptoms.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3657600"/>
            <a:ext cx="8515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 (Chronologically 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n-IN" sz="3600" b="1" dirty="0"/>
              <a:t>Acute sinusitis</a:t>
            </a:r>
            <a:r>
              <a:rPr lang="en-IN" sz="3600" dirty="0"/>
              <a:t> – A new infection that </a:t>
            </a:r>
            <a:r>
              <a:rPr lang="en-IN" sz="3600" b="1" dirty="0"/>
              <a:t>may last up to four weeks</a:t>
            </a:r>
            <a:r>
              <a:rPr lang="en-IN" sz="3600" dirty="0"/>
              <a:t> and can be subdivided symptomatically into severe and non-severe. </a:t>
            </a:r>
          </a:p>
          <a:p>
            <a:pPr algn="just">
              <a:buNone/>
            </a:pPr>
            <a:endParaRPr lang="en-IN" sz="3600" dirty="0"/>
          </a:p>
          <a:p>
            <a:pPr algn="just"/>
            <a:r>
              <a:rPr lang="en-IN" sz="3600" b="1" dirty="0"/>
              <a:t>Recurrent acute sinusitis</a:t>
            </a:r>
            <a:r>
              <a:rPr lang="en-IN" sz="3600" dirty="0"/>
              <a:t> – </a:t>
            </a:r>
            <a:r>
              <a:rPr lang="en-IN" sz="3600" b="1" dirty="0"/>
              <a:t>Four or more full episodes of acute sinusitis</a:t>
            </a:r>
            <a:r>
              <a:rPr lang="en-IN" sz="3600" dirty="0"/>
              <a:t> that occur within one year.</a:t>
            </a:r>
          </a:p>
          <a:p>
            <a:pPr algn="just">
              <a:buNone/>
            </a:pPr>
            <a:endParaRPr lang="en-IN" sz="3600" dirty="0"/>
          </a:p>
          <a:p>
            <a:pPr algn="just"/>
            <a:r>
              <a:rPr lang="en-IN" sz="3600" b="1" dirty="0" err="1"/>
              <a:t>Subacute</a:t>
            </a:r>
            <a:r>
              <a:rPr lang="en-IN" sz="3600" b="1" dirty="0"/>
              <a:t> sinusitis</a:t>
            </a:r>
            <a:r>
              <a:rPr lang="en-IN" sz="3600" dirty="0"/>
              <a:t> – An infection </a:t>
            </a:r>
            <a:r>
              <a:rPr lang="en-IN" sz="3600" b="1" dirty="0"/>
              <a:t>that lasts between four and 12 weeks</a:t>
            </a:r>
            <a:r>
              <a:rPr lang="en-IN" sz="3600" dirty="0"/>
              <a:t>, and represents a transition between acute and chronic infection</a:t>
            </a:r>
          </a:p>
          <a:p>
            <a:pPr algn="just">
              <a:buNone/>
            </a:pPr>
            <a:endParaRPr lang="en-IN" sz="3600" dirty="0"/>
          </a:p>
          <a:p>
            <a:pPr algn="just"/>
            <a:r>
              <a:rPr lang="en-IN" sz="3600" b="1" dirty="0"/>
              <a:t>Chronic sinusitis</a:t>
            </a:r>
            <a:r>
              <a:rPr lang="en-IN" sz="3600" dirty="0"/>
              <a:t> – When the signs and symptoms </a:t>
            </a:r>
            <a:r>
              <a:rPr lang="en-IN" sz="3600" b="1" dirty="0"/>
              <a:t>last for more than 12 weeks.</a:t>
            </a:r>
          </a:p>
          <a:p>
            <a:pPr algn="just">
              <a:buNone/>
            </a:pPr>
            <a:endParaRPr lang="en-IN" sz="3600" dirty="0"/>
          </a:p>
          <a:p>
            <a:pPr algn="just"/>
            <a:r>
              <a:rPr lang="en-IN" sz="3600" b="1" dirty="0"/>
              <a:t>Acute exacerbation of chronic sinusitis</a:t>
            </a:r>
            <a:r>
              <a:rPr lang="en-IN" sz="3600" dirty="0"/>
              <a:t> – When the signs and symptoms of chronic sinusitis exacerbate, but return to baseline after treatment.</a:t>
            </a:r>
          </a:p>
          <a:p>
            <a:pPr>
              <a:buNone/>
            </a:pPr>
            <a:br>
              <a:rPr lang="en-IN" dirty="0"/>
            </a:b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 (Location)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IN" b="1" u="sng" dirty="0"/>
              <a:t>Maxillary–</a:t>
            </a:r>
            <a:r>
              <a:rPr lang="en-IN" dirty="0"/>
              <a:t> can cause pain or pressure in the maxillary (cheek) area (</a:t>
            </a:r>
            <a:r>
              <a:rPr lang="en-IN" i="1" dirty="0"/>
              <a:t>e.g.,</a:t>
            </a:r>
            <a:r>
              <a:rPr lang="en-IN" dirty="0"/>
              <a:t> toothache, or headache) .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b="1" u="sng" dirty="0"/>
              <a:t>Frontal – </a:t>
            </a:r>
            <a:r>
              <a:rPr lang="en-IN" dirty="0"/>
              <a:t>can cause pain or pressure in the frontal sinus cavity (located above the eyes), particularly in the forehead .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b="1" u="sng" dirty="0" err="1"/>
              <a:t>Ethmoidal</a:t>
            </a:r>
            <a:r>
              <a:rPr lang="en-IN" b="1" u="sng" dirty="0"/>
              <a:t> –</a:t>
            </a:r>
            <a:r>
              <a:rPr lang="en-IN" dirty="0"/>
              <a:t> can cause pain or pressure pain between/behind the eyes, the sides of the upper part of the nose and headaches .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b="1" u="sng" dirty="0" err="1"/>
              <a:t>Sphenoidal</a:t>
            </a:r>
            <a:r>
              <a:rPr lang="en-IN" b="1" u="sng" dirty="0"/>
              <a:t>– </a:t>
            </a:r>
            <a:r>
              <a:rPr lang="en-IN" dirty="0"/>
              <a:t>can cause pain or pressure behind the eyes, but is often felt in the top of the head, over the mastoid processes, or the back of the head.</a:t>
            </a:r>
          </a:p>
          <a:p>
            <a:pPr algn="just">
              <a:buNone/>
            </a:pPr>
            <a:br>
              <a:rPr lang="en-IN" dirty="0"/>
            </a:b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1492</Words>
  <Application>Microsoft Office PowerPoint</Application>
  <PresentationFormat>On-screen Show (4:3)</PresentationFormat>
  <Paragraphs>182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PHYSIOTHERAPY IN ENT CONDITIONS</vt:lpstr>
      <vt:lpstr>OBJECTIVES</vt:lpstr>
      <vt:lpstr>THESE ARE THE COMMON ENT CONDITIONS  </vt:lpstr>
      <vt:lpstr>SINUSES</vt:lpstr>
      <vt:lpstr>Four pairs of paranasal sinuses:</vt:lpstr>
      <vt:lpstr>PowerPoint Presentation</vt:lpstr>
      <vt:lpstr>SINUSITIS</vt:lpstr>
      <vt:lpstr>CLASSIFICATION (Chronologically )</vt:lpstr>
      <vt:lpstr>CLASSIFICATION (Location)</vt:lpstr>
      <vt:lpstr>CAUSES</vt:lpstr>
      <vt:lpstr>SIGNS AND SYMPTOMS</vt:lpstr>
      <vt:lpstr>SIGNS AND SYMPTOMS</vt:lpstr>
      <vt:lpstr>MEDICAL MANAGEMENT </vt:lpstr>
      <vt:lpstr>PHYSIOTHERAPY MANAGEMENT</vt:lpstr>
      <vt:lpstr>SWD ( cross-fire placement)</vt:lpstr>
      <vt:lpstr>ULTRASOUND</vt:lpstr>
      <vt:lpstr>ULTRASOUND</vt:lpstr>
      <vt:lpstr>OTITIS MEDIA</vt:lpstr>
      <vt:lpstr>PowerPoint Presentation</vt:lpstr>
      <vt:lpstr>PowerPoint Presentation</vt:lpstr>
      <vt:lpstr>CAUSES</vt:lpstr>
      <vt:lpstr>SIGNS AND SYMPTOMS</vt:lpstr>
      <vt:lpstr>MEDICAL MANAGEMENT</vt:lpstr>
      <vt:lpstr>MASTOIDITIS</vt:lpstr>
      <vt:lpstr>PowerPoint Presentation</vt:lpstr>
      <vt:lpstr>PowerPoint Presentation</vt:lpstr>
      <vt:lpstr>CAUSES</vt:lpstr>
      <vt:lpstr>SIGNS AND SYMPTOMS</vt:lpstr>
      <vt:lpstr>SIGNS AND SYMPTOMS</vt:lpstr>
      <vt:lpstr>MEDICAL MANAGEMENT</vt:lpstr>
      <vt:lpstr>MEDICAL MANAGEMENT</vt:lpstr>
      <vt:lpstr>PHYSIOTHERAPY MANAGEMENT</vt:lpstr>
      <vt:lpstr>PHYSIOTHERAPY MANAGEMENT</vt:lpstr>
      <vt:lpstr>PHYSIOTHERAPY MANAGEMENT</vt:lpstr>
      <vt:lpstr>FACIAL PLASY</vt:lpstr>
      <vt:lpstr>PowerPoint Presentation</vt:lpstr>
      <vt:lpstr>PHYSIOTHERAPY MANAGEMENT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IN ENT CONDITIONS</dc:title>
  <dc:creator>HP</dc:creator>
  <cp:lastModifiedBy>Poonam Devmurari</cp:lastModifiedBy>
  <cp:revision>104</cp:revision>
  <dcterms:created xsi:type="dcterms:W3CDTF">2006-08-16T00:00:00Z</dcterms:created>
  <dcterms:modified xsi:type="dcterms:W3CDTF">2020-08-19T06:17:49Z</dcterms:modified>
</cp:coreProperties>
</file>