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5" r:id="rId7"/>
    <p:sldId id="263" r:id="rId8"/>
    <p:sldId id="267" r:id="rId9"/>
    <p:sldId id="268" r:id="rId10"/>
    <p:sldId id="261" r:id="rId11"/>
    <p:sldId id="282" r:id="rId12"/>
    <p:sldId id="266" r:id="rId13"/>
    <p:sldId id="260" r:id="rId14"/>
    <p:sldId id="262" r:id="rId15"/>
    <p:sldId id="283" r:id="rId16"/>
    <p:sldId id="270" r:id="rId17"/>
    <p:sldId id="271" r:id="rId18"/>
    <p:sldId id="272" r:id="rId19"/>
    <p:sldId id="273" r:id="rId20"/>
    <p:sldId id="274" r:id="rId21"/>
    <p:sldId id="275" r:id="rId22"/>
    <p:sldId id="276" r:id="rId23"/>
    <p:sldId id="277" r:id="rId24"/>
    <p:sldId id="281"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3809999"/>
          </a:xfrm>
        </p:spPr>
        <p:txBody>
          <a:bodyPr/>
          <a:lstStyle/>
          <a:p>
            <a:r>
              <a:rPr lang="en-IN" b="1" dirty="0"/>
              <a:t>PHYSIOTHERAPY IN PSYCHIATRIC CONDITIONS</a:t>
            </a:r>
          </a:p>
        </p:txBody>
      </p:sp>
      <p:sp>
        <p:nvSpPr>
          <p:cNvPr id="3" name="TextBox 2">
            <a:extLst>
              <a:ext uri="{FF2B5EF4-FFF2-40B4-BE49-F238E27FC236}">
                <a16:creationId xmlns:a16="http://schemas.microsoft.com/office/drawing/2014/main" id="{408FBC6E-9A8B-4B0C-A4B3-CD5CD1E98B58}"/>
              </a:ext>
            </a:extLst>
          </p:cNvPr>
          <p:cNvSpPr txBox="1"/>
          <p:nvPr/>
        </p:nvSpPr>
        <p:spPr>
          <a:xfrm>
            <a:off x="5943600" y="4648200"/>
            <a:ext cx="2171364" cy="369332"/>
          </a:xfrm>
          <a:prstGeom prst="rect">
            <a:avLst/>
          </a:prstGeom>
          <a:noFill/>
        </p:spPr>
        <p:txBody>
          <a:bodyPr wrap="none" rtlCol="0">
            <a:spAutoFit/>
          </a:bodyPr>
          <a:lstStyle/>
          <a:p>
            <a:r>
              <a:rPr lang="en-US" dirty="0"/>
              <a:t>By, Dr. </a:t>
            </a:r>
            <a:r>
              <a:rPr lang="en-US"/>
              <a:t>Kalpesh Satani</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TREATMENT OF PSYCHIATRIC CONDITIONS</a:t>
            </a:r>
          </a:p>
        </p:txBody>
      </p:sp>
      <p:sp>
        <p:nvSpPr>
          <p:cNvPr id="3" name="Content Placeholder 2"/>
          <p:cNvSpPr>
            <a:spLocks noGrp="1"/>
          </p:cNvSpPr>
          <p:nvPr>
            <p:ph idx="1"/>
          </p:nvPr>
        </p:nvSpPr>
        <p:spPr/>
        <p:txBody>
          <a:bodyPr>
            <a:normAutofit fontScale="92500"/>
          </a:bodyPr>
          <a:lstStyle/>
          <a:p>
            <a:pPr>
              <a:lnSpc>
                <a:spcPct val="150000"/>
              </a:lnSpc>
              <a:buNone/>
            </a:pPr>
            <a:r>
              <a:rPr lang="en-IN" dirty="0"/>
              <a:t>• </a:t>
            </a:r>
            <a:r>
              <a:rPr lang="en-IN" b="1" dirty="0"/>
              <a:t>Biological treatments </a:t>
            </a:r>
            <a:r>
              <a:rPr lang="en-IN" dirty="0"/>
              <a:t>(psychotropic drugs: Antipsychotic, Antidepressant, Mood-stabilizing, Anti-anxiety and Electroconvulsive therapy )</a:t>
            </a:r>
          </a:p>
          <a:p>
            <a:pPr>
              <a:lnSpc>
                <a:spcPct val="150000"/>
              </a:lnSpc>
              <a:buNone/>
            </a:pPr>
            <a:r>
              <a:rPr lang="en-IN" dirty="0"/>
              <a:t>• </a:t>
            </a:r>
            <a:r>
              <a:rPr lang="en-IN" b="1" dirty="0"/>
              <a:t>Psychological treatments </a:t>
            </a:r>
            <a:r>
              <a:rPr lang="en-IN" dirty="0"/>
              <a:t>( General or supportive psychotherapy, Cognitive Therapy, Problem Solving Therapy Behavioural Therapy)</a:t>
            </a:r>
          </a:p>
          <a:p>
            <a:pPr>
              <a:lnSpc>
                <a:spcPct val="150000"/>
              </a:lnSpc>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F2.png"/>
          <p:cNvPicPr>
            <a:picLocks noGrp="1" noChangeAspect="1" noChangeArrowheads="1"/>
          </p:cNvPicPr>
          <p:nvPr>
            <p:ph idx="1"/>
          </p:nvPr>
        </p:nvPicPr>
        <p:blipFill>
          <a:blip r:embed="rId2" cstate="print"/>
          <a:srcRect/>
          <a:stretch>
            <a:fillRect/>
          </a:stretch>
        </p:blipFill>
        <p:spPr bwMode="auto">
          <a:xfrm>
            <a:off x="457200" y="381000"/>
            <a:ext cx="8229600" cy="6096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a:t>
            </a:r>
          </a:p>
        </p:txBody>
      </p:sp>
      <p:sp>
        <p:nvSpPr>
          <p:cNvPr id="3" name="Content Placeholder 2"/>
          <p:cNvSpPr>
            <a:spLocks noGrp="1"/>
          </p:cNvSpPr>
          <p:nvPr>
            <p:ph idx="1"/>
          </p:nvPr>
        </p:nvSpPr>
        <p:spPr/>
        <p:txBody>
          <a:bodyPr/>
          <a:lstStyle/>
          <a:p>
            <a:pPr>
              <a:lnSpc>
                <a:spcPct val="200000"/>
              </a:lnSpc>
            </a:pPr>
            <a:r>
              <a:rPr lang="en-IN" b="1" dirty="0"/>
              <a:t>Physiotherapy Treatment </a:t>
            </a:r>
            <a:r>
              <a:rPr lang="en-IN" dirty="0"/>
              <a:t>(Physical activity Programs).</a:t>
            </a:r>
          </a:p>
          <a:p>
            <a:pPr>
              <a:lnSpc>
                <a:spcPct val="200000"/>
              </a:lnSpc>
            </a:pPr>
            <a:r>
              <a:rPr lang="en-IN" b="1" dirty="0"/>
              <a:t>Social interventions</a:t>
            </a:r>
            <a:r>
              <a:rPr lang="en-IN" dirty="0"/>
              <a:t> (appropriate financial assistance and medical recommendations)</a:t>
            </a:r>
          </a:p>
          <a:p>
            <a:pPr>
              <a:lnSpc>
                <a:spcPct val="200000"/>
              </a:lnSpc>
              <a:buNone/>
            </a:pPr>
            <a:endParaRPr lang="en-IN" dirty="0"/>
          </a:p>
          <a:p>
            <a:pPr>
              <a:lnSpc>
                <a:spcPct val="200000"/>
              </a:lnSpc>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ROLE PHYSIOTHERAPY IN PSYCHIATRIC DISORDERS</a:t>
            </a:r>
          </a:p>
        </p:txBody>
      </p:sp>
      <p:sp>
        <p:nvSpPr>
          <p:cNvPr id="3" name="Content Placeholder 2"/>
          <p:cNvSpPr>
            <a:spLocks noGrp="1"/>
          </p:cNvSpPr>
          <p:nvPr>
            <p:ph idx="1"/>
          </p:nvPr>
        </p:nvSpPr>
        <p:spPr>
          <a:xfrm>
            <a:off x="457200" y="1600200"/>
            <a:ext cx="8229600" cy="4953000"/>
          </a:xfrm>
        </p:spPr>
        <p:txBody>
          <a:bodyPr>
            <a:normAutofit/>
          </a:bodyPr>
          <a:lstStyle/>
          <a:p>
            <a:pPr algn="just"/>
            <a:r>
              <a:rPr lang="en-IN" dirty="0"/>
              <a:t>The role of physiotherapy in this field includes the evaluation and treatment of patients with pain, somatic disorders, anxiety, depression, personality disorders, acquired brain injury, dementia, behaviour problems, eating disorders, addictions and others.</a:t>
            </a:r>
          </a:p>
          <a:p>
            <a:pPr algn="just"/>
            <a:r>
              <a:rPr lang="en-IN" dirty="0"/>
              <a:t>There are various literature supporting the effects of physical fitness on mental and emotional health is extensive.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GOALS OF PHYSIOTHERAPY</a:t>
            </a:r>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IN" dirty="0"/>
              <a:t>There are evidence that exercise is beneficial for mental health:</a:t>
            </a:r>
          </a:p>
          <a:p>
            <a:pPr algn="just">
              <a:lnSpc>
                <a:spcPct val="150000"/>
              </a:lnSpc>
            </a:pPr>
            <a:r>
              <a:rPr lang="en-IN" dirty="0"/>
              <a:t> It reduces anxiety, depression, and negative mood, and improves self-esteem and cognitive functioning.</a:t>
            </a:r>
          </a:p>
          <a:p>
            <a:pPr algn="just">
              <a:lnSpc>
                <a:spcPct val="150000"/>
              </a:lnSpc>
            </a:pPr>
            <a:r>
              <a:rPr lang="en-IN" dirty="0"/>
              <a:t> Exercise is also associated with improvements in the quality of life.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Physical_and_mental_health_benefits.png"/>
          <p:cNvPicPr>
            <a:picLocks noGrp="1" noChangeAspect="1" noChangeArrowheads="1"/>
          </p:cNvPicPr>
          <p:nvPr>
            <p:ph idx="1"/>
          </p:nvPr>
        </p:nvPicPr>
        <p:blipFill>
          <a:blip r:embed="rId2" cstate="print"/>
          <a:srcRect/>
          <a:stretch>
            <a:fillRect/>
          </a:stretch>
        </p:blipFill>
        <p:spPr bwMode="auto">
          <a:xfrm>
            <a:off x="457200" y="304800"/>
            <a:ext cx="8229600" cy="6096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PSYCHOLOGICAL GOALS</a:t>
            </a:r>
          </a:p>
        </p:txBody>
      </p:sp>
      <p:sp>
        <p:nvSpPr>
          <p:cNvPr id="3" name="Content Placeholder 2"/>
          <p:cNvSpPr>
            <a:spLocks noGrp="1"/>
          </p:cNvSpPr>
          <p:nvPr>
            <p:ph idx="1"/>
          </p:nvPr>
        </p:nvSpPr>
        <p:spPr/>
        <p:txBody>
          <a:bodyPr>
            <a:normAutofit fontScale="92500" lnSpcReduction="20000"/>
          </a:bodyPr>
          <a:lstStyle/>
          <a:p>
            <a:pPr algn="just"/>
            <a:r>
              <a:rPr lang="en-IN" dirty="0"/>
              <a:t>To raise self esteem and confidence.</a:t>
            </a:r>
          </a:p>
          <a:p>
            <a:pPr algn="just"/>
            <a:r>
              <a:rPr lang="en-IN" dirty="0"/>
              <a:t>To improve mood and promote wellbeing through a structured exercise program.</a:t>
            </a:r>
          </a:p>
          <a:p>
            <a:pPr algn="just"/>
            <a:r>
              <a:rPr lang="en-IN" dirty="0"/>
              <a:t>To motivate the patients and promote self management in mental and physical health issues.</a:t>
            </a:r>
          </a:p>
          <a:p>
            <a:pPr algn="just"/>
            <a:r>
              <a:rPr lang="en-IN" dirty="0"/>
              <a:t>To promote a more positive body image.</a:t>
            </a:r>
          </a:p>
          <a:p>
            <a:pPr algn="just"/>
            <a:r>
              <a:rPr lang="en-IN" dirty="0"/>
              <a:t>To reduce social isolation.</a:t>
            </a:r>
          </a:p>
          <a:p>
            <a:pPr algn="just"/>
            <a:r>
              <a:rPr lang="en-IN" dirty="0"/>
              <a:t>To address impaired body awareness and reduce dissociation associated with poor mental health.</a:t>
            </a:r>
          </a:p>
          <a:p>
            <a:pPr algn="just">
              <a:buNone/>
            </a:pP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PHYSICAL GOALS</a:t>
            </a:r>
          </a:p>
        </p:txBody>
      </p:sp>
      <p:sp>
        <p:nvSpPr>
          <p:cNvPr id="3" name="Content Placeholder 2"/>
          <p:cNvSpPr>
            <a:spLocks noGrp="1"/>
          </p:cNvSpPr>
          <p:nvPr>
            <p:ph idx="1"/>
          </p:nvPr>
        </p:nvSpPr>
        <p:spPr/>
        <p:txBody>
          <a:bodyPr/>
          <a:lstStyle/>
          <a:p>
            <a:pPr algn="just"/>
            <a:r>
              <a:rPr lang="en-IN" dirty="0"/>
              <a:t>To provide non-pharmacological management of pain.</a:t>
            </a:r>
          </a:p>
          <a:p>
            <a:pPr algn="just"/>
            <a:r>
              <a:rPr lang="en-IN" dirty="0"/>
              <a:t>To improve muscle strength and flexibility.</a:t>
            </a:r>
          </a:p>
          <a:p>
            <a:pPr algn="just"/>
            <a:r>
              <a:rPr lang="en-IN" dirty="0"/>
              <a:t>To improve cardiovascular endurance.</a:t>
            </a:r>
          </a:p>
          <a:p>
            <a:pPr algn="just"/>
            <a:r>
              <a:rPr lang="en-IN" dirty="0"/>
              <a:t>Prevention and management of falls and other mobility issues in older subjects.</a:t>
            </a:r>
          </a:p>
          <a:p>
            <a:pPr algn="just"/>
            <a:r>
              <a:rPr lang="en-IN" dirty="0"/>
              <a:t>Advice on weight management</a:t>
            </a:r>
          </a:p>
          <a:p>
            <a:pPr algn="just"/>
            <a:r>
              <a:rPr lang="en-IN" dirty="0"/>
              <a:t>To improve quality of life.</a:t>
            </a:r>
          </a:p>
          <a:p>
            <a:pPr algn="just">
              <a:buNone/>
            </a:pP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PHYSIOLOGICAL BASIS</a:t>
            </a:r>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pPr algn="just">
              <a:lnSpc>
                <a:spcPct val="150000"/>
              </a:lnSpc>
            </a:pPr>
            <a:r>
              <a:rPr lang="en-IN" dirty="0"/>
              <a:t>Aerobic exercises have been proved to reduce anxiety and depression.</a:t>
            </a:r>
          </a:p>
          <a:p>
            <a:pPr algn="just">
              <a:lnSpc>
                <a:spcPct val="150000"/>
              </a:lnSpc>
            </a:pPr>
            <a:r>
              <a:rPr lang="en-IN" dirty="0"/>
              <a:t>These improvements in mood are proposed to be caused by exercise-induced increase in blood circulation to the brain and by an influence on the hypothalamic-pituitary-adrenal (HPA) axis and </a:t>
            </a:r>
            <a:r>
              <a:rPr lang="en-IN" dirty="0" err="1"/>
              <a:t>thus,on</a:t>
            </a:r>
            <a:r>
              <a:rPr lang="en-IN" dirty="0"/>
              <a:t> the physiologic reactivity to stress.</a:t>
            </a:r>
          </a:p>
          <a:p>
            <a:pPr algn="just">
              <a:lnSpc>
                <a:spcPct val="150000"/>
              </a:lnSpc>
            </a:pP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a:t>
            </a:r>
          </a:p>
        </p:txBody>
      </p:sp>
      <p:sp>
        <p:nvSpPr>
          <p:cNvPr id="3" name="Content Placeholder 2"/>
          <p:cNvSpPr>
            <a:spLocks noGrp="1"/>
          </p:cNvSpPr>
          <p:nvPr>
            <p:ph idx="1"/>
          </p:nvPr>
        </p:nvSpPr>
        <p:spPr/>
        <p:txBody>
          <a:bodyPr/>
          <a:lstStyle/>
          <a:p>
            <a:pPr algn="just">
              <a:lnSpc>
                <a:spcPct val="150000"/>
              </a:lnSpc>
            </a:pPr>
            <a:r>
              <a:rPr lang="en-IN" dirty="0"/>
              <a:t>This physiologic influence is probably mediated by the communication of the HPA axis with several regions of the brain, which plays an important part in memory formation as well as in mood and motivation.</a:t>
            </a:r>
          </a:p>
          <a:p>
            <a:pPr algn="just">
              <a:lnSpc>
                <a:spcPct val="150000"/>
              </a:lnSpc>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OBJECTIVES</a:t>
            </a:r>
          </a:p>
        </p:txBody>
      </p:sp>
      <p:sp>
        <p:nvSpPr>
          <p:cNvPr id="3" name="Content Placeholder 2"/>
          <p:cNvSpPr>
            <a:spLocks noGrp="1"/>
          </p:cNvSpPr>
          <p:nvPr>
            <p:ph idx="1"/>
          </p:nvPr>
        </p:nvSpPr>
        <p:spPr/>
        <p:txBody>
          <a:bodyPr/>
          <a:lstStyle/>
          <a:p>
            <a:pPr algn="just"/>
            <a:r>
              <a:rPr lang="en-IN" dirty="0"/>
              <a:t>To know about psychiatric conditions in brief .</a:t>
            </a:r>
          </a:p>
          <a:p>
            <a:pPr algn="just"/>
            <a:r>
              <a:rPr lang="en-IN" dirty="0"/>
              <a:t>To learn about physiotherapy treatment in psychiatric  conditions.</a:t>
            </a:r>
          </a:p>
          <a:p>
            <a:pPr algn="just"/>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DESIGNING PHYSICAL ACTIVITY PROGRAM</a:t>
            </a:r>
          </a:p>
        </p:txBody>
      </p:sp>
      <p:sp>
        <p:nvSpPr>
          <p:cNvPr id="3" name="Content Placeholder 2"/>
          <p:cNvSpPr>
            <a:spLocks noGrp="1"/>
          </p:cNvSpPr>
          <p:nvPr>
            <p:ph idx="1"/>
          </p:nvPr>
        </p:nvSpPr>
        <p:spPr/>
        <p:txBody>
          <a:bodyPr>
            <a:normAutofit fontScale="92500" lnSpcReduction="20000"/>
          </a:bodyPr>
          <a:lstStyle/>
          <a:p>
            <a:pPr>
              <a:buNone/>
            </a:pPr>
            <a:r>
              <a:rPr lang="en-IN" dirty="0"/>
              <a:t>   The major concerns while designing a physical activity programme:</a:t>
            </a:r>
          </a:p>
          <a:p>
            <a:pPr>
              <a:lnSpc>
                <a:spcPct val="150000"/>
              </a:lnSpc>
            </a:pPr>
            <a:r>
              <a:rPr lang="en-IN" dirty="0"/>
              <a:t>Structured versus lifestyle activities.</a:t>
            </a:r>
          </a:p>
          <a:p>
            <a:pPr>
              <a:lnSpc>
                <a:spcPct val="150000"/>
              </a:lnSpc>
            </a:pPr>
            <a:r>
              <a:rPr lang="en-IN" dirty="0"/>
              <a:t>Individually Tailored Interventions.</a:t>
            </a:r>
          </a:p>
          <a:p>
            <a:pPr>
              <a:lnSpc>
                <a:spcPct val="150000"/>
              </a:lnSpc>
            </a:pPr>
            <a:r>
              <a:rPr lang="en-IN" dirty="0"/>
              <a:t>Self Monitoring</a:t>
            </a:r>
          </a:p>
          <a:p>
            <a:pPr>
              <a:lnSpc>
                <a:spcPct val="150000"/>
              </a:lnSpc>
            </a:pPr>
            <a:r>
              <a:rPr lang="en-IN" dirty="0"/>
              <a:t>Group versus Individual sessions.</a:t>
            </a:r>
          </a:p>
          <a:p>
            <a:pPr>
              <a:lnSpc>
                <a:spcPct val="150000"/>
              </a:lnSpc>
            </a:pPr>
            <a:r>
              <a:rPr lang="en-IN" dirty="0"/>
              <a:t>Self efficacy and patients safety.</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RECOMMENDED LEVEL OF PHYSICAL ACTIVITY</a:t>
            </a:r>
          </a:p>
        </p:txBody>
      </p:sp>
      <p:sp>
        <p:nvSpPr>
          <p:cNvPr id="3" name="Content Placeholder 2"/>
          <p:cNvSpPr>
            <a:spLocks noGrp="1"/>
          </p:cNvSpPr>
          <p:nvPr>
            <p:ph idx="1"/>
          </p:nvPr>
        </p:nvSpPr>
        <p:spPr/>
        <p:txBody>
          <a:bodyPr>
            <a:normAutofit fontScale="92500"/>
          </a:bodyPr>
          <a:lstStyle/>
          <a:p>
            <a:pPr algn="just"/>
            <a:r>
              <a:rPr lang="en-IN" dirty="0"/>
              <a:t>The American College of Sports Medicine (ACSM), a national organization interested in promoting the health of all Americans has published a position statement that recommends appropriate amounts of exercise needed to attain minimal levels of physical fitness and good mental health.</a:t>
            </a:r>
          </a:p>
          <a:p>
            <a:pPr algn="just"/>
            <a:r>
              <a:rPr lang="en-IN" dirty="0"/>
              <a:t> According to ACSM guidelines, a minimal exercise program should consist of at least three 20 to 60 minute exercise sessions each week.</a:t>
            </a:r>
          </a:p>
          <a:p>
            <a:pPr algn="just"/>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Exercises prescribed for mental health disorder:</a:t>
            </a:r>
          </a:p>
        </p:txBody>
      </p:sp>
      <p:sp>
        <p:nvSpPr>
          <p:cNvPr id="3" name="Content Placeholder 2"/>
          <p:cNvSpPr>
            <a:spLocks noGrp="1"/>
          </p:cNvSpPr>
          <p:nvPr>
            <p:ph idx="1"/>
          </p:nvPr>
        </p:nvSpPr>
        <p:spPr/>
        <p:txBody>
          <a:bodyPr>
            <a:normAutofit lnSpcReduction="10000"/>
          </a:bodyPr>
          <a:lstStyle/>
          <a:p>
            <a:r>
              <a:rPr lang="en-IN" dirty="0"/>
              <a:t> Relaxed deep breathing exercises</a:t>
            </a:r>
          </a:p>
          <a:p>
            <a:r>
              <a:rPr lang="en-IN" dirty="0"/>
              <a:t> Muscle flexibility exercises</a:t>
            </a:r>
          </a:p>
          <a:p>
            <a:r>
              <a:rPr lang="en-IN" dirty="0"/>
              <a:t>Relaxation techniques </a:t>
            </a:r>
          </a:p>
          <a:p>
            <a:r>
              <a:rPr lang="en-IN" dirty="0"/>
              <a:t>Endurance training </a:t>
            </a:r>
          </a:p>
          <a:p>
            <a:r>
              <a:rPr lang="en-IN" dirty="0"/>
              <a:t>Hydrotherapy </a:t>
            </a:r>
          </a:p>
          <a:p>
            <a:r>
              <a:rPr lang="en-IN" dirty="0"/>
              <a:t>Biofeedback </a:t>
            </a:r>
          </a:p>
          <a:p>
            <a:r>
              <a:rPr lang="en-IN" dirty="0"/>
              <a:t>Ergonomics </a:t>
            </a:r>
          </a:p>
          <a:p>
            <a:r>
              <a:rPr lang="en-IN" dirty="0"/>
              <a:t>Gait Re-education.</a:t>
            </a:r>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CONTII…</a:t>
            </a:r>
          </a:p>
        </p:txBody>
      </p:sp>
      <p:sp>
        <p:nvSpPr>
          <p:cNvPr id="3" name="Content Placeholder 2"/>
          <p:cNvSpPr>
            <a:spLocks noGrp="1"/>
          </p:cNvSpPr>
          <p:nvPr>
            <p:ph idx="1"/>
          </p:nvPr>
        </p:nvSpPr>
        <p:spPr/>
        <p:txBody>
          <a:bodyPr>
            <a:normAutofit fontScale="85000" lnSpcReduction="10000"/>
          </a:bodyPr>
          <a:lstStyle/>
          <a:p>
            <a:r>
              <a:rPr lang="en-IN" dirty="0"/>
              <a:t>Cycle </a:t>
            </a:r>
            <a:r>
              <a:rPr lang="en-IN" dirty="0" err="1"/>
              <a:t>ergometry</a:t>
            </a:r>
            <a:endParaRPr lang="en-IN" dirty="0"/>
          </a:p>
          <a:p>
            <a:r>
              <a:rPr lang="en-IN" dirty="0"/>
              <a:t> Muscle strengthening</a:t>
            </a:r>
          </a:p>
          <a:p>
            <a:r>
              <a:rPr lang="en-IN" dirty="0"/>
              <a:t> General mobility exercises </a:t>
            </a:r>
          </a:p>
          <a:p>
            <a:r>
              <a:rPr lang="en-IN" dirty="0"/>
              <a:t>Multi-sensorial stimulation </a:t>
            </a:r>
          </a:p>
          <a:p>
            <a:r>
              <a:rPr lang="en-IN" dirty="0"/>
              <a:t>Balance and Equilibrium training </a:t>
            </a:r>
          </a:p>
          <a:p>
            <a:r>
              <a:rPr lang="en-IN" dirty="0"/>
              <a:t>Re education of posture and motion associated with intense and chronic pain .</a:t>
            </a:r>
          </a:p>
          <a:p>
            <a:r>
              <a:rPr lang="en-IN" dirty="0"/>
              <a:t>In addition, physiotherapist's responsibility in mental health also involves possible problems of incontinence, skeletal muscle, orthopaedic and neurologic deficit.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EVIDENCES</a:t>
            </a:r>
          </a:p>
        </p:txBody>
      </p:sp>
      <p:sp>
        <p:nvSpPr>
          <p:cNvPr id="3" name="Content Placeholder 2"/>
          <p:cNvSpPr>
            <a:spLocks noGrp="1"/>
          </p:cNvSpPr>
          <p:nvPr>
            <p:ph idx="1"/>
          </p:nvPr>
        </p:nvSpPr>
        <p:spPr>
          <a:xfrm>
            <a:off x="457200" y="1295400"/>
            <a:ext cx="8229600" cy="5410200"/>
          </a:xfrm>
        </p:spPr>
        <p:txBody>
          <a:bodyPr>
            <a:normAutofit fontScale="92500"/>
          </a:bodyPr>
          <a:lstStyle/>
          <a:p>
            <a:pPr algn="just"/>
            <a:r>
              <a:rPr lang="en-IN" dirty="0" err="1"/>
              <a:t>Guskwoska</a:t>
            </a:r>
            <a:r>
              <a:rPr lang="en-IN" dirty="0"/>
              <a:t> reviewed the study on the effect of the physical activity on the emotional states –anxiety, depression and mood.</a:t>
            </a:r>
          </a:p>
          <a:p>
            <a:pPr algn="just"/>
            <a:r>
              <a:rPr lang="en-IN" dirty="0"/>
              <a:t>He found that most improvements are caused by </a:t>
            </a:r>
            <a:r>
              <a:rPr lang="en-IN" dirty="0" err="1"/>
              <a:t>rythmic,aerobic</a:t>
            </a:r>
            <a:r>
              <a:rPr lang="en-IN" dirty="0"/>
              <a:t> </a:t>
            </a:r>
            <a:r>
              <a:rPr lang="en-IN" dirty="0" err="1"/>
              <a:t>exercises,using</a:t>
            </a:r>
            <a:r>
              <a:rPr lang="en-IN" dirty="0"/>
              <a:t> of large muscle groups of moderate and low </a:t>
            </a:r>
            <a:r>
              <a:rPr lang="en-IN" dirty="0" err="1"/>
              <a:t>intensity.it</a:t>
            </a:r>
            <a:r>
              <a:rPr lang="en-IN" dirty="0"/>
              <a:t> was conducted for 15-30 minutes and was performed  three times a week for 10 weeks.</a:t>
            </a:r>
          </a:p>
          <a:p>
            <a:pPr algn="just"/>
            <a:r>
              <a:rPr lang="en-IN" dirty="0"/>
              <a:t>The results confirmed the acute effects of exercise lead to reduction in anxiety and depression.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EVIDENCES</a:t>
            </a:r>
          </a:p>
        </p:txBody>
      </p:sp>
      <p:sp>
        <p:nvSpPr>
          <p:cNvPr id="3" name="Content Placeholder 2"/>
          <p:cNvSpPr>
            <a:spLocks noGrp="1"/>
          </p:cNvSpPr>
          <p:nvPr>
            <p:ph idx="1"/>
          </p:nvPr>
        </p:nvSpPr>
        <p:spPr/>
        <p:txBody>
          <a:bodyPr>
            <a:normAutofit fontScale="92500"/>
          </a:bodyPr>
          <a:lstStyle/>
          <a:p>
            <a:pPr algn="just"/>
            <a:r>
              <a:rPr lang="en-IN" dirty="0"/>
              <a:t>Several studies have reported the relationship between physical activity and reduced incidence of dementia or cognitive deterioration. </a:t>
            </a:r>
          </a:p>
          <a:p>
            <a:pPr algn="just"/>
            <a:r>
              <a:rPr lang="en-IN" dirty="0"/>
              <a:t>In study. Teri et al. observed that daily 30 min of physical training (aerobic, flexibility and strength) reduced the number of hospitalizations in 153  patients suffering with acute clinical depression. It not only decreased depressive symptoms but also improved quality of life.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EVIDENCES</a:t>
            </a:r>
          </a:p>
        </p:txBody>
      </p:sp>
      <p:sp>
        <p:nvSpPr>
          <p:cNvPr id="3" name="Content Placeholder 2"/>
          <p:cNvSpPr>
            <a:spLocks noGrp="1"/>
          </p:cNvSpPr>
          <p:nvPr>
            <p:ph idx="1"/>
          </p:nvPr>
        </p:nvSpPr>
        <p:spPr/>
        <p:txBody>
          <a:bodyPr>
            <a:normAutofit fontScale="85000" lnSpcReduction="20000"/>
          </a:bodyPr>
          <a:lstStyle/>
          <a:p>
            <a:pPr algn="just"/>
            <a:r>
              <a:rPr lang="en-IN" dirty="0"/>
              <a:t>Physical exercise and Schizophrenia Exercise is especially important in patients with schizophrenia since these patients are already vulnerable to obesity and also because of the additional risk of weight gain associated with antipsychotic treatment, especially with the atypical antipsychotics. </a:t>
            </a:r>
          </a:p>
          <a:p>
            <a:pPr algn="just"/>
            <a:r>
              <a:rPr lang="en-IN" dirty="0"/>
              <a:t>In a study by Fogarty et al." patients suffering from schizophrenia who participated in a 3-month physical conditioning program showed improvements in weight control and reported increased fitness level, exercise tolerance, reduced blood pressure levels, increased perceived energy levels, and increased upper body and hand grip strength levels.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b="1" dirty="0"/>
              <a:t>	THANK YOU.</a:t>
            </a:r>
          </a:p>
        </p:txBody>
      </p:sp>
      <p:sp>
        <p:nvSpPr>
          <p:cNvPr id="5" name="Subtitle 4"/>
          <p:cNvSpPr>
            <a:spLocks noGrp="1"/>
          </p:cNvSpPr>
          <p:nvPr>
            <p:ph type="subTitle" idx="1"/>
          </p:nvPr>
        </p:nvSpPr>
        <p:spPr/>
        <p:txBody>
          <a:bodyPr/>
          <a:lstStyle/>
          <a:p>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INTRODUCTION</a:t>
            </a:r>
          </a:p>
        </p:txBody>
      </p:sp>
      <p:sp>
        <p:nvSpPr>
          <p:cNvPr id="3" name="Content Placeholder 2"/>
          <p:cNvSpPr>
            <a:spLocks noGrp="1"/>
          </p:cNvSpPr>
          <p:nvPr>
            <p:ph idx="1"/>
          </p:nvPr>
        </p:nvSpPr>
        <p:spPr/>
        <p:txBody>
          <a:bodyPr>
            <a:normAutofit/>
          </a:bodyPr>
          <a:lstStyle/>
          <a:p>
            <a:pPr algn="just"/>
            <a:r>
              <a:rPr lang="en-IN" dirty="0"/>
              <a:t>Psychiatric disorders have traditionally been considered as mental rather than as physical illnesses. This is probably because they manifest with disordered functioning in the areas of emotion, perception, thinking and memory, and/or have had no clearly established biological basis.</a:t>
            </a:r>
          </a:p>
          <a:p>
            <a:pPr algn="just"/>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IN" dirty="0"/>
              <a:t>Lifestyle modifications can assume great importance in individuals especially with serious mental illness.</a:t>
            </a:r>
          </a:p>
          <a:p>
            <a:pPr algn="just"/>
            <a:r>
              <a:rPr lang="en-IN" dirty="0"/>
              <a:t> Many of these individuals are at high risk of chronic diseases associated with sedentary behaviour and medications side effects, including diabetes, </a:t>
            </a:r>
            <a:r>
              <a:rPr lang="en-IN" dirty="0" err="1"/>
              <a:t>hyperlipidemia</a:t>
            </a:r>
            <a:r>
              <a:rPr lang="en-IN" dirty="0"/>
              <a:t> and cardiovascular diseases.' So, these individuals have a higher levels of mortality and morbidity.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CLASSIFICATION OF PSYCHIATRIC DISORDERS</a:t>
            </a:r>
          </a:p>
        </p:txBody>
      </p:sp>
      <p:sp>
        <p:nvSpPr>
          <p:cNvPr id="3" name="Content Placeholder 2"/>
          <p:cNvSpPr>
            <a:spLocks noGrp="1"/>
          </p:cNvSpPr>
          <p:nvPr>
            <p:ph idx="1"/>
          </p:nvPr>
        </p:nvSpPr>
        <p:spPr/>
        <p:txBody>
          <a:bodyPr/>
          <a:lstStyle/>
          <a:p>
            <a:pPr marL="514350" indent="-514350">
              <a:buAutoNum type="arabicPeriod"/>
            </a:pPr>
            <a:r>
              <a:rPr lang="en-IN" dirty="0"/>
              <a:t>Stress-related disorders for </a:t>
            </a:r>
            <a:r>
              <a:rPr lang="en-IN" dirty="0" err="1"/>
              <a:t>i.e</a:t>
            </a:r>
            <a:r>
              <a:rPr lang="en-IN" dirty="0"/>
              <a:t> Acute stress disorder, Post-traumatic stress disorder.</a:t>
            </a:r>
          </a:p>
          <a:p>
            <a:pPr>
              <a:buNone/>
            </a:pPr>
            <a:r>
              <a:rPr lang="en-IN" dirty="0"/>
              <a:t>2. Anxiety disorders for </a:t>
            </a:r>
            <a:r>
              <a:rPr lang="en-IN" dirty="0" err="1"/>
              <a:t>i.e</a:t>
            </a:r>
            <a:r>
              <a:rPr lang="en-IN" dirty="0"/>
              <a:t> Generalized anxiety</a:t>
            </a:r>
          </a:p>
          <a:p>
            <a:pPr>
              <a:buNone/>
            </a:pPr>
            <a:r>
              <a:rPr lang="en-IN" dirty="0"/>
              <a:t>     Phobic anxiety, Panic disorder.</a:t>
            </a:r>
          </a:p>
          <a:p>
            <a:pPr>
              <a:buNone/>
            </a:pPr>
            <a:r>
              <a:rPr lang="en-IN" dirty="0"/>
              <a:t>3. Affective (mood) disorders for </a:t>
            </a:r>
            <a:r>
              <a:rPr lang="en-IN" dirty="0" err="1"/>
              <a:t>i.e</a:t>
            </a:r>
            <a:r>
              <a:rPr lang="en-IN" dirty="0"/>
              <a:t> Depressive disorder, Mania and bipolar disorder.</a:t>
            </a:r>
          </a:p>
          <a:p>
            <a:pPr>
              <a:buNone/>
            </a:pPr>
            <a:r>
              <a:rPr lang="en-IN" dirty="0"/>
              <a:t>4. Schizophrenia and delusional disorders.</a:t>
            </a:r>
          </a:p>
          <a:p>
            <a:pPr>
              <a:buNone/>
            </a:pP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GENERAL AETIOLOGY OF PSYCHIATRIC DISORDERS</a:t>
            </a:r>
            <a:endParaRPr lang="en-IN" dirty="0"/>
          </a:p>
        </p:txBody>
      </p:sp>
      <p:sp>
        <p:nvSpPr>
          <p:cNvPr id="3" name="Content Placeholder 2"/>
          <p:cNvSpPr>
            <a:spLocks noGrp="1"/>
          </p:cNvSpPr>
          <p:nvPr>
            <p:ph idx="1"/>
          </p:nvPr>
        </p:nvSpPr>
        <p:spPr/>
        <p:txBody>
          <a:bodyPr>
            <a:normAutofit fontScale="77500" lnSpcReduction="20000"/>
          </a:bodyPr>
          <a:lstStyle/>
          <a:p>
            <a:pPr algn="just">
              <a:lnSpc>
                <a:spcPct val="200000"/>
              </a:lnSpc>
              <a:buNone/>
            </a:pPr>
            <a:r>
              <a:rPr lang="en-IN" b="1" dirty="0"/>
              <a:t>Predisposing Factors</a:t>
            </a:r>
          </a:p>
          <a:p>
            <a:pPr algn="just">
              <a:lnSpc>
                <a:spcPct val="200000"/>
              </a:lnSpc>
            </a:pPr>
            <a:r>
              <a:rPr lang="en-IN" dirty="0"/>
              <a:t>Increase susceptibility to psychiatric disorder</a:t>
            </a:r>
          </a:p>
          <a:p>
            <a:pPr algn="just">
              <a:lnSpc>
                <a:spcPct val="200000"/>
              </a:lnSpc>
            </a:pPr>
            <a:r>
              <a:rPr lang="en-IN" dirty="0"/>
              <a:t> Established in </a:t>
            </a:r>
            <a:r>
              <a:rPr lang="en-IN" dirty="0" err="1"/>
              <a:t>utero</a:t>
            </a:r>
            <a:r>
              <a:rPr lang="en-IN" dirty="0"/>
              <a:t> or in childhood</a:t>
            </a:r>
          </a:p>
          <a:p>
            <a:pPr algn="just">
              <a:lnSpc>
                <a:spcPct val="200000"/>
              </a:lnSpc>
            </a:pPr>
            <a:r>
              <a:rPr lang="en-IN" dirty="0"/>
              <a:t>Operate throughout patient’s lifetime (e.g. genetic factors, congenital defects, chronic physical illness, disturbed family background)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a:t>
            </a:r>
          </a:p>
        </p:txBody>
      </p:sp>
      <p:sp>
        <p:nvSpPr>
          <p:cNvPr id="3" name="Content Placeholder 2"/>
          <p:cNvSpPr>
            <a:spLocks noGrp="1"/>
          </p:cNvSpPr>
          <p:nvPr>
            <p:ph idx="1"/>
          </p:nvPr>
        </p:nvSpPr>
        <p:spPr/>
        <p:txBody>
          <a:bodyPr>
            <a:normAutofit/>
          </a:bodyPr>
          <a:lstStyle/>
          <a:p>
            <a:pPr>
              <a:buNone/>
            </a:pPr>
            <a:r>
              <a:rPr lang="en-IN" b="1" dirty="0"/>
              <a:t>Precipitating Factors</a:t>
            </a:r>
          </a:p>
          <a:p>
            <a:pPr>
              <a:buNone/>
            </a:pPr>
            <a:r>
              <a:rPr lang="en-IN" dirty="0"/>
              <a:t>• Trigger an episode of illness</a:t>
            </a:r>
          </a:p>
          <a:p>
            <a:pPr>
              <a:buNone/>
            </a:pPr>
            <a:r>
              <a:rPr lang="en-IN" dirty="0"/>
              <a:t>• Determine its time of onset (e.g. stressful life </a:t>
            </a:r>
            <a:r>
              <a:rPr lang="en-IN" dirty="0" err="1"/>
              <a:t>events,acute</a:t>
            </a:r>
            <a:r>
              <a:rPr lang="en-IN" dirty="0"/>
              <a:t> physical illness)</a:t>
            </a:r>
          </a:p>
          <a:p>
            <a:pPr>
              <a:buNone/>
            </a:pPr>
            <a:r>
              <a:rPr lang="en-IN" b="1" dirty="0"/>
              <a:t>Perpetuating</a:t>
            </a:r>
            <a:r>
              <a:rPr lang="en-IN" dirty="0"/>
              <a:t> </a:t>
            </a:r>
            <a:r>
              <a:rPr lang="en-IN" b="1" dirty="0"/>
              <a:t>Factors</a:t>
            </a:r>
          </a:p>
          <a:p>
            <a:pPr>
              <a:buNone/>
            </a:pPr>
            <a:r>
              <a:rPr lang="en-IN" dirty="0"/>
              <a:t>• Delay recovery from illness (e.g. lack of social support, chronic physical illness)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GENERAL SYMPTOMS OF PSYCHIATRIC DISORDER</a:t>
            </a:r>
          </a:p>
        </p:txBody>
      </p:sp>
      <p:sp>
        <p:nvSpPr>
          <p:cNvPr id="3" name="Content Placeholder 2"/>
          <p:cNvSpPr>
            <a:spLocks noGrp="1"/>
          </p:cNvSpPr>
          <p:nvPr>
            <p:ph idx="1"/>
          </p:nvPr>
        </p:nvSpPr>
        <p:spPr/>
        <p:txBody>
          <a:bodyPr>
            <a:normAutofit lnSpcReduction="10000"/>
          </a:bodyPr>
          <a:lstStyle/>
          <a:p>
            <a:pPr>
              <a:buNone/>
            </a:pPr>
            <a:r>
              <a:rPr lang="en-IN" b="1" u="sng" dirty="0"/>
              <a:t>Psychological</a:t>
            </a:r>
          </a:p>
          <a:p>
            <a:pPr>
              <a:buNone/>
            </a:pPr>
            <a:r>
              <a:rPr lang="en-IN" dirty="0"/>
              <a:t>• Depressed mood</a:t>
            </a:r>
          </a:p>
          <a:p>
            <a:pPr>
              <a:buNone/>
            </a:pPr>
            <a:r>
              <a:rPr lang="en-IN" dirty="0"/>
              <a:t>• Reduced self-esteem</a:t>
            </a:r>
          </a:p>
          <a:p>
            <a:pPr>
              <a:buNone/>
            </a:pPr>
            <a:r>
              <a:rPr lang="en-IN" dirty="0"/>
              <a:t>• Pessimism</a:t>
            </a:r>
          </a:p>
          <a:p>
            <a:pPr>
              <a:buNone/>
            </a:pPr>
            <a:r>
              <a:rPr lang="en-IN" dirty="0"/>
              <a:t>• Guilt</a:t>
            </a:r>
          </a:p>
          <a:p>
            <a:pPr>
              <a:buNone/>
            </a:pPr>
            <a:r>
              <a:rPr lang="en-IN" dirty="0"/>
              <a:t>• Loss of interest</a:t>
            </a:r>
          </a:p>
          <a:p>
            <a:pPr>
              <a:buNone/>
            </a:pPr>
            <a:r>
              <a:rPr lang="en-IN" dirty="0"/>
              <a:t>• Loss of enjoyment (</a:t>
            </a:r>
            <a:r>
              <a:rPr lang="en-IN" dirty="0" err="1"/>
              <a:t>anhedonia</a:t>
            </a:r>
            <a:r>
              <a:rPr lang="en-IN" dirty="0"/>
              <a:t>)</a:t>
            </a:r>
          </a:p>
          <a:p>
            <a:pPr>
              <a:buNone/>
            </a:pPr>
            <a:r>
              <a:rPr lang="en-IN" dirty="0"/>
              <a:t>• Suicidal thinking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CONTII…</a:t>
            </a:r>
          </a:p>
        </p:txBody>
      </p:sp>
      <p:sp>
        <p:nvSpPr>
          <p:cNvPr id="3" name="Content Placeholder 2"/>
          <p:cNvSpPr>
            <a:spLocks noGrp="1"/>
          </p:cNvSpPr>
          <p:nvPr>
            <p:ph idx="1"/>
          </p:nvPr>
        </p:nvSpPr>
        <p:spPr/>
        <p:txBody>
          <a:bodyPr>
            <a:normAutofit lnSpcReduction="10000"/>
          </a:bodyPr>
          <a:lstStyle/>
          <a:p>
            <a:pPr>
              <a:buNone/>
            </a:pPr>
            <a:r>
              <a:rPr lang="en-IN" b="1" u="sng" dirty="0"/>
              <a:t>Somatic</a:t>
            </a:r>
          </a:p>
          <a:p>
            <a:pPr>
              <a:buNone/>
            </a:pPr>
            <a:r>
              <a:rPr lang="en-IN" dirty="0"/>
              <a:t>• Reduced appetite</a:t>
            </a:r>
          </a:p>
          <a:p>
            <a:pPr>
              <a:buNone/>
            </a:pPr>
            <a:r>
              <a:rPr lang="en-IN" dirty="0"/>
              <a:t>• Weight change</a:t>
            </a:r>
          </a:p>
          <a:p>
            <a:pPr>
              <a:buNone/>
            </a:pPr>
            <a:r>
              <a:rPr lang="en-IN" dirty="0"/>
              <a:t>• Disturbed sleep</a:t>
            </a:r>
          </a:p>
          <a:p>
            <a:pPr>
              <a:buNone/>
            </a:pPr>
            <a:r>
              <a:rPr lang="en-IN" dirty="0"/>
              <a:t>• Fatigue</a:t>
            </a:r>
          </a:p>
          <a:p>
            <a:pPr>
              <a:buNone/>
            </a:pPr>
            <a:r>
              <a:rPr lang="en-IN" dirty="0"/>
              <a:t>• Loss of libido</a:t>
            </a:r>
          </a:p>
          <a:p>
            <a:pPr>
              <a:buNone/>
            </a:pPr>
            <a:r>
              <a:rPr lang="en-IN" dirty="0"/>
              <a:t>• Bowel disturbance</a:t>
            </a:r>
          </a:p>
          <a:p>
            <a:pPr>
              <a:buNone/>
            </a:pPr>
            <a:r>
              <a:rPr lang="en-IN" dirty="0"/>
              <a:t>• Motor retardation (slowing of activity)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1148</Words>
  <Application>Microsoft Office PowerPoint</Application>
  <PresentationFormat>On-screen Show (4:3)</PresentationFormat>
  <Paragraphs>114</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PHYSIOTHERAPY IN PSYCHIATRIC CONDITIONS</vt:lpstr>
      <vt:lpstr>OBJECTIVES</vt:lpstr>
      <vt:lpstr>INTRODUCTION</vt:lpstr>
      <vt:lpstr>PowerPoint Presentation</vt:lpstr>
      <vt:lpstr>CLASSIFICATION OF PSYCHIATRIC DISORDERS</vt:lpstr>
      <vt:lpstr>GENERAL AETIOLOGY OF PSYCHIATRIC DISORDERS</vt:lpstr>
      <vt:lpstr>CONTI…</vt:lpstr>
      <vt:lpstr>GENERAL SYMPTOMS OF PSYCHIATRIC DISORDER</vt:lpstr>
      <vt:lpstr>CONTII…</vt:lpstr>
      <vt:lpstr>TREATMENT OF PSYCHIATRIC CONDITIONS</vt:lpstr>
      <vt:lpstr>PowerPoint Presentation</vt:lpstr>
      <vt:lpstr>CONTI…</vt:lpstr>
      <vt:lpstr>ROLE PHYSIOTHERAPY IN PSYCHIATRIC DISORDERS</vt:lpstr>
      <vt:lpstr>GOALS OF PHYSIOTHERAPY</vt:lpstr>
      <vt:lpstr>PowerPoint Presentation</vt:lpstr>
      <vt:lpstr>PSYCHOLOGICAL GOALS</vt:lpstr>
      <vt:lpstr>PHYSICAL GOALS</vt:lpstr>
      <vt:lpstr>PHYSIOLOGICAL BASIS</vt:lpstr>
      <vt:lpstr>CONTI..</vt:lpstr>
      <vt:lpstr>DESIGNING PHYSICAL ACTIVITY PROGRAM</vt:lpstr>
      <vt:lpstr>RECOMMENDED LEVEL OF PHYSICAL ACTIVITY</vt:lpstr>
      <vt:lpstr>Exercises prescribed for mental health disorder:</vt:lpstr>
      <vt:lpstr>CONTII…</vt:lpstr>
      <vt:lpstr>EVIDENCES</vt:lpstr>
      <vt:lpstr>EVIDENCES</vt:lpstr>
      <vt:lpstr>EVIDENCES</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PHYSIOTHERAPY IN PSYCHIATRIC CONDITIONS</dc:title>
  <dc:creator>HP</dc:creator>
  <cp:lastModifiedBy>Poonam Devmurari</cp:lastModifiedBy>
  <cp:revision>49</cp:revision>
  <dcterms:created xsi:type="dcterms:W3CDTF">2006-08-16T00:00:00Z</dcterms:created>
  <dcterms:modified xsi:type="dcterms:W3CDTF">2020-08-19T06:18:11Z</dcterms:modified>
</cp:coreProperties>
</file>