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6" r:id="rId17"/>
    <p:sldId id="277" r:id="rId18"/>
    <p:sldId id="271" r:id="rId19"/>
    <p:sldId id="274" r:id="rId20"/>
    <p:sldId id="272" r:id="rId21"/>
    <p:sldId id="278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3" autoAdjust="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E77D0-C69B-41CA-8B9C-B1BDCE2B2202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351BF-35F9-4886-9DE7-C2FAF4BBA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77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7491FC-250A-4206-ADF4-4346C6B8D7E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Height varies directly with </a:t>
            </a:r>
            <a:r>
              <a:rPr lang="en-US" dirty="0" err="1"/>
              <a:t>vc</a:t>
            </a: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VC increases with age up to age 20 years then becomes inversely proportion to age</a:t>
            </a:r>
          </a:p>
          <a:p>
            <a:pPr>
              <a:spcBef>
                <a:spcPct val="0"/>
              </a:spcBef>
            </a:pPr>
            <a:r>
              <a:rPr lang="en-US" dirty="0"/>
              <a:t>Women usually with lower </a:t>
            </a:r>
            <a:r>
              <a:rPr lang="en-US" dirty="0" err="1"/>
              <a:t>vc</a:t>
            </a:r>
            <a:r>
              <a:rPr lang="en-US" dirty="0"/>
              <a:t> than men</a:t>
            </a:r>
          </a:p>
          <a:p>
            <a:pPr>
              <a:spcBef>
                <a:spcPct val="0"/>
              </a:spcBef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Pulmonary function testing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5600" cy="2209800"/>
          </a:xfrm>
        </p:spPr>
        <p:txBody>
          <a:bodyPr>
            <a:normAutofit/>
          </a:bodyPr>
          <a:lstStyle/>
          <a:p>
            <a:r>
              <a:rPr lang="en-US" sz="8000" dirty="0"/>
              <a:t>(PFT)</a:t>
            </a:r>
          </a:p>
          <a:p>
            <a:pPr algn="r"/>
            <a:r>
              <a:rPr lang="en-US" sz="2800" dirty="0">
                <a:solidFill>
                  <a:schemeClr val="tx1"/>
                </a:solidFill>
              </a:rPr>
              <a:t>By, Dr. Kalpesh Satani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854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Spirogram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8" r="11018"/>
          <a:stretch>
            <a:fillRect/>
          </a:stretch>
        </p:blipFill>
        <p:spPr>
          <a:xfrm>
            <a:off x="152400" y="914400"/>
            <a:ext cx="8686800" cy="6629400"/>
          </a:xfrm>
        </p:spPr>
      </p:pic>
    </p:spTree>
    <p:extLst>
      <p:ext uri="{BB962C8B-B14F-4D97-AF65-F5344CB8AC3E}">
        <p14:creationId xmlns:p14="http://schemas.microsoft.com/office/powerpoint/2010/main" val="654459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RV is not measured directly with the spirometer</a:t>
            </a:r>
          </a:p>
          <a:p>
            <a:r>
              <a:rPr lang="en-US" dirty="0"/>
              <a:t>So RV= FRC-ERV</a:t>
            </a:r>
          </a:p>
          <a:p>
            <a:r>
              <a:rPr lang="en-US" dirty="0"/>
              <a:t>Common method to measure RV 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Nitrogen washout method.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Helium dilution method.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Total body plethysmography.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49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of gas flow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Tests that measures air flow rates during forced breathing maneuvers, provides an imp info relating to the functions of the lung, the degree of impairment &amp; sometimes the location of the problem (larger or smaller airways)</a:t>
            </a:r>
          </a:p>
        </p:txBody>
      </p:sp>
    </p:spTree>
    <p:extLst>
      <p:ext uri="{BB962C8B-B14F-4D97-AF65-F5344CB8AC3E}">
        <p14:creationId xmlns:p14="http://schemas.microsoft.com/office/powerpoint/2010/main" val="3348549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FVC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Max volume of air expired after a max inspiration.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Imp for the diagnosis of obstructive &amp; restrictive dz.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VC= TV+ERV+IRV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Normal- 3.1-4.8 Lit. OR 60-70 ml/kg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74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FEV</a:t>
            </a:r>
            <a:r>
              <a:rPr lang="en-US" sz="1800" dirty="0"/>
              <a:t>1</a:t>
            </a:r>
            <a:endParaRPr lang="en-US" dirty="0"/>
          </a:p>
          <a:p>
            <a:r>
              <a:rPr lang="en-US" dirty="0"/>
              <a:t>FEV</a:t>
            </a:r>
            <a:r>
              <a:rPr lang="en-US" sz="1800" dirty="0"/>
              <a:t>1</a:t>
            </a:r>
            <a:r>
              <a:rPr lang="en-US" dirty="0"/>
              <a:t>%= </a:t>
            </a:r>
            <a:r>
              <a:rPr lang="en-US" u="sng" dirty="0"/>
              <a:t>FEV1</a:t>
            </a:r>
          </a:p>
          <a:p>
            <a:pPr marL="0" indent="0">
              <a:buNone/>
            </a:pPr>
            <a:r>
              <a:rPr lang="en-US" dirty="0"/>
              <a:t>		FVC</a:t>
            </a:r>
          </a:p>
          <a:p>
            <a:r>
              <a:rPr lang="en-US" dirty="0"/>
              <a:t>FEV</a:t>
            </a:r>
            <a:r>
              <a:rPr lang="en-US" sz="1800" dirty="0"/>
              <a:t>3</a:t>
            </a:r>
            <a:r>
              <a:rPr lang="en-US" dirty="0"/>
              <a:t>%</a:t>
            </a:r>
          </a:p>
          <a:p>
            <a:r>
              <a:rPr lang="en-US" dirty="0"/>
              <a:t>PEFR</a:t>
            </a:r>
          </a:p>
          <a:p>
            <a:r>
              <a:rPr lang="en-US" dirty="0"/>
              <a:t>FEF</a:t>
            </a:r>
            <a:r>
              <a:rPr lang="en-US" sz="1800" b="1" dirty="0"/>
              <a:t>25-75 </a:t>
            </a:r>
            <a:r>
              <a:rPr lang="en-US" sz="1800" dirty="0"/>
              <a:t>   </a:t>
            </a:r>
            <a:r>
              <a:rPr lang="en-US" dirty="0"/>
              <a:t> - Sensitive &amp; important indicator of obstruction of small distal airways.</a:t>
            </a:r>
          </a:p>
        </p:txBody>
      </p:sp>
    </p:spTree>
    <p:extLst>
      <p:ext uri="{BB962C8B-B14F-4D97-AF65-F5344CB8AC3E}">
        <p14:creationId xmlns:p14="http://schemas.microsoft.com/office/powerpoint/2010/main" val="423048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6767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simple language</a:t>
            </a:r>
            <a:br>
              <a:rPr lang="en-US" dirty="0"/>
            </a:br>
            <a:r>
              <a:rPr lang="en-US" dirty="0"/>
              <a:t>Gold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957388"/>
            <a:ext cx="67437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3395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A01813-17-1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305799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999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of gas exchange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A) Alveolar-arterial po2 gradient</a:t>
            </a:r>
          </a:p>
          <a:p>
            <a:pPr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B) Diffusion capacity</a:t>
            </a:r>
          </a:p>
          <a:p>
            <a:pPr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C) Gas distribution tests - single breath</a:t>
            </a:r>
          </a:p>
          <a:p>
            <a:pPr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D) ventilation – perfusion tests</a:t>
            </a:r>
          </a:p>
          <a:p>
            <a:pPr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A) ABG</a:t>
            </a:r>
          </a:p>
          <a:p>
            <a:pPr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B) Single breath CO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				      elimination test</a:t>
            </a:r>
          </a:p>
          <a:p>
            <a:pPr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C) Shunt equation</a:t>
            </a:r>
          </a:p>
        </p:txBody>
      </p:sp>
    </p:spTree>
    <p:extLst>
      <p:ext uri="{BB962C8B-B14F-4D97-AF65-F5344CB8AC3E}">
        <p14:creationId xmlns:p14="http://schemas.microsoft.com/office/powerpoint/2010/main" val="4088867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Flow-volume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Flow-volume loops is a plot of inspiratory and expiratory flow in the vertical axis  against volume in the horizontal axis, during the performance of maximally forced inspiratory and expiratory maneuvers. </a:t>
            </a:r>
          </a:p>
          <a:p>
            <a:r>
              <a:rPr lang="en-US" dirty="0"/>
              <a:t>Loops in various types of respiratory problems is shown in next slide. </a:t>
            </a:r>
          </a:p>
        </p:txBody>
      </p:sp>
      <p:pic>
        <p:nvPicPr>
          <p:cNvPr id="4" name="Picture 3" descr="Spirometry_FlowVolumeLo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399" y="1981200"/>
            <a:ext cx="3432175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1535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Pulmonary Function Tests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wide variety of objective tests  to assess lung function.</a:t>
            </a:r>
          </a:p>
          <a:p>
            <a:endParaRPr lang="en-US" dirty="0"/>
          </a:p>
          <a:p>
            <a:r>
              <a:rPr lang="en-US" dirty="0"/>
              <a:t>Provide objective and standardized measurements for assessing the presence and severity of respiratory dysfunction.</a:t>
            </a:r>
          </a:p>
        </p:txBody>
      </p:sp>
    </p:spTree>
    <p:extLst>
      <p:ext uri="{BB962C8B-B14F-4D97-AF65-F5344CB8AC3E}">
        <p14:creationId xmlns:p14="http://schemas.microsoft.com/office/powerpoint/2010/main" val="23020795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:\Kalpesh\PTCT CLASSES\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"/>
            <a:ext cx="71628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278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Picture0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285" y="1600200"/>
            <a:ext cx="4895429" cy="4525963"/>
          </a:xfrm>
          <a:noFill/>
        </p:spPr>
      </p:pic>
    </p:spTree>
    <p:extLst>
      <p:ext uri="{BB962C8B-B14F-4D97-AF65-F5344CB8AC3E}">
        <p14:creationId xmlns:p14="http://schemas.microsoft.com/office/powerpoint/2010/main" val="388834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Exercise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048000"/>
          </a:xfrm>
        </p:spPr>
        <p:txBody>
          <a:bodyPr/>
          <a:lstStyle/>
          <a:p>
            <a:r>
              <a:rPr lang="en-US" dirty="0"/>
              <a:t>6 minute walk test –  It is also one of the way of assessing pulmonary function.</a:t>
            </a:r>
          </a:p>
          <a:p>
            <a:r>
              <a:rPr lang="en-US" dirty="0"/>
              <a:t>At the end of the test, we can have idea about pts functional capacity, which is related to pulmonary function.</a:t>
            </a:r>
          </a:p>
        </p:txBody>
      </p:sp>
    </p:spTree>
    <p:extLst>
      <p:ext uri="{BB962C8B-B14F-4D97-AF65-F5344CB8AC3E}">
        <p14:creationId xmlns:p14="http://schemas.microsoft.com/office/powerpoint/2010/main" val="314544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GOALS of PFT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2211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To screen for the presence of obstruction or restriction.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To assess the severity of disease.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To assess the progression of disease.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To assess the response to treatment.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To assess the patient prior to surgery, to identify the risk for post operative complications.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/>
              <a:t>To assess the patient for weaning from ventilator.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0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INDICATIONS OF PFT IN PAC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3820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Age &gt; 70 yrs.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Morbid obesity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Thoracic or Upper abdominal surgery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Smoking history and cough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Any pulmonary disease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 Undergoing anesthesia for lengthy period of time</a:t>
            </a:r>
          </a:p>
        </p:txBody>
      </p:sp>
    </p:spTree>
    <p:extLst>
      <p:ext uri="{BB962C8B-B14F-4D97-AF65-F5344CB8AC3E}">
        <p14:creationId xmlns:p14="http://schemas.microsoft.com/office/powerpoint/2010/main" val="19925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>
                <a:latin typeface="Albertus Extra Bold" pitchFamily="34" charset="0"/>
              </a:rPr>
              <a:t>Normal values / variables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Normal values vary and depend on</a:t>
            </a:r>
          </a:p>
          <a:p>
            <a:pPr lvl="1"/>
            <a:r>
              <a:rPr lang="en-US" dirty="0"/>
              <a:t>Height - Height varies directly with VC (Increase values are found in heighted people)</a:t>
            </a:r>
          </a:p>
          <a:p>
            <a:pPr lvl="1"/>
            <a:r>
              <a:rPr lang="en-US" dirty="0"/>
              <a:t>Age - VC increases with age up to age 20 years then becomes inversely proportion to age</a:t>
            </a:r>
          </a:p>
          <a:p>
            <a:pPr lvl="1"/>
            <a:r>
              <a:rPr lang="en-US" dirty="0"/>
              <a:t>Gender - Women usually have lower values than men</a:t>
            </a:r>
          </a:p>
          <a:p>
            <a:pPr lvl="1"/>
            <a:r>
              <a:rPr lang="en-US" dirty="0"/>
              <a:t>Ethnicity/Race - higher </a:t>
            </a:r>
            <a:r>
              <a:rPr lang="en-US" b="1" dirty="0"/>
              <a:t>Values in white population</a:t>
            </a:r>
            <a:r>
              <a:rPr lang="en-US" dirty="0"/>
              <a:t> than blacks, Chinese or Indians</a:t>
            </a:r>
          </a:p>
        </p:txBody>
      </p:sp>
    </p:spTree>
    <p:extLst>
      <p:ext uri="{BB962C8B-B14F-4D97-AF65-F5344CB8AC3E}">
        <p14:creationId xmlns:p14="http://schemas.microsoft.com/office/powerpoint/2010/main" val="306994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/>
              <a:t>Categories of PFT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514600"/>
          </a:xfrm>
        </p:spPr>
        <p:txBody>
          <a:bodyPr/>
          <a:lstStyle/>
          <a:p>
            <a:r>
              <a:rPr lang="en-US" dirty="0"/>
              <a:t>Tests of ventilatory function</a:t>
            </a:r>
          </a:p>
          <a:p>
            <a:r>
              <a:rPr lang="en-US" dirty="0"/>
              <a:t>Tests of gas flow rates</a:t>
            </a:r>
          </a:p>
          <a:p>
            <a:r>
              <a:rPr lang="en-US" dirty="0"/>
              <a:t>Tests of gas exchange</a:t>
            </a:r>
          </a:p>
          <a:p>
            <a:r>
              <a:rPr lang="en-US" dirty="0"/>
              <a:t>Exercise testing</a:t>
            </a:r>
          </a:p>
        </p:txBody>
      </p:sp>
    </p:spTree>
    <p:extLst>
      <p:ext uri="{BB962C8B-B14F-4D97-AF65-F5344CB8AC3E}">
        <p14:creationId xmlns:p14="http://schemas.microsoft.com/office/powerpoint/2010/main" val="3000565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of ventilatory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measures the action of the thoracic cage &amp; lungs, to detect any abnormal inference, the free flow of air from atmosphere to alveoli &amp; back.</a:t>
            </a:r>
          </a:p>
          <a:p>
            <a:r>
              <a:rPr lang="en-US" dirty="0"/>
              <a:t>There are four volume and capacities</a:t>
            </a:r>
          </a:p>
        </p:txBody>
      </p:sp>
    </p:spTree>
    <p:extLst>
      <p:ext uri="{BB962C8B-B14F-4D97-AF65-F5344CB8AC3E}">
        <p14:creationId xmlns:p14="http://schemas.microsoft.com/office/powerpoint/2010/main" val="139856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Students should know definition and normal values of Volume and capacities.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55802"/>
              </p:ext>
            </p:extLst>
          </p:nvPr>
        </p:nvGraphicFramePr>
        <p:xfrm>
          <a:off x="1295400" y="1447800"/>
          <a:ext cx="6096000" cy="3200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/>
                        <a:t>Volumes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/>
                        <a:t>Capacities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TV       500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VC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IRV      2500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ERV     1000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FRC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RV       1500 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TLC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22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Spirometer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Traditional water seal type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Electrical computerized device</a:t>
            </a:r>
          </a:p>
          <a:p>
            <a:pPr marL="0" indent="0">
              <a:buNone/>
            </a:pPr>
            <a:r>
              <a:rPr lang="en-US" dirty="0"/>
              <a:t>In either case, a graphic tracing is done – known as spirogram.</a:t>
            </a:r>
          </a:p>
        </p:txBody>
      </p:sp>
      <p:pic>
        <p:nvPicPr>
          <p:cNvPr id="4" name="Picture 2052" descr="picture_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37871" y="4267200"/>
            <a:ext cx="3657600" cy="2441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0333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626</Words>
  <Application>Microsoft Office PowerPoint</Application>
  <PresentationFormat>On-screen Show (4:3)</PresentationFormat>
  <Paragraphs>96</Paragraphs>
  <Slides>22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Albertus Extra Bold</vt:lpstr>
      <vt:lpstr>Arial</vt:lpstr>
      <vt:lpstr>Calibri</vt:lpstr>
      <vt:lpstr>Times New Roman</vt:lpstr>
      <vt:lpstr>Wingdings</vt:lpstr>
      <vt:lpstr>Office Theme</vt:lpstr>
      <vt:lpstr>Pulmonary function testing</vt:lpstr>
      <vt:lpstr>Pulmonary Function Tests</vt:lpstr>
      <vt:lpstr>GOALS of PFT</vt:lpstr>
      <vt:lpstr>INDICATIONS OF PFT IN PAC </vt:lpstr>
      <vt:lpstr>Normal values / variables</vt:lpstr>
      <vt:lpstr>Categories of PFT</vt:lpstr>
      <vt:lpstr>Tests of ventilatory function</vt:lpstr>
      <vt:lpstr>PowerPoint Presentation</vt:lpstr>
      <vt:lpstr>Spirometer</vt:lpstr>
      <vt:lpstr>Spirogram</vt:lpstr>
      <vt:lpstr>PowerPoint Presentation</vt:lpstr>
      <vt:lpstr>Tests of gas flow rates</vt:lpstr>
      <vt:lpstr>FVC</vt:lpstr>
      <vt:lpstr>PowerPoint Presentation</vt:lpstr>
      <vt:lpstr>PowerPoint Presentation</vt:lpstr>
      <vt:lpstr>In simple language Gold classification</vt:lpstr>
      <vt:lpstr>PowerPoint Presentation</vt:lpstr>
      <vt:lpstr>Tests of gas exchange</vt:lpstr>
      <vt:lpstr> Flow-volume loops</vt:lpstr>
      <vt:lpstr>PowerPoint Presentation</vt:lpstr>
      <vt:lpstr>PowerPoint Presentation</vt:lpstr>
      <vt:lpstr>Exercise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kalpesh</dc:creator>
  <cp:lastModifiedBy>Poonam Devmurari</cp:lastModifiedBy>
  <cp:revision>28</cp:revision>
  <dcterms:created xsi:type="dcterms:W3CDTF">2006-08-16T00:00:00Z</dcterms:created>
  <dcterms:modified xsi:type="dcterms:W3CDTF">2020-08-19T06:18:46Z</dcterms:modified>
</cp:coreProperties>
</file>