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89" r:id="rId4"/>
    <p:sldId id="290" r:id="rId5"/>
    <p:sldId id="257" r:id="rId6"/>
    <p:sldId id="276"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2160" b="1" i="0" u="none" strike="noStrike" kern="1200" baseline="0">
                <a:solidFill>
                  <a:prstClr val="black"/>
                </a:solidFill>
                <a:latin typeface="+mn-lt"/>
                <a:ea typeface="+mn-ea"/>
                <a:cs typeface="+mn-cs"/>
              </a:defRPr>
            </a:pPr>
            <a:r>
              <a:rPr lang="en-IN" sz="1800" b="1" dirty="0" smtClean="0"/>
              <a:t>Fig-Focus of prevention</a:t>
            </a:r>
          </a:p>
        </c:rich>
      </c:tx>
      <c:layout>
        <c:manualLayout>
          <c:xMode val="edge"/>
          <c:yMode val="edge"/>
          <c:x val="0.34388065462405493"/>
          <c:y val="0"/>
        </c:manualLayout>
      </c:layout>
    </c:title>
    <c:plotArea>
      <c:layout/>
      <c:pieChart>
        <c:varyColors val="1"/>
        <c:ser>
          <c:idx val="0"/>
          <c:order val="0"/>
          <c:tx>
            <c:strRef>
              <c:f>Sheet1!$B$1</c:f>
              <c:strCache>
                <c:ptCount val="1"/>
                <c:pt idx="0">
                  <c:v>Sales</c:v>
                </c:pt>
              </c:strCache>
            </c:strRef>
          </c:tx>
          <c:cat>
            <c:strRef>
              <c:f>Sheet1!$A$2:$A$5</c:f>
              <c:strCache>
                <c:ptCount val="2"/>
                <c:pt idx="0">
                  <c:v>1st Qtr</c:v>
                </c:pt>
                <c:pt idx="1">
                  <c:v>2nd Qtr</c:v>
                </c:pt>
              </c:strCache>
            </c:strRef>
          </c:cat>
          <c:val>
            <c:numRef>
              <c:f>Sheet1!$B$2:$B$5</c:f>
              <c:numCache>
                <c:formatCode>General</c:formatCode>
                <c:ptCount val="4"/>
                <c:pt idx="0">
                  <c:v>15</c:v>
                </c:pt>
                <c:pt idx="1">
                  <c:v>85</c:v>
                </c:pt>
              </c:numCache>
            </c:numRef>
          </c:val>
        </c:ser>
        <c:firstSliceAng val="0"/>
      </c:pieChart>
    </c:plotArea>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AC430EC-A4C1-4441-9153-5D9BAFA97060}"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C430EC-A4C1-4441-9153-5D9BAFA9706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C430EC-A4C1-4441-9153-5D9BAFA9706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AC430EC-A4C1-4441-9153-5D9BAFA97060}"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AC430EC-A4C1-4441-9153-5D9BAFA9706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C430EC-A4C1-4441-9153-5D9BAFA97060}"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AC430EC-A4C1-4441-9153-5D9BAFA97060}"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AC430EC-A4C1-4441-9153-5D9BAFA9706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AC430EC-A4C1-4441-9153-5D9BAFA9706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AC430EC-A4C1-4441-9153-5D9BAFA97060}"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CF0C46-BC61-4C7E-A1DE-C1631F675075}" type="datetimeFigureOut">
              <a:rPr lang="en-IN" smtClean="0"/>
              <a:pPr/>
              <a:t>18-08-2020</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8AC430EC-A4C1-4441-9153-5D9BAFA97060}"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7CF0C46-BC61-4C7E-A1DE-C1631F675075}" type="datetimeFigureOut">
              <a:rPr lang="en-IN" smtClean="0"/>
              <a:pPr/>
              <a:t>18-08-2020</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AC430EC-A4C1-4441-9153-5D9BAFA9706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39752" y="4941168"/>
            <a:ext cx="6400800" cy="1600200"/>
          </a:xfrm>
        </p:spPr>
        <p:txBody>
          <a:bodyPr/>
          <a:lstStyle/>
          <a:p>
            <a:pPr algn="r"/>
            <a:r>
              <a:rPr lang="en-IN" dirty="0" smtClean="0">
                <a:solidFill>
                  <a:schemeClr val="tx1"/>
                </a:solidFill>
              </a:rPr>
              <a:t>Dr. Deepak Kumar</a:t>
            </a:r>
          </a:p>
          <a:p>
            <a:pPr algn="r"/>
            <a:r>
              <a:rPr lang="en-IN" dirty="0" smtClean="0">
                <a:solidFill>
                  <a:schemeClr val="tx1"/>
                </a:solidFill>
              </a:rPr>
              <a:t>Assistant professor</a:t>
            </a:r>
          </a:p>
          <a:p>
            <a:pPr algn="r"/>
            <a:r>
              <a:rPr lang="en-IN" dirty="0" smtClean="0">
                <a:solidFill>
                  <a:schemeClr val="tx1"/>
                </a:solidFill>
              </a:rPr>
              <a:t>COP,SV</a:t>
            </a:r>
            <a:endParaRPr lang="en-IN" dirty="0">
              <a:solidFill>
                <a:schemeClr val="tx1"/>
              </a:solidFill>
            </a:endParaRPr>
          </a:p>
        </p:txBody>
      </p:sp>
      <p:sp>
        <p:nvSpPr>
          <p:cNvPr id="2" name="Title 1"/>
          <p:cNvSpPr>
            <a:spLocks noGrp="1"/>
          </p:cNvSpPr>
          <p:nvPr>
            <p:ph type="ctrTitle"/>
          </p:nvPr>
        </p:nvSpPr>
        <p:spPr>
          <a:xfrm>
            <a:off x="457200" y="1505930"/>
            <a:ext cx="8507288" cy="1635038"/>
          </a:xfrm>
        </p:spPr>
        <p:txBody>
          <a:bodyPr>
            <a:normAutofit fontScale="90000"/>
          </a:bodyPr>
          <a:lstStyle/>
          <a:p>
            <a:r>
              <a:rPr lang="en-IN" dirty="0" smtClean="0"/>
              <a:t>Concepts of community health (preventive, promotive, restorative and rehabilitation)</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332656"/>
            <a:ext cx="7772400" cy="4572000"/>
          </a:xfrm>
        </p:spPr>
        <p:txBody>
          <a:bodyPr/>
          <a:lstStyle/>
          <a:p>
            <a:pPr>
              <a:buFont typeface="Wingdings" pitchFamily="2" charset="2"/>
              <a:buChar char="§"/>
            </a:pPr>
            <a:r>
              <a:rPr lang="en-IN" dirty="0" smtClean="0"/>
              <a:t>Prevention of air pollution</a:t>
            </a:r>
          </a:p>
          <a:p>
            <a:pPr>
              <a:buFont typeface="Wingdings" pitchFamily="2" charset="2"/>
              <a:buChar char="§"/>
            </a:pPr>
            <a:r>
              <a:rPr lang="en-IN" dirty="0" smtClean="0"/>
              <a:t>Protection of environment</a:t>
            </a:r>
          </a:p>
          <a:p>
            <a:pPr>
              <a:buFont typeface="Wingdings" pitchFamily="2" charset="2"/>
              <a:buChar char="§"/>
            </a:pPr>
            <a:r>
              <a:rPr lang="en-IN" dirty="0" smtClean="0"/>
              <a:t>Health education for adopting healthy behaviours through mass media focusing on predominant risk factors, under-nutrition, unsafe water, bad sanitation, blood pressure, cholesterol and obesity. </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Primary prevention</a:t>
            </a:r>
            <a:r>
              <a:rPr lang="en-IN" dirty="0" smtClean="0"/>
              <a:t/>
            </a:r>
            <a:br>
              <a:rPr lang="en-IN" dirty="0" smtClean="0"/>
            </a:br>
            <a:endParaRPr lang="en-IN" dirty="0"/>
          </a:p>
        </p:txBody>
      </p:sp>
      <p:sp>
        <p:nvSpPr>
          <p:cNvPr id="3" name="Content Placeholder 2"/>
          <p:cNvSpPr>
            <a:spLocks noGrp="1"/>
          </p:cNvSpPr>
          <p:nvPr>
            <p:ph sz="quarter" idx="1"/>
          </p:nvPr>
        </p:nvSpPr>
        <p:spPr>
          <a:xfrm>
            <a:off x="827584" y="836712"/>
            <a:ext cx="7772400" cy="4572000"/>
          </a:xfrm>
        </p:spPr>
        <p:txBody>
          <a:bodyPr>
            <a:normAutofit fontScale="92500" lnSpcReduction="20000"/>
          </a:bodyPr>
          <a:lstStyle/>
          <a:p>
            <a:r>
              <a:rPr lang="en-IN" dirty="0" smtClean="0"/>
              <a:t>Once the risk factors have emerged in community or unhealthy behaviours are practice on large scale, the primary prevention has prime place.</a:t>
            </a:r>
          </a:p>
          <a:p>
            <a:pPr>
              <a:buNone/>
            </a:pPr>
            <a:r>
              <a:rPr lang="en-IN" b="1" dirty="0" smtClean="0"/>
              <a:t>Aim-</a:t>
            </a:r>
            <a:r>
              <a:rPr lang="en-IN" dirty="0" smtClean="0"/>
              <a:t> To prevent the development of  disease/diseases </a:t>
            </a:r>
            <a:r>
              <a:rPr lang="en-IN" b="1" dirty="0" smtClean="0">
                <a:solidFill>
                  <a:srgbClr val="7030A0"/>
                </a:solidFill>
              </a:rPr>
              <a:t>by controlling causes and risk factors.</a:t>
            </a:r>
          </a:p>
          <a:p>
            <a:pPr>
              <a:buNone/>
            </a:pPr>
            <a:r>
              <a:rPr lang="en-IN" b="1" dirty="0" smtClean="0"/>
              <a:t>Strategies of primary prevention</a:t>
            </a:r>
          </a:p>
          <a:p>
            <a:pPr marL="514350" indent="-514350">
              <a:buFont typeface="+mj-lt"/>
              <a:buAutoNum type="arabicPeriod"/>
            </a:pPr>
            <a:r>
              <a:rPr lang="en-IN" dirty="0" smtClean="0"/>
              <a:t>Health promotion</a:t>
            </a:r>
          </a:p>
          <a:p>
            <a:pPr marL="514350" indent="-514350">
              <a:buFont typeface="+mj-lt"/>
              <a:buAutoNum type="arabicPeriod"/>
            </a:pPr>
            <a:r>
              <a:rPr lang="en-IN" dirty="0" smtClean="0"/>
              <a:t>Adequate nutrition</a:t>
            </a:r>
          </a:p>
          <a:p>
            <a:pPr marL="514350" indent="-514350">
              <a:buFont typeface="+mj-lt"/>
              <a:buAutoNum type="arabicPeriod"/>
            </a:pPr>
            <a:r>
              <a:rPr lang="en-IN" dirty="0" smtClean="0"/>
              <a:t>Safe water and sanitation</a:t>
            </a:r>
          </a:p>
          <a:p>
            <a:pPr marL="514350" indent="-514350">
              <a:buFont typeface="+mj-lt"/>
              <a:buAutoNum type="arabicPeriod"/>
            </a:pPr>
            <a:r>
              <a:rPr lang="en-IN" dirty="0" smtClean="0"/>
              <a:t>Periodic health check-up</a:t>
            </a:r>
          </a:p>
          <a:p>
            <a:pPr marL="514350" indent="-514350">
              <a:buFont typeface="+mj-lt"/>
              <a:buAutoNum type="arabicPeriod"/>
            </a:pPr>
            <a:r>
              <a:rPr lang="en-IN" dirty="0" smtClean="0"/>
              <a:t>Specific prevention/protection against diseases, trauma, and accidents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260648"/>
            <a:ext cx="7772400" cy="5005536"/>
          </a:xfrm>
        </p:spPr>
        <p:txBody>
          <a:bodyPr>
            <a:normAutofit fontScale="92500" lnSpcReduction="20000"/>
          </a:bodyPr>
          <a:lstStyle/>
          <a:p>
            <a:pPr>
              <a:buNone/>
            </a:pPr>
            <a:r>
              <a:rPr lang="en-IN" sz="3500" b="1" u="sng" dirty="0" smtClean="0"/>
              <a:t>Approaches</a:t>
            </a:r>
            <a:r>
              <a:rPr lang="en-IN" sz="3500" b="1" dirty="0" smtClean="0"/>
              <a:t>-</a:t>
            </a:r>
          </a:p>
          <a:p>
            <a:pPr>
              <a:buNone/>
            </a:pPr>
            <a:endParaRPr lang="en-IN" sz="3500" b="1" dirty="0" smtClean="0"/>
          </a:p>
          <a:p>
            <a:pPr lvl="0">
              <a:buNone/>
            </a:pPr>
            <a:r>
              <a:rPr lang="en-IN" dirty="0" smtClean="0"/>
              <a:t>A.</a:t>
            </a:r>
            <a:r>
              <a:rPr lang="en-IN" dirty="0" smtClean="0">
                <a:solidFill>
                  <a:srgbClr val="7030A0"/>
                </a:solidFill>
              </a:rPr>
              <a:t> Population based approach-</a:t>
            </a:r>
            <a:r>
              <a:rPr lang="en-IN" dirty="0" smtClean="0"/>
              <a:t>It covers the whole population. Exp.</a:t>
            </a:r>
          </a:p>
          <a:p>
            <a:pPr>
              <a:buFont typeface="Wingdings" pitchFamily="2" charset="2"/>
              <a:buChar char="§"/>
            </a:pPr>
            <a:r>
              <a:rPr lang="en-IN" dirty="0" smtClean="0"/>
              <a:t>Safe water for all</a:t>
            </a:r>
          </a:p>
          <a:p>
            <a:pPr>
              <a:buFont typeface="Wingdings" pitchFamily="2" charset="2"/>
              <a:buChar char="§"/>
            </a:pPr>
            <a:r>
              <a:rPr lang="en-IN" dirty="0" smtClean="0"/>
              <a:t>Universal elementary education</a:t>
            </a:r>
          </a:p>
          <a:p>
            <a:pPr>
              <a:buFont typeface="Wingdings" pitchFamily="2" charset="2"/>
              <a:buChar char="§"/>
            </a:pPr>
            <a:r>
              <a:rPr lang="en-IN" dirty="0" smtClean="0"/>
              <a:t>Legislation against tobacco and smoking</a:t>
            </a:r>
          </a:p>
          <a:p>
            <a:pPr>
              <a:buFont typeface="Wingdings" pitchFamily="2" charset="2"/>
              <a:buChar char="§"/>
            </a:pPr>
            <a:r>
              <a:rPr lang="en-IN" dirty="0" smtClean="0"/>
              <a:t>Fixing legal age for marriage </a:t>
            </a:r>
          </a:p>
          <a:p>
            <a:pPr>
              <a:buFont typeface="Wingdings" pitchFamily="2" charset="2"/>
              <a:buChar char="§"/>
            </a:pPr>
            <a:r>
              <a:rPr lang="en-IN" dirty="0" smtClean="0"/>
              <a:t>Awareness about AIDS/HIV</a:t>
            </a:r>
          </a:p>
          <a:p>
            <a:pPr>
              <a:buFont typeface="Wingdings" pitchFamily="2" charset="2"/>
              <a:buChar char="§"/>
            </a:pPr>
            <a:r>
              <a:rPr lang="en-IN" dirty="0" smtClean="0"/>
              <a:t>Universal salt iodisation</a:t>
            </a:r>
          </a:p>
          <a:p>
            <a:pPr>
              <a:buNone/>
            </a:pPr>
            <a:r>
              <a:rPr lang="en-IN" b="1" dirty="0" smtClean="0"/>
              <a:t>Advantages-</a:t>
            </a:r>
          </a:p>
          <a:p>
            <a:pPr>
              <a:buFont typeface="Arial" pitchFamily="34" charset="0"/>
              <a:buChar char="•"/>
            </a:pPr>
            <a:r>
              <a:rPr lang="en-IN" dirty="0" smtClean="0"/>
              <a:t>Make high </a:t>
            </a:r>
            <a:r>
              <a:rPr lang="en-IN" b="1" dirty="0" smtClean="0">
                <a:solidFill>
                  <a:srgbClr val="7030A0"/>
                </a:solidFill>
              </a:rPr>
              <a:t>impact</a:t>
            </a:r>
            <a:r>
              <a:rPr lang="en-IN" dirty="0" smtClean="0"/>
              <a:t> in reducing the incidence</a:t>
            </a:r>
          </a:p>
          <a:p>
            <a:pPr>
              <a:buFont typeface="Arial" pitchFamily="34" charset="0"/>
              <a:buChar char="•"/>
            </a:pPr>
            <a:r>
              <a:rPr lang="en-IN" dirty="0" smtClean="0"/>
              <a:t>Not requiring any </a:t>
            </a:r>
            <a:r>
              <a:rPr lang="en-IN" b="1" dirty="0" smtClean="0">
                <a:solidFill>
                  <a:srgbClr val="7030A0"/>
                </a:solidFill>
              </a:rPr>
              <a:t>screening</a:t>
            </a:r>
            <a:r>
              <a:rPr lang="en-IN" dirty="0" smtClean="0"/>
              <a:t> programme to identify high risk groups</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260648"/>
            <a:ext cx="7772400" cy="4572000"/>
          </a:xfrm>
        </p:spPr>
        <p:txBody>
          <a:bodyPr/>
          <a:lstStyle/>
          <a:p>
            <a:pPr lvl="0">
              <a:buNone/>
            </a:pPr>
            <a:r>
              <a:rPr lang="en-IN" dirty="0" smtClean="0"/>
              <a:t>B. </a:t>
            </a:r>
            <a:r>
              <a:rPr lang="en-IN" dirty="0" smtClean="0">
                <a:solidFill>
                  <a:srgbClr val="7030A0"/>
                </a:solidFill>
              </a:rPr>
              <a:t>High risk approach-</a:t>
            </a:r>
            <a:r>
              <a:rPr lang="en-IN" dirty="0" smtClean="0"/>
              <a:t>It covers the selected individuals who  has high risk for a disease such as </a:t>
            </a:r>
          </a:p>
          <a:p>
            <a:pPr>
              <a:buFont typeface="Wingdings" pitchFamily="2" charset="2"/>
              <a:buChar char="§"/>
            </a:pPr>
            <a:r>
              <a:rPr lang="en-IN" dirty="0" smtClean="0"/>
              <a:t>People with sexual transmitted disease (STD clinic attendees)</a:t>
            </a:r>
          </a:p>
          <a:p>
            <a:pPr>
              <a:buFont typeface="Wingdings" pitchFamily="2" charset="2"/>
              <a:buChar char="§"/>
            </a:pPr>
            <a:r>
              <a:rPr lang="en-IN" dirty="0" smtClean="0"/>
              <a:t>Smokers</a:t>
            </a:r>
          </a:p>
          <a:p>
            <a:pPr>
              <a:buFont typeface="Wingdings" pitchFamily="2" charset="2"/>
              <a:buChar char="§"/>
            </a:pPr>
            <a:r>
              <a:rPr lang="en-IN" dirty="0" smtClean="0"/>
              <a:t>Persons having family history of diabetes, hypertension and obesity.</a:t>
            </a:r>
          </a:p>
          <a:p>
            <a:pPr>
              <a:buNone/>
            </a:pPr>
            <a:r>
              <a:rPr lang="en-IN" b="1" dirty="0" smtClean="0"/>
              <a:t>Advantages-</a:t>
            </a:r>
            <a:r>
              <a:rPr lang="en-IN" dirty="0" smtClean="0"/>
              <a:t> focus on targeted population but not a successful approach.</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0"/>
            <a:ext cx="7772400" cy="1714202"/>
          </a:xfrm>
        </p:spPr>
        <p:txBody>
          <a:bodyPr>
            <a:normAutofit/>
          </a:bodyPr>
          <a:lstStyle/>
          <a:p>
            <a:r>
              <a:rPr lang="en-IN" dirty="0" smtClean="0"/>
              <a:t>Secondary prevention-</a:t>
            </a:r>
            <a:br>
              <a:rPr lang="en-IN" dirty="0" smtClean="0"/>
            </a:br>
            <a:endParaRPr lang="en-IN" dirty="0"/>
          </a:p>
        </p:txBody>
      </p:sp>
      <p:sp>
        <p:nvSpPr>
          <p:cNvPr id="3" name="Content Placeholder 2"/>
          <p:cNvSpPr>
            <a:spLocks noGrp="1"/>
          </p:cNvSpPr>
          <p:nvPr>
            <p:ph sz="quarter" idx="1"/>
          </p:nvPr>
        </p:nvSpPr>
        <p:spPr>
          <a:xfrm>
            <a:off x="899592" y="1124744"/>
            <a:ext cx="7772400" cy="4572000"/>
          </a:xfrm>
        </p:spPr>
        <p:txBody>
          <a:bodyPr>
            <a:normAutofit fontScale="92500"/>
          </a:bodyPr>
          <a:lstStyle/>
          <a:p>
            <a:r>
              <a:rPr lang="en-IN" dirty="0" smtClean="0"/>
              <a:t>Directed towards those individuals who have developed disease.</a:t>
            </a:r>
          </a:p>
          <a:p>
            <a:pPr>
              <a:buNone/>
            </a:pPr>
            <a:r>
              <a:rPr lang="en-IN" b="1" dirty="0" smtClean="0"/>
              <a:t>Aim-</a:t>
            </a:r>
            <a:r>
              <a:rPr lang="en-IN" dirty="0" smtClean="0"/>
              <a:t> To reduce prevalence of disease in the community</a:t>
            </a:r>
          </a:p>
          <a:p>
            <a:pPr>
              <a:buNone/>
            </a:pPr>
            <a:r>
              <a:rPr lang="en-IN" b="1" dirty="0" smtClean="0"/>
              <a:t>Strategies-(Early detection and prompt treatment)</a:t>
            </a:r>
          </a:p>
          <a:p>
            <a:r>
              <a:rPr lang="en-IN" dirty="0" smtClean="0"/>
              <a:t>Detect the disease at early stage and ensure prompt treatment </a:t>
            </a:r>
          </a:p>
          <a:p>
            <a:pPr>
              <a:buFont typeface="Wingdings" pitchFamily="2" charset="2"/>
              <a:buChar char="§"/>
            </a:pPr>
            <a:r>
              <a:rPr lang="en-IN" dirty="0" smtClean="0"/>
              <a:t>Exp-sputum examination of person having cough of  2 weeks or more, helps early detection of TB and prompt treatment with DOTS (Direct Observed Treatment, Short course ).</a:t>
            </a:r>
          </a:p>
          <a:p>
            <a:pPr>
              <a:buFont typeface="Wingdings" pitchFamily="2" charset="2"/>
              <a:buChar char="§"/>
            </a:pPr>
            <a:r>
              <a:rPr lang="en-IN" dirty="0" smtClean="0"/>
              <a:t>Surveillance and screening programmes helps in early detection and prompt treatment </a:t>
            </a:r>
          </a:p>
          <a:p>
            <a:pPr>
              <a:buFont typeface="Wingdings" pitchFamily="2" charset="2"/>
              <a:buChar char="§"/>
            </a:pPr>
            <a:r>
              <a:rPr lang="en-IN" dirty="0" smtClean="0"/>
              <a:t>FTD (fever treatment depot) under malaria programme</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836712"/>
            <a:ext cx="7772400" cy="1143000"/>
          </a:xfrm>
        </p:spPr>
        <p:txBody>
          <a:bodyPr>
            <a:normAutofit fontScale="90000"/>
          </a:bodyPr>
          <a:lstStyle/>
          <a:p>
            <a:r>
              <a:rPr lang="en-IN" dirty="0" smtClean="0"/>
              <a:t>Tertiary prevention (disability limitation and rehabilitation)</a:t>
            </a:r>
            <a:br>
              <a:rPr lang="en-IN" dirty="0" smtClean="0"/>
            </a:br>
            <a:endParaRPr lang="en-IN" dirty="0"/>
          </a:p>
        </p:txBody>
      </p:sp>
      <p:sp>
        <p:nvSpPr>
          <p:cNvPr id="3" name="Content Placeholder 2"/>
          <p:cNvSpPr>
            <a:spLocks noGrp="1"/>
          </p:cNvSpPr>
          <p:nvPr>
            <p:ph sz="quarter" idx="1"/>
          </p:nvPr>
        </p:nvSpPr>
        <p:spPr/>
        <p:txBody>
          <a:bodyPr>
            <a:normAutofit fontScale="92500" lnSpcReduction="10000"/>
          </a:bodyPr>
          <a:lstStyle/>
          <a:p>
            <a:r>
              <a:rPr lang="en-IN" dirty="0" smtClean="0"/>
              <a:t>Last level of prevention</a:t>
            </a:r>
          </a:p>
          <a:p>
            <a:r>
              <a:rPr lang="en-IN" dirty="0" smtClean="0"/>
              <a:t>Applied when the individual has reached an advanced stage of disease</a:t>
            </a:r>
          </a:p>
          <a:p>
            <a:r>
              <a:rPr lang="en-IN" dirty="0" smtClean="0"/>
              <a:t>It indicates that the first two level have failed</a:t>
            </a:r>
          </a:p>
          <a:p>
            <a:pPr>
              <a:buNone/>
            </a:pPr>
            <a:r>
              <a:rPr lang="en-IN" b="1" dirty="0" smtClean="0"/>
              <a:t>Aim-</a:t>
            </a:r>
          </a:p>
          <a:p>
            <a:pPr>
              <a:buFont typeface="Wingdings" pitchFamily="2" charset="2"/>
              <a:buChar char="v"/>
            </a:pPr>
            <a:r>
              <a:rPr lang="en-IN" dirty="0" smtClean="0"/>
              <a:t>To reduced the progress and development of complications of established disease</a:t>
            </a:r>
          </a:p>
          <a:p>
            <a:pPr>
              <a:buFont typeface="Wingdings" pitchFamily="2" charset="2"/>
              <a:buChar char="v"/>
            </a:pPr>
            <a:r>
              <a:rPr lang="en-IN" dirty="0" smtClean="0"/>
              <a:t>To reduce impairment and disability</a:t>
            </a:r>
          </a:p>
          <a:p>
            <a:pPr>
              <a:buFont typeface="Wingdings" pitchFamily="2" charset="2"/>
              <a:buChar char="v"/>
            </a:pPr>
            <a:r>
              <a:rPr lang="en-IN" dirty="0" smtClean="0"/>
              <a:t>To provide rehab measures</a:t>
            </a:r>
          </a:p>
          <a:p>
            <a:pPr>
              <a:buFont typeface="Wingdings" pitchFamily="2" charset="2"/>
              <a:buChar char="v"/>
            </a:pPr>
            <a:r>
              <a:rPr lang="en-IN" dirty="0" smtClean="0"/>
              <a:t>To prolong life</a:t>
            </a:r>
          </a:p>
          <a:p>
            <a:pPr>
              <a:buFont typeface="Wingdings" pitchFamily="2" charset="2"/>
              <a:buChar char="v"/>
            </a:pPr>
            <a:r>
              <a:rPr lang="en-IN" dirty="0" smtClean="0"/>
              <a:t>To prevent death</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Health promotion</a:t>
            </a:r>
            <a:br>
              <a:rPr lang="en-IN" dirty="0" smtClean="0"/>
            </a:br>
            <a:endParaRPr lang="en-IN" dirty="0"/>
          </a:p>
        </p:txBody>
      </p:sp>
      <p:sp>
        <p:nvSpPr>
          <p:cNvPr id="3" name="Content Placeholder 2"/>
          <p:cNvSpPr>
            <a:spLocks noGrp="1"/>
          </p:cNvSpPr>
          <p:nvPr>
            <p:ph sz="quarter" idx="1"/>
          </p:nvPr>
        </p:nvSpPr>
        <p:spPr>
          <a:xfrm>
            <a:off x="899592" y="836712"/>
            <a:ext cx="7772400" cy="4572000"/>
          </a:xfrm>
        </p:spPr>
        <p:txBody>
          <a:bodyPr/>
          <a:lstStyle/>
          <a:p>
            <a:r>
              <a:rPr lang="en-IN" dirty="0" smtClean="0"/>
              <a:t>Means improving positive health in general by observing time honoured best practices like personal hygiene, brushing teeth, hand washing, avoiding smoking and alcohol, regular physical exercise, adopting healthy habits of eating etc. best health practices are established and practiced in the family first of all and school, and work places, and with peers in later life.</a:t>
            </a:r>
          </a:p>
          <a:p>
            <a:r>
              <a:rPr lang="en-IN" dirty="0" smtClean="0"/>
              <a:t>Health promotion  is  "the science and art of helping people change their lifestyle to move toward a state of optimal health". </a:t>
            </a:r>
            <a:r>
              <a:rPr lang="en-IN" sz="1800" b="1" dirty="0" smtClean="0">
                <a:solidFill>
                  <a:srgbClr val="7030A0"/>
                </a:solidFill>
              </a:rPr>
              <a:t>American Journal of Health Promotion,1986</a:t>
            </a:r>
            <a:endParaRPr lang="en-IN" b="1" dirty="0" smtClean="0">
              <a:solidFill>
                <a:srgbClr val="7030A0"/>
              </a:solidFill>
            </a:endParaRP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71600" y="548680"/>
            <a:ext cx="7772400" cy="4572000"/>
          </a:xfrm>
        </p:spPr>
        <p:txBody>
          <a:bodyPr>
            <a:normAutofit/>
          </a:bodyPr>
          <a:lstStyle/>
          <a:p>
            <a:r>
              <a:rPr lang="en-IN" dirty="0" smtClean="0"/>
              <a:t>Health promotion is the process of enabling people to increase control over, and to improve, their health. It moves beyond a focus on individual behaviour towards a wide range of social and environmental interventions.  </a:t>
            </a:r>
            <a:r>
              <a:rPr lang="en-IN" sz="1600" b="1" dirty="0" smtClean="0">
                <a:solidFill>
                  <a:srgbClr val="7030A0"/>
                </a:solidFill>
              </a:rPr>
              <a:t> (WHO) 2005</a:t>
            </a:r>
            <a:r>
              <a:rPr lang="en-IN" dirty="0" smtClean="0"/>
              <a:t>  </a:t>
            </a:r>
          </a:p>
          <a:p>
            <a:r>
              <a:rPr lang="en-IN" dirty="0" smtClean="0"/>
              <a:t> Health promotion involves public policy( Health in All Policies) that addresses health determinants such as income, housing, food security, employment, and quality working conditions.</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404664"/>
            <a:ext cx="7772400" cy="4572000"/>
          </a:xfrm>
        </p:spPr>
        <p:txBody>
          <a:bodyPr>
            <a:normAutofit/>
          </a:bodyPr>
          <a:lstStyle/>
          <a:p>
            <a:r>
              <a:rPr lang="en-IN" dirty="0" smtClean="0"/>
              <a:t>Health promotion is aligned with health equity and can be a focus of  NGOs dedicated to social justice or human rights. Health literacy can be developed in schools, while aspects of health promotion such as breastfeeding promotion can depend on laws and rules of public spaces. Health promotion is focused on preventative health care rather than a medical model of curative care.</a:t>
            </a:r>
          </a:p>
          <a:p>
            <a:r>
              <a:rPr lang="en-IN" dirty="0" smtClean="0"/>
              <a:t> In addition to methods to change lifestyles, the WHO advocated "legislation, fiscal measures, organisational change, community development and spontaneous local activities against health hazards" as health promotion methods.</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260648"/>
            <a:ext cx="7772400" cy="4572000"/>
          </a:xfrm>
        </p:spPr>
        <p:txBody>
          <a:bodyPr/>
          <a:lstStyle/>
          <a:p>
            <a:r>
              <a:rPr lang="en-IN" dirty="0" smtClean="0"/>
              <a:t>In 1986, Jake </a:t>
            </a:r>
            <a:r>
              <a:rPr lang="en-IN" dirty="0" err="1" smtClean="0"/>
              <a:t>Epp</a:t>
            </a:r>
            <a:r>
              <a:rPr lang="en-IN" dirty="0" smtClean="0"/>
              <a:t>, Canadian Minister of National Health and Welfare, released  a report  (</a:t>
            </a:r>
            <a:r>
              <a:rPr lang="en-IN" dirty="0" err="1" smtClean="0">
                <a:solidFill>
                  <a:srgbClr val="7030A0"/>
                </a:solidFill>
              </a:rPr>
              <a:t>Epp</a:t>
            </a:r>
            <a:r>
              <a:rPr lang="en-IN" dirty="0" smtClean="0">
                <a:solidFill>
                  <a:srgbClr val="7030A0"/>
                </a:solidFill>
              </a:rPr>
              <a:t> report</a:t>
            </a:r>
            <a:r>
              <a:rPr lang="en-IN" dirty="0" smtClean="0"/>
              <a:t>) which defined the three "mechanisms" of health promotion as</a:t>
            </a:r>
          </a:p>
          <a:p>
            <a:pPr marL="514350" indent="-514350">
              <a:buFont typeface="+mj-lt"/>
              <a:buAutoNum type="arabicPeriod"/>
            </a:pPr>
            <a:r>
              <a:rPr lang="en-IN" dirty="0" smtClean="0"/>
              <a:t> Self-care</a:t>
            </a:r>
          </a:p>
          <a:p>
            <a:pPr marL="514350" indent="-514350">
              <a:buFont typeface="+mj-lt"/>
              <a:buAutoNum type="arabicPeriod"/>
            </a:pPr>
            <a:r>
              <a:rPr lang="en-IN" dirty="0" smtClean="0"/>
              <a:t>Mutual aid, or the actions people take to help each other cope,  and </a:t>
            </a:r>
          </a:p>
          <a:p>
            <a:pPr marL="514350" indent="-514350">
              <a:buFont typeface="+mj-lt"/>
              <a:buAutoNum type="arabicPeriod"/>
            </a:pPr>
            <a:r>
              <a:rPr lang="en-IN" dirty="0" smtClean="0"/>
              <a:t>Healthy environments</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IN" smtClean="0"/>
              <a:t>Objectives</a:t>
            </a:r>
          </a:p>
        </p:txBody>
      </p:sp>
      <p:sp>
        <p:nvSpPr>
          <p:cNvPr id="3075" name="Content Placeholder 2"/>
          <p:cNvSpPr>
            <a:spLocks noGrp="1"/>
          </p:cNvSpPr>
          <p:nvPr>
            <p:ph idx="1"/>
          </p:nvPr>
        </p:nvSpPr>
        <p:spPr/>
        <p:txBody>
          <a:bodyPr/>
          <a:lstStyle/>
          <a:p>
            <a:r>
              <a:rPr lang="en-IN" dirty="0" smtClean="0"/>
              <a:t>At the end of the lecture the students will be able to:</a:t>
            </a:r>
          </a:p>
          <a:p>
            <a:r>
              <a:rPr lang="en-IN" dirty="0" smtClean="0"/>
              <a:t>Describe about different types of Prevention</a:t>
            </a:r>
            <a:endParaRPr lang="en-IN" dirty="0" smtClean="0"/>
          </a:p>
          <a:p>
            <a:r>
              <a:rPr lang="en-IN" dirty="0" smtClean="0"/>
              <a:t>Describe about promotion of health</a:t>
            </a:r>
          </a:p>
          <a:p>
            <a:r>
              <a:rPr lang="en-IN" dirty="0" smtClean="0"/>
              <a:t>Describe </a:t>
            </a:r>
            <a:r>
              <a:rPr lang="en-IN" smtClean="0"/>
              <a:t>about </a:t>
            </a:r>
            <a:r>
              <a:rPr lang="en-IN" smtClean="0"/>
              <a:t>restoration of </a:t>
            </a:r>
            <a:r>
              <a:rPr lang="en-IN" dirty="0" smtClean="0"/>
              <a:t>health through rehabilitation</a:t>
            </a:r>
            <a:endParaRPr lang="en-IN" dirty="0" smtClean="0"/>
          </a:p>
          <a:p>
            <a:endParaRPr lang="en-IN" dirty="0" smtClean="0"/>
          </a:p>
          <a:p>
            <a:endParaRPr lang="en-IN"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332656"/>
            <a:ext cx="7772400" cy="4572000"/>
          </a:xfrm>
        </p:spPr>
        <p:txBody>
          <a:bodyPr>
            <a:normAutofit fontScale="92500"/>
          </a:bodyPr>
          <a:lstStyle/>
          <a:p>
            <a:r>
              <a:rPr lang="en-IN" dirty="0" smtClean="0"/>
              <a:t>1st International Conference on Health Promotion, Ottawa, 1986, which resulted in the "</a:t>
            </a:r>
            <a:r>
              <a:rPr lang="en-IN" dirty="0" smtClean="0">
                <a:solidFill>
                  <a:srgbClr val="7030A0"/>
                </a:solidFill>
              </a:rPr>
              <a:t>Ottawa Charter for Health Promotion</a:t>
            </a:r>
            <a:r>
              <a:rPr lang="en-IN" dirty="0" smtClean="0"/>
              <a:t>" According to the Ottawa Charter, health promotion:</a:t>
            </a:r>
          </a:p>
          <a:p>
            <a:pPr>
              <a:buFont typeface="Wingdings" pitchFamily="2" charset="2"/>
              <a:buChar char="Ø"/>
            </a:pPr>
            <a:r>
              <a:rPr lang="en-IN" dirty="0" smtClean="0"/>
              <a:t>Is not just the responsibility of the health sector, but goes beyond healthy life-styles to well-being</a:t>
            </a:r>
          </a:p>
          <a:p>
            <a:pPr>
              <a:buFont typeface="Wingdings" pitchFamily="2" charset="2"/>
              <a:buChar char="Ø"/>
            </a:pPr>
            <a:r>
              <a:rPr lang="en-IN" dirty="0" smtClean="0"/>
              <a:t>Aims at making... [political, economic, social, cultural, environmental, behavioural and biological factors] favourable through advocacy for health</a:t>
            </a:r>
          </a:p>
          <a:p>
            <a:pPr>
              <a:buFont typeface="Wingdings" pitchFamily="2" charset="2"/>
              <a:buChar char="Ø"/>
            </a:pPr>
            <a:r>
              <a:rPr lang="en-IN" dirty="0" smtClean="0"/>
              <a:t>Focuses on achieving equity in health</a:t>
            </a:r>
          </a:p>
          <a:p>
            <a:pPr>
              <a:buFont typeface="Wingdings" pitchFamily="2" charset="2"/>
              <a:buChar char="Ø"/>
            </a:pPr>
            <a:r>
              <a:rPr lang="en-IN" dirty="0" smtClean="0"/>
              <a:t>Demands coordinated action by all concerned: by governments, by health and other social organizations.</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332656"/>
            <a:ext cx="7772400" cy="4572000"/>
          </a:xfrm>
        </p:spPr>
        <p:txBody>
          <a:bodyPr>
            <a:normAutofit lnSpcReduction="10000"/>
          </a:bodyPr>
          <a:lstStyle/>
          <a:p>
            <a:r>
              <a:rPr lang="en-IN" dirty="0" smtClean="0"/>
              <a:t> The main eight health promotion campaigns marked by WHO are </a:t>
            </a:r>
          </a:p>
          <a:p>
            <a:pPr marL="514350" indent="-514350">
              <a:buFont typeface="+mj-lt"/>
              <a:buAutoNum type="arabicPeriod"/>
            </a:pPr>
            <a:r>
              <a:rPr lang="en-IN" dirty="0" smtClean="0"/>
              <a:t>World Health Day, </a:t>
            </a:r>
            <a:r>
              <a:rPr lang="en-IN" dirty="0" smtClean="0">
                <a:solidFill>
                  <a:srgbClr val="0070C0"/>
                </a:solidFill>
              </a:rPr>
              <a:t>7</a:t>
            </a:r>
            <a:r>
              <a:rPr lang="en-IN" baseline="30000" dirty="0" smtClean="0">
                <a:solidFill>
                  <a:srgbClr val="0070C0"/>
                </a:solidFill>
              </a:rPr>
              <a:t>th</a:t>
            </a:r>
            <a:r>
              <a:rPr lang="en-IN" dirty="0" smtClean="0">
                <a:solidFill>
                  <a:srgbClr val="0070C0"/>
                </a:solidFill>
              </a:rPr>
              <a:t> April</a:t>
            </a:r>
          </a:p>
          <a:p>
            <a:pPr marL="514350" indent="-514350">
              <a:buFont typeface="+mj-lt"/>
              <a:buAutoNum type="arabicPeriod"/>
            </a:pPr>
            <a:r>
              <a:rPr lang="en-IN" dirty="0" smtClean="0"/>
              <a:t>World Tuberculosis Day, </a:t>
            </a:r>
            <a:r>
              <a:rPr lang="en-IN" dirty="0" smtClean="0">
                <a:solidFill>
                  <a:srgbClr val="0070C0"/>
                </a:solidFill>
              </a:rPr>
              <a:t>24th  March</a:t>
            </a:r>
          </a:p>
          <a:p>
            <a:pPr marL="514350" indent="-514350">
              <a:buFont typeface="+mj-lt"/>
              <a:buAutoNum type="arabicPeriod"/>
            </a:pPr>
            <a:r>
              <a:rPr lang="en-IN" dirty="0" smtClean="0"/>
              <a:t> World Blood Donor Day, </a:t>
            </a:r>
            <a:r>
              <a:rPr lang="en-IN" dirty="0" smtClean="0">
                <a:solidFill>
                  <a:srgbClr val="0070C0"/>
                </a:solidFill>
              </a:rPr>
              <a:t>14th June</a:t>
            </a:r>
          </a:p>
          <a:p>
            <a:pPr marL="514350" indent="-514350">
              <a:buFont typeface="+mj-lt"/>
              <a:buAutoNum type="arabicPeriod"/>
            </a:pPr>
            <a:r>
              <a:rPr lang="en-IN" dirty="0" smtClean="0"/>
              <a:t>World Immunization Week, </a:t>
            </a:r>
            <a:r>
              <a:rPr lang="en-IN" dirty="0" smtClean="0">
                <a:solidFill>
                  <a:srgbClr val="0070C0"/>
                </a:solidFill>
              </a:rPr>
              <a:t>24th-30th  April</a:t>
            </a:r>
          </a:p>
          <a:p>
            <a:pPr marL="514350" indent="-514350">
              <a:buFont typeface="+mj-lt"/>
              <a:buAutoNum type="arabicPeriod"/>
            </a:pPr>
            <a:r>
              <a:rPr lang="en-IN" dirty="0" smtClean="0"/>
              <a:t>World Malaria Day,</a:t>
            </a:r>
            <a:r>
              <a:rPr lang="en-IN" dirty="0" smtClean="0">
                <a:solidFill>
                  <a:srgbClr val="0070C0"/>
                </a:solidFill>
              </a:rPr>
              <a:t>25th</a:t>
            </a:r>
            <a:r>
              <a:rPr lang="en-IN" dirty="0" smtClean="0"/>
              <a:t> </a:t>
            </a:r>
            <a:r>
              <a:rPr lang="en-IN" dirty="0" smtClean="0">
                <a:solidFill>
                  <a:srgbClr val="0070C0"/>
                </a:solidFill>
              </a:rPr>
              <a:t>April</a:t>
            </a:r>
          </a:p>
          <a:p>
            <a:pPr marL="514350" indent="-514350">
              <a:buFont typeface="+mj-lt"/>
              <a:buAutoNum type="arabicPeriod"/>
            </a:pPr>
            <a:r>
              <a:rPr lang="en-IN" dirty="0" smtClean="0"/>
              <a:t>World No Tobacco Day,</a:t>
            </a:r>
            <a:r>
              <a:rPr lang="en-IN" dirty="0" smtClean="0">
                <a:solidFill>
                  <a:srgbClr val="0070C0"/>
                </a:solidFill>
              </a:rPr>
              <a:t>31st May</a:t>
            </a:r>
          </a:p>
          <a:p>
            <a:pPr marL="514350" indent="-514350">
              <a:buFont typeface="+mj-lt"/>
              <a:buAutoNum type="arabicPeriod"/>
            </a:pPr>
            <a:r>
              <a:rPr lang="en-IN" dirty="0" smtClean="0"/>
              <a:t> World Hepatitis Day, </a:t>
            </a:r>
            <a:r>
              <a:rPr lang="en-IN" dirty="0" smtClean="0">
                <a:solidFill>
                  <a:srgbClr val="0070C0"/>
                </a:solidFill>
              </a:rPr>
              <a:t>28th</a:t>
            </a:r>
            <a:r>
              <a:rPr lang="en-IN" dirty="0" smtClean="0"/>
              <a:t> </a:t>
            </a:r>
            <a:r>
              <a:rPr lang="en-IN" dirty="0" smtClean="0">
                <a:solidFill>
                  <a:srgbClr val="0070C0"/>
                </a:solidFill>
              </a:rPr>
              <a:t>July </a:t>
            </a:r>
            <a:r>
              <a:rPr lang="en-IN" dirty="0" smtClean="0"/>
              <a:t>and</a:t>
            </a:r>
          </a:p>
          <a:p>
            <a:pPr marL="514350" indent="-514350">
              <a:buFont typeface="+mj-lt"/>
              <a:buAutoNum type="arabicPeriod"/>
            </a:pPr>
            <a:r>
              <a:rPr lang="en-IN" dirty="0" smtClean="0"/>
              <a:t> World AIDS Day, </a:t>
            </a:r>
            <a:r>
              <a:rPr lang="en-IN" dirty="0" smtClean="0">
                <a:solidFill>
                  <a:srgbClr val="0070C0"/>
                </a:solidFill>
              </a:rPr>
              <a:t>1st December</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260648"/>
            <a:ext cx="7772400" cy="4572000"/>
          </a:xfrm>
        </p:spPr>
        <p:txBody>
          <a:bodyPr/>
          <a:lstStyle/>
          <a:p>
            <a:r>
              <a:rPr lang="en-IN" b="1" dirty="0" smtClean="0">
                <a:solidFill>
                  <a:srgbClr val="7030A0"/>
                </a:solidFill>
              </a:rPr>
              <a:t>Rehabilitation-</a:t>
            </a:r>
            <a:r>
              <a:rPr lang="en-IN" dirty="0" smtClean="0"/>
              <a:t>defined as the combines and coordinated use of medical, social, educational and vocational measures for training or retraining the individual to the highest possible level of functional ability.</a:t>
            </a:r>
          </a:p>
          <a:p>
            <a:r>
              <a:rPr lang="en-IN" dirty="0" smtClean="0"/>
              <a:t>It includes all the measures aimed at reducing the impact of disability and handicapping conditions and enabling the disabled and handicapped to achieve social integration.</a:t>
            </a:r>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71600" y="332656"/>
            <a:ext cx="7772400" cy="4572000"/>
          </a:xfrm>
        </p:spPr>
        <p:txBody>
          <a:bodyPr/>
          <a:lstStyle/>
          <a:p>
            <a:r>
              <a:rPr lang="en-IN" dirty="0" smtClean="0"/>
              <a:t> According to United Nations </a:t>
            </a:r>
            <a:r>
              <a:rPr lang="en-IN" i="1" dirty="0" smtClean="0"/>
              <a:t>Convention on the Rights of Persons with Disabilities (CRPD) rehabilitation is  :</a:t>
            </a:r>
          </a:p>
          <a:p>
            <a:pPr>
              <a:buNone/>
            </a:pPr>
            <a:r>
              <a:rPr lang="en-IN" i="1" dirty="0" smtClean="0"/>
              <a:t> “… </a:t>
            </a:r>
            <a:r>
              <a:rPr lang="en-IN" dirty="0" smtClean="0"/>
              <a:t>appropriate measures, including through peer support, to enable persons with disabilities to attain and maintain their maximum independence, full physical, mental, social and vocational ability, and full inclusion and participation in all aspects of life”. </a:t>
            </a:r>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476672"/>
            <a:ext cx="7772400" cy="4572000"/>
          </a:xfrm>
        </p:spPr>
        <p:txBody>
          <a:bodyPr/>
          <a:lstStyle/>
          <a:p>
            <a:r>
              <a:rPr lang="en-IN" dirty="0" smtClean="0"/>
              <a:t>The following areas of concern in rehabilitation have been identified.</a:t>
            </a:r>
          </a:p>
          <a:p>
            <a:pPr marL="514350" indent="-514350">
              <a:buFont typeface="+mj-lt"/>
              <a:buAutoNum type="alphaUcPeriod"/>
            </a:pPr>
            <a:r>
              <a:rPr lang="en-IN" b="1" dirty="0" smtClean="0">
                <a:solidFill>
                  <a:srgbClr val="00B050"/>
                </a:solidFill>
              </a:rPr>
              <a:t>Medical rehabilitation-</a:t>
            </a:r>
            <a:r>
              <a:rPr lang="en-IN" dirty="0" smtClean="0">
                <a:solidFill>
                  <a:srgbClr val="00B050"/>
                </a:solidFill>
              </a:rPr>
              <a:t>restoration of function</a:t>
            </a:r>
          </a:p>
          <a:p>
            <a:pPr marL="514350" indent="-514350">
              <a:buFont typeface="+mj-lt"/>
              <a:buAutoNum type="alphaUcPeriod"/>
            </a:pPr>
            <a:r>
              <a:rPr lang="en-IN" b="1" dirty="0" smtClean="0">
                <a:solidFill>
                  <a:srgbClr val="00B0F0"/>
                </a:solidFill>
              </a:rPr>
              <a:t>Vocational rehabilitation- </a:t>
            </a:r>
            <a:r>
              <a:rPr lang="en-IN" dirty="0" smtClean="0">
                <a:solidFill>
                  <a:srgbClr val="00B0F0"/>
                </a:solidFill>
              </a:rPr>
              <a:t>restoration of capacity to earn a livelihood</a:t>
            </a:r>
          </a:p>
          <a:p>
            <a:pPr marL="514350" indent="-514350">
              <a:buFont typeface="+mj-lt"/>
              <a:buAutoNum type="alphaUcPeriod"/>
            </a:pPr>
            <a:r>
              <a:rPr lang="en-IN" b="1" dirty="0" smtClean="0">
                <a:solidFill>
                  <a:schemeClr val="accent1">
                    <a:lumMod val="75000"/>
                  </a:schemeClr>
                </a:solidFill>
              </a:rPr>
              <a:t>Social rehabilitation- </a:t>
            </a:r>
            <a:r>
              <a:rPr lang="en-IN" dirty="0" smtClean="0">
                <a:solidFill>
                  <a:schemeClr val="accent1">
                    <a:lumMod val="75000"/>
                  </a:schemeClr>
                </a:solidFill>
              </a:rPr>
              <a:t>restoration of family and social relationship</a:t>
            </a:r>
          </a:p>
          <a:p>
            <a:pPr marL="514350" indent="-514350">
              <a:buFont typeface="+mj-lt"/>
              <a:buAutoNum type="alphaUcPeriod"/>
            </a:pPr>
            <a:r>
              <a:rPr lang="en-IN" b="1" dirty="0" smtClean="0">
                <a:solidFill>
                  <a:srgbClr val="7030A0"/>
                </a:solidFill>
              </a:rPr>
              <a:t>Psychological rehabilitation-</a:t>
            </a:r>
            <a:r>
              <a:rPr lang="en-IN" dirty="0" smtClean="0">
                <a:solidFill>
                  <a:srgbClr val="7030A0"/>
                </a:solidFill>
              </a:rPr>
              <a:t>restoration of  personal dignity and confidence</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sz="quarter" idx="1"/>
          </p:nvPr>
        </p:nvPicPr>
        <p:blipFill>
          <a:blip r:embed="rId2" cstate="print"/>
          <a:srcRect/>
          <a:stretch>
            <a:fillRect/>
          </a:stretch>
        </p:blipFill>
        <p:spPr bwMode="auto">
          <a:xfrm>
            <a:off x="-9648" y="332656"/>
            <a:ext cx="9153648" cy="4248472"/>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71600" y="548680"/>
            <a:ext cx="7772400" cy="4572000"/>
          </a:xfrm>
        </p:spPr>
        <p:txBody>
          <a:bodyPr/>
          <a:lstStyle/>
          <a:p>
            <a:r>
              <a:rPr lang="en-IN" b="1" u="sng" dirty="0" smtClean="0">
                <a:solidFill>
                  <a:srgbClr val="0070C0"/>
                </a:solidFill>
              </a:rPr>
              <a:t>Rehabilitation measures </a:t>
            </a:r>
            <a:r>
              <a:rPr lang="en-IN" dirty="0" smtClean="0"/>
              <a:t>are broadly divided into three categories: </a:t>
            </a:r>
          </a:p>
          <a:p>
            <a:pPr marL="514350" indent="-514350">
              <a:buFont typeface="+mj-lt"/>
              <a:buAutoNum type="arabicPeriod"/>
            </a:pPr>
            <a:r>
              <a:rPr lang="en-IN" dirty="0" smtClean="0"/>
              <a:t>Rehabilitation medicine </a:t>
            </a:r>
          </a:p>
          <a:p>
            <a:pPr marL="514350" indent="-514350">
              <a:buFont typeface="+mj-lt"/>
              <a:buAutoNum type="arabicPeriod"/>
            </a:pPr>
            <a:r>
              <a:rPr lang="en-IN" dirty="0" smtClean="0"/>
              <a:t>Therapy </a:t>
            </a:r>
          </a:p>
          <a:p>
            <a:pPr marL="514350" indent="-514350">
              <a:buFont typeface="+mj-lt"/>
              <a:buAutoNum type="arabicPeriod"/>
            </a:pPr>
            <a:r>
              <a:rPr lang="en-IN" dirty="0" smtClean="0"/>
              <a:t>Assistive technologies. </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7584" y="332656"/>
            <a:ext cx="7772400" cy="4572000"/>
          </a:xfrm>
        </p:spPr>
        <p:txBody>
          <a:bodyPr>
            <a:normAutofit lnSpcReduction="10000"/>
          </a:bodyPr>
          <a:lstStyle/>
          <a:p>
            <a:r>
              <a:rPr lang="en-IN" b="1" dirty="0" smtClean="0"/>
              <a:t>Rehabilitation medicine </a:t>
            </a:r>
            <a:r>
              <a:rPr lang="en-IN" dirty="0" smtClean="0"/>
              <a:t>is concerned with improving functioning through the diagnosis and treatment of health conditions, reducing impairments, and preventing or treating complications .</a:t>
            </a:r>
          </a:p>
          <a:p>
            <a:r>
              <a:rPr lang="en-IN" dirty="0" smtClean="0"/>
              <a:t>Doctors with specific expertise in medical rehabilitation are referred to as physiatrists, rehabilitation doctors, or physical and rehabilitation specialists. But other doctors like clinical psychologists can also be involved in rehab medicine.</a:t>
            </a:r>
          </a:p>
          <a:p>
            <a:r>
              <a:rPr lang="en-IN" dirty="0" smtClean="0"/>
              <a:t>Rehabilitation medicine works in improving joint and limb function, pain management, wound healing, and psychosocial well-being.</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7584" y="188640"/>
            <a:ext cx="7772400" cy="4572000"/>
          </a:xfrm>
        </p:spPr>
        <p:txBody>
          <a:bodyPr/>
          <a:lstStyle/>
          <a:p>
            <a:r>
              <a:rPr lang="en-IN" dirty="0" smtClean="0"/>
              <a:t>Therapy is concerned with restoring and compensating for the loss of functioning, and preventing or slowing deterioration in functioning in every area of a person’s life. </a:t>
            </a:r>
          </a:p>
          <a:p>
            <a:r>
              <a:rPr lang="en-IN" dirty="0" smtClean="0"/>
              <a:t>Therapists and rehabilitation workers include occupational therapists, physiotherapists, </a:t>
            </a:r>
            <a:r>
              <a:rPr lang="en-IN" dirty="0" err="1" smtClean="0"/>
              <a:t>orthotists</a:t>
            </a:r>
            <a:r>
              <a:rPr lang="en-IN" dirty="0" smtClean="0"/>
              <a:t>, </a:t>
            </a:r>
            <a:r>
              <a:rPr lang="en-IN" dirty="0" err="1" smtClean="0"/>
              <a:t>prosthetists</a:t>
            </a:r>
            <a:r>
              <a:rPr lang="en-IN" dirty="0" smtClean="0"/>
              <a:t>, psychologists, rehabilitation and technical assistants, social workers, and speech and language therapists.</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260648"/>
            <a:ext cx="7772400" cy="4572000"/>
          </a:xfrm>
        </p:spPr>
        <p:txBody>
          <a:bodyPr/>
          <a:lstStyle/>
          <a:p>
            <a:pPr>
              <a:buNone/>
            </a:pPr>
            <a:r>
              <a:rPr lang="en-IN" dirty="0" smtClean="0"/>
              <a:t>Therapy measures include: </a:t>
            </a:r>
          </a:p>
          <a:p>
            <a:pPr marL="571500" indent="-571500">
              <a:buFont typeface="+mj-lt"/>
              <a:buAutoNum type="romanLcPeriod"/>
            </a:pPr>
            <a:r>
              <a:rPr lang="en-IN" dirty="0" smtClean="0"/>
              <a:t>Training, exercises, and compensatory strategies </a:t>
            </a:r>
          </a:p>
          <a:p>
            <a:pPr marL="571500" indent="-571500">
              <a:buFont typeface="+mj-lt"/>
              <a:buAutoNum type="romanLcPeriod"/>
            </a:pPr>
            <a:r>
              <a:rPr lang="en-IN" dirty="0" smtClean="0"/>
              <a:t>Education </a:t>
            </a:r>
          </a:p>
          <a:p>
            <a:pPr marL="571500" indent="-571500">
              <a:buFont typeface="+mj-lt"/>
              <a:buAutoNum type="romanLcPeriod"/>
            </a:pPr>
            <a:r>
              <a:rPr lang="en-IN" dirty="0" smtClean="0"/>
              <a:t>Support and counselling </a:t>
            </a:r>
          </a:p>
          <a:p>
            <a:pPr marL="571500" indent="-571500">
              <a:buFont typeface="+mj-lt"/>
              <a:buAutoNum type="romanLcPeriod"/>
            </a:pPr>
            <a:r>
              <a:rPr lang="en-IN" dirty="0" smtClean="0"/>
              <a:t>Modifications to the environment </a:t>
            </a:r>
          </a:p>
          <a:p>
            <a:pPr marL="571500" indent="-571500">
              <a:buFont typeface="+mj-lt"/>
              <a:buAutoNum type="romanLcPeriod"/>
            </a:pPr>
            <a:r>
              <a:rPr lang="en-IN" dirty="0" smtClean="0"/>
              <a:t>Provision of resources</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620688"/>
            <a:ext cx="7772400" cy="5688632"/>
          </a:xfrm>
        </p:spPr>
        <p:txBody>
          <a:bodyPr>
            <a:normAutofit lnSpcReduction="10000"/>
          </a:bodyPr>
          <a:lstStyle/>
          <a:p>
            <a:r>
              <a:rPr lang="en-IN" b="1" u="sng" dirty="0" smtClean="0"/>
              <a:t>Community</a:t>
            </a:r>
            <a:r>
              <a:rPr lang="en-IN" dirty="0" smtClean="0"/>
              <a:t> </a:t>
            </a:r>
          </a:p>
          <a:p>
            <a:pPr>
              <a:buNone/>
            </a:pPr>
            <a:r>
              <a:rPr lang="en-IN" dirty="0" smtClean="0"/>
              <a:t>	-is a group of people who might have different characteristics but share geographical location, setting, goals or social interest. Examples of communities include people living in the same town, members of a temple or members of a sport union.</a:t>
            </a:r>
          </a:p>
          <a:p>
            <a:r>
              <a:rPr lang="en-IN" b="1" dirty="0" smtClean="0"/>
              <a:t>Community health </a:t>
            </a:r>
            <a:r>
              <a:rPr lang="en-IN" dirty="0" smtClean="0"/>
              <a:t>(=Public health)</a:t>
            </a:r>
          </a:p>
          <a:p>
            <a:pPr>
              <a:buFont typeface="Wingdings" pitchFamily="2" charset="2"/>
              <a:buChar char="q"/>
            </a:pPr>
            <a:r>
              <a:rPr lang="en-IN" dirty="0" smtClean="0"/>
              <a:t>is a major field of study which focuses on the maintenance, protection and improvement of the health status of population groups and communities opposed to the health of individual patients.</a:t>
            </a:r>
          </a:p>
          <a:p>
            <a:pPr>
              <a:buFont typeface="Wingdings" pitchFamily="2" charset="2"/>
              <a:buChar char="q"/>
            </a:pPr>
            <a:r>
              <a:rPr lang="en-IN" dirty="0" smtClean="0"/>
              <a:t>It does not focus on a group of people with the same shared characteristics, like age or diagnosis, but on all people within a geographical location or involved in specific activity.</a:t>
            </a:r>
          </a:p>
          <a:p>
            <a:pPr>
              <a:buFont typeface="Wingdings" pitchFamily="2" charset="2"/>
              <a:buChar char="q"/>
            </a:pP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332656"/>
            <a:ext cx="7772400" cy="4572000"/>
          </a:xfrm>
        </p:spPr>
        <p:txBody>
          <a:bodyPr/>
          <a:lstStyle/>
          <a:p>
            <a:r>
              <a:rPr lang="en-IN" b="1" dirty="0" smtClean="0"/>
              <a:t>An assistive technology </a:t>
            </a:r>
            <a:r>
              <a:rPr lang="en-IN" dirty="0" smtClean="0"/>
              <a:t>device can be defined as “any item, piece of equipment, or product, whether it is acquired commercially, modified, or customized, that is used to maintain or improve the functional capabilities of individuals with disabilities.”</a:t>
            </a:r>
          </a:p>
          <a:p>
            <a:pPr>
              <a:buNone/>
            </a:pPr>
            <a:r>
              <a:rPr lang="en-IN" dirty="0" smtClean="0"/>
              <a:t>Common examples of assistive devices are: </a:t>
            </a:r>
          </a:p>
          <a:p>
            <a:pPr marL="514350" indent="-514350">
              <a:buFont typeface="+mj-lt"/>
              <a:buAutoNum type="alphaLcPeriod"/>
            </a:pPr>
            <a:r>
              <a:rPr lang="en-IN" dirty="0" smtClean="0"/>
              <a:t>Crutches, prosthesis, </a:t>
            </a:r>
            <a:r>
              <a:rPr lang="en-IN" dirty="0" err="1" smtClean="0"/>
              <a:t>orthosis</a:t>
            </a:r>
            <a:r>
              <a:rPr lang="en-IN" dirty="0" smtClean="0"/>
              <a:t>, wheelchairs, and tricycles for people with mobility impairments; </a:t>
            </a:r>
          </a:p>
          <a:p>
            <a:pPr>
              <a:buNone/>
            </a:pP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260648"/>
            <a:ext cx="7772400" cy="4572000"/>
          </a:xfrm>
        </p:spPr>
        <p:txBody>
          <a:bodyPr>
            <a:normAutofit/>
          </a:bodyPr>
          <a:lstStyle/>
          <a:p>
            <a:pPr marL="514350" indent="-514350">
              <a:buFont typeface="+mj-lt"/>
              <a:buAutoNum type="alphaLcParenR" startAt="2"/>
            </a:pPr>
            <a:r>
              <a:rPr lang="en-IN" dirty="0" smtClean="0"/>
              <a:t>Hearing aids and cochlear implants for those with hearing impairments; </a:t>
            </a:r>
          </a:p>
          <a:p>
            <a:pPr marL="514350" indent="-514350">
              <a:buFont typeface="+mj-lt"/>
              <a:buAutoNum type="alphaLcParenR" startAt="2"/>
            </a:pPr>
            <a:r>
              <a:rPr lang="en-IN" dirty="0" smtClean="0"/>
              <a:t>White canes, ocular devices, talking books, and software for screen magnification and reading for people with visual impairments; </a:t>
            </a:r>
          </a:p>
          <a:p>
            <a:pPr marL="514350" indent="-514350">
              <a:buFont typeface="+mj-lt"/>
              <a:buAutoNum type="alphaLcParenR" startAt="2"/>
            </a:pPr>
            <a:r>
              <a:rPr lang="en-IN" dirty="0" smtClean="0"/>
              <a:t>Communication boards and speech synthesizers for people with speech impairments; </a:t>
            </a:r>
          </a:p>
          <a:p>
            <a:pPr marL="514350" indent="-514350">
              <a:buFont typeface="+mj-lt"/>
              <a:buAutoNum type="alphaLcParenR" startAt="2"/>
            </a:pPr>
            <a:r>
              <a:rPr lang="en-IN" dirty="0" smtClean="0"/>
              <a:t>Devices such as day calendars with symbol pictures for people with cognitive impairment. </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404664"/>
            <a:ext cx="7772400" cy="4572000"/>
          </a:xfrm>
        </p:spPr>
        <p:txBody>
          <a:bodyPr/>
          <a:lstStyle/>
          <a:p>
            <a:pPr>
              <a:buNone/>
            </a:pPr>
            <a:r>
              <a:rPr lang="en-IN" b="1" dirty="0" smtClean="0"/>
              <a:t>Child with cerebral palsy and rehabilitation</a:t>
            </a:r>
          </a:p>
          <a:p>
            <a:r>
              <a:rPr lang="en-IN" dirty="0" smtClean="0"/>
              <a:t>Difficulty walking	</a:t>
            </a:r>
          </a:p>
          <a:p>
            <a:r>
              <a:rPr lang="en-IN" dirty="0" smtClean="0"/>
              <a:t>→ </a:t>
            </a:r>
            <a:r>
              <a:rPr lang="en-IN" b="1" dirty="0" smtClean="0">
                <a:solidFill>
                  <a:srgbClr val="7030A0"/>
                </a:solidFill>
              </a:rPr>
              <a:t>Rehabilitation medicine</a:t>
            </a:r>
            <a:r>
              <a:rPr lang="en-IN" dirty="0" smtClean="0"/>
              <a:t>– </a:t>
            </a:r>
            <a:r>
              <a:rPr lang="en-IN" dirty="0" err="1" smtClean="0"/>
              <a:t>Botulinum</a:t>
            </a:r>
            <a:r>
              <a:rPr lang="en-IN" dirty="0" smtClean="0"/>
              <a:t> toxin injections.– Surgical treatment of contractures and deformities (therapy interventions usually complement these medical interventions).</a:t>
            </a:r>
          </a:p>
          <a:p>
            <a:r>
              <a:rPr lang="en-IN" dirty="0" smtClean="0"/>
              <a:t>→ </a:t>
            </a:r>
            <a:r>
              <a:rPr lang="en-IN" b="1" dirty="0" smtClean="0">
                <a:solidFill>
                  <a:srgbClr val="7030A0"/>
                </a:solidFill>
              </a:rPr>
              <a:t>Therapy</a:t>
            </a:r>
            <a:r>
              <a:rPr lang="en-IN" dirty="0" smtClean="0"/>
              <a:t>– Therapy, exercises and targeted play activities to train effective movements.</a:t>
            </a:r>
          </a:p>
          <a:p>
            <a:r>
              <a:rPr lang="en-IN" dirty="0" smtClean="0"/>
              <a:t>→ </a:t>
            </a:r>
            <a:r>
              <a:rPr lang="en-IN" b="1" dirty="0" smtClean="0">
                <a:solidFill>
                  <a:srgbClr val="7030A0"/>
                </a:solidFill>
              </a:rPr>
              <a:t>Assistive technology</a:t>
            </a:r>
            <a:r>
              <a:rPr lang="en-IN" dirty="0" smtClean="0"/>
              <a:t>– Orthotics, wheelchair or other equipment.	</a:t>
            </a: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260648"/>
            <a:ext cx="7772400" cy="5759152"/>
          </a:xfrm>
        </p:spPr>
        <p:txBody>
          <a:bodyPr>
            <a:normAutofit/>
          </a:bodyPr>
          <a:lstStyle/>
          <a:p>
            <a:pPr>
              <a:buNone/>
            </a:pPr>
            <a:r>
              <a:rPr lang="en-IN" b="1" dirty="0" smtClean="0"/>
              <a:t>1. Controlling food industries to prevent production and sale of junk food and salt reduction</a:t>
            </a:r>
          </a:p>
          <a:p>
            <a:pPr marL="514350" indent="-514350">
              <a:buNone/>
            </a:pPr>
            <a:r>
              <a:rPr lang="en-IN" dirty="0" smtClean="0"/>
              <a:t>A. Primordial prevention</a:t>
            </a:r>
          </a:p>
          <a:p>
            <a:pPr marL="514350" indent="-514350">
              <a:buNone/>
            </a:pPr>
            <a:r>
              <a:rPr lang="en-IN" dirty="0" smtClean="0"/>
              <a:t> B. primary prevention </a:t>
            </a:r>
          </a:p>
          <a:p>
            <a:pPr marL="514350" indent="-514350">
              <a:buNone/>
            </a:pPr>
            <a:r>
              <a:rPr lang="en-IN" dirty="0" smtClean="0"/>
              <a:t>C. secondary prevention </a:t>
            </a:r>
          </a:p>
          <a:p>
            <a:pPr marL="514350" indent="-514350">
              <a:buNone/>
            </a:pPr>
            <a:r>
              <a:rPr lang="en-IN" dirty="0" smtClean="0"/>
              <a:t>D. none of them</a:t>
            </a:r>
          </a:p>
          <a:p>
            <a:pPr>
              <a:buNone/>
            </a:pPr>
            <a:endParaRPr lang="en-IN" dirty="0" smtClean="0"/>
          </a:p>
          <a:p>
            <a:pPr>
              <a:buNone/>
            </a:pPr>
            <a:r>
              <a:rPr lang="en-IN" b="1" dirty="0" smtClean="0"/>
              <a:t>2. Periodic health check-up comes under</a:t>
            </a:r>
          </a:p>
          <a:p>
            <a:pPr marL="514350" indent="-514350">
              <a:buNone/>
            </a:pPr>
            <a:r>
              <a:rPr lang="en-IN" dirty="0" smtClean="0"/>
              <a:t>A. Primordial prevention </a:t>
            </a:r>
          </a:p>
          <a:p>
            <a:pPr marL="514350" indent="-514350">
              <a:buNone/>
            </a:pPr>
            <a:r>
              <a:rPr lang="en-IN" dirty="0" smtClean="0"/>
              <a:t>B. primary prevention </a:t>
            </a:r>
          </a:p>
          <a:p>
            <a:pPr marL="514350" indent="-514350">
              <a:buNone/>
            </a:pPr>
            <a:r>
              <a:rPr lang="en-IN" dirty="0" smtClean="0"/>
              <a:t>C. secondary prevention </a:t>
            </a:r>
          </a:p>
          <a:p>
            <a:pPr marL="514350" indent="-514350">
              <a:buNone/>
            </a:pPr>
            <a:r>
              <a:rPr lang="en-IN" dirty="0" smtClean="0"/>
              <a:t>D. none of them</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332656"/>
            <a:ext cx="7772400" cy="6192688"/>
          </a:xfrm>
        </p:spPr>
        <p:txBody>
          <a:bodyPr>
            <a:normAutofit fontScale="92500" lnSpcReduction="20000"/>
          </a:bodyPr>
          <a:lstStyle/>
          <a:p>
            <a:pPr>
              <a:buNone/>
            </a:pPr>
            <a:r>
              <a:rPr lang="en-IN" sz="3200" b="1" dirty="0" smtClean="0"/>
              <a:t>3. World health day is celebrated on </a:t>
            </a:r>
          </a:p>
          <a:p>
            <a:pPr marL="514350" indent="-514350">
              <a:buNone/>
            </a:pPr>
            <a:r>
              <a:rPr lang="en-IN" sz="3200" dirty="0" smtClean="0"/>
              <a:t>A. 1</a:t>
            </a:r>
            <a:r>
              <a:rPr lang="en-IN" sz="3200" baseline="30000" dirty="0" smtClean="0"/>
              <a:t>st</a:t>
            </a:r>
            <a:r>
              <a:rPr lang="en-IN" sz="3200" dirty="0" smtClean="0"/>
              <a:t> December</a:t>
            </a:r>
          </a:p>
          <a:p>
            <a:pPr marL="514350" indent="-514350">
              <a:buNone/>
            </a:pPr>
            <a:r>
              <a:rPr lang="en-IN" sz="3200" dirty="0" smtClean="0"/>
              <a:t>B. 24</a:t>
            </a:r>
            <a:r>
              <a:rPr lang="en-IN" sz="3200" baseline="30000" dirty="0" smtClean="0"/>
              <a:t>th</a:t>
            </a:r>
            <a:r>
              <a:rPr lang="en-IN" sz="3200" dirty="0" smtClean="0"/>
              <a:t> April </a:t>
            </a:r>
          </a:p>
          <a:p>
            <a:pPr marL="514350" indent="-514350">
              <a:buNone/>
            </a:pPr>
            <a:r>
              <a:rPr lang="en-IN" sz="3200" dirty="0" smtClean="0"/>
              <a:t>C. 28</a:t>
            </a:r>
            <a:r>
              <a:rPr lang="en-IN" sz="3200" baseline="30000" dirty="0" smtClean="0"/>
              <a:t>th</a:t>
            </a:r>
            <a:r>
              <a:rPr lang="en-IN" sz="3200" dirty="0" smtClean="0"/>
              <a:t> July </a:t>
            </a:r>
          </a:p>
          <a:p>
            <a:pPr marL="514350" indent="-514350">
              <a:buNone/>
            </a:pPr>
            <a:r>
              <a:rPr lang="en-IN" sz="3200" dirty="0" smtClean="0"/>
              <a:t>D. 07</a:t>
            </a:r>
            <a:r>
              <a:rPr lang="en-IN" sz="3200" baseline="30000" dirty="0" smtClean="0"/>
              <a:t>th</a:t>
            </a:r>
            <a:r>
              <a:rPr lang="en-IN" sz="3200" dirty="0" smtClean="0"/>
              <a:t> April</a:t>
            </a:r>
          </a:p>
          <a:p>
            <a:endParaRPr lang="en-IN" sz="3200" dirty="0" smtClean="0"/>
          </a:p>
          <a:p>
            <a:pPr>
              <a:buNone/>
            </a:pPr>
            <a:r>
              <a:rPr lang="en-IN" sz="3200" b="1" dirty="0" smtClean="0"/>
              <a:t>4. Tertiary prevention aim at</a:t>
            </a:r>
          </a:p>
          <a:p>
            <a:pPr marL="514350" indent="-514350">
              <a:buNone/>
            </a:pPr>
            <a:r>
              <a:rPr lang="en-IN" sz="3200" dirty="0" smtClean="0"/>
              <a:t>A. To reduce impairment and disability </a:t>
            </a:r>
          </a:p>
          <a:p>
            <a:pPr marL="514350" indent="-514350">
              <a:buNone/>
            </a:pPr>
            <a:r>
              <a:rPr lang="en-IN" sz="3200" dirty="0" smtClean="0"/>
              <a:t>B. To promote health  </a:t>
            </a:r>
          </a:p>
          <a:p>
            <a:pPr marL="514350" indent="-514350">
              <a:buNone/>
            </a:pPr>
            <a:r>
              <a:rPr lang="en-IN" sz="3200" dirty="0" smtClean="0"/>
              <a:t> C. To reduced the progress and development of complications of established disease</a:t>
            </a:r>
          </a:p>
          <a:p>
            <a:pPr marL="514350" indent="-514350">
              <a:buNone/>
            </a:pPr>
            <a:r>
              <a:rPr lang="en-IN" sz="3200" dirty="0" smtClean="0"/>
              <a:t> D. None of them</a:t>
            </a:r>
          </a:p>
          <a:p>
            <a:pPr>
              <a:buNone/>
            </a:pPr>
            <a:r>
              <a:rPr lang="en-IN" sz="3200" dirty="0" smtClean="0"/>
              <a:t> </a:t>
            </a:r>
          </a:p>
          <a:p>
            <a:pPr>
              <a:buNone/>
            </a:pPr>
            <a:r>
              <a:rPr lang="en-IN" dirty="0" smtClean="0"/>
              <a:t> </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IN" b="1" dirty="0" smtClean="0"/>
              <a:t>5. Surgical correction of bony deformity comes under</a:t>
            </a:r>
          </a:p>
          <a:p>
            <a:pPr>
              <a:buNone/>
            </a:pPr>
            <a:endParaRPr lang="en-IN" dirty="0" smtClean="0"/>
          </a:p>
          <a:p>
            <a:pPr marL="514350" indent="-514350">
              <a:buNone/>
            </a:pPr>
            <a:r>
              <a:rPr lang="en-IN" dirty="0" smtClean="0"/>
              <a:t>A. Rehabilitation </a:t>
            </a:r>
          </a:p>
          <a:p>
            <a:pPr marL="514350" indent="-514350">
              <a:buNone/>
            </a:pPr>
            <a:r>
              <a:rPr lang="en-IN" dirty="0" smtClean="0"/>
              <a:t>B. secondary prevention </a:t>
            </a:r>
          </a:p>
          <a:p>
            <a:pPr marL="514350" indent="-514350">
              <a:buNone/>
            </a:pPr>
            <a:r>
              <a:rPr lang="en-IN" dirty="0" smtClean="0"/>
              <a:t>C. Tertiary prevention</a:t>
            </a:r>
          </a:p>
          <a:p>
            <a:pPr marL="514350" indent="-514350">
              <a:buNone/>
            </a:pPr>
            <a:r>
              <a:rPr lang="en-IN" dirty="0" smtClean="0"/>
              <a:t>D. None of them</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332656"/>
            <a:ext cx="7772400" cy="4572000"/>
          </a:xfrm>
        </p:spPr>
        <p:txBody>
          <a:bodyPr/>
          <a:lstStyle/>
          <a:p>
            <a:pPr>
              <a:buNone/>
            </a:pPr>
            <a:r>
              <a:rPr lang="en-IN" b="1" dirty="0" smtClean="0"/>
              <a:t>Goals of community health-</a:t>
            </a:r>
          </a:p>
          <a:p>
            <a:r>
              <a:rPr lang="en-IN" dirty="0" smtClean="0"/>
              <a:t>To decrease morbidity and mortality rate</a:t>
            </a:r>
          </a:p>
          <a:p>
            <a:r>
              <a:rPr lang="en-IN" dirty="0" smtClean="0"/>
              <a:t>To increase the life span for individuals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71600" y="260648"/>
            <a:ext cx="7772400" cy="4572000"/>
          </a:xfrm>
        </p:spPr>
        <p:txBody>
          <a:bodyPr/>
          <a:lstStyle/>
          <a:p>
            <a:r>
              <a:rPr lang="en-IN" dirty="0" smtClean="0"/>
              <a:t>The word prevention is derived from Latin “</a:t>
            </a:r>
            <a:r>
              <a:rPr lang="en-IN" b="1" dirty="0" err="1" smtClean="0">
                <a:solidFill>
                  <a:srgbClr val="0070C0"/>
                </a:solidFill>
              </a:rPr>
              <a:t>pravenire</a:t>
            </a:r>
            <a:r>
              <a:rPr lang="en-IN" dirty="0" smtClean="0"/>
              <a:t>”, “ to come before” .</a:t>
            </a:r>
          </a:p>
          <a:p>
            <a:r>
              <a:rPr lang="en-IN" dirty="0" smtClean="0"/>
              <a:t>The prevention is </a:t>
            </a:r>
            <a:r>
              <a:rPr lang="en-IN" b="1" dirty="0" smtClean="0">
                <a:solidFill>
                  <a:srgbClr val="0070C0"/>
                </a:solidFill>
              </a:rPr>
              <a:t>anticipatory medicine</a:t>
            </a:r>
            <a:r>
              <a:rPr lang="en-IN" dirty="0" smtClean="0"/>
              <a:t>. It comes before the disease occur. </a:t>
            </a:r>
          </a:p>
          <a:p>
            <a:r>
              <a:rPr lang="en-IN" dirty="0" smtClean="0"/>
              <a:t>Most of the preventive measures are </a:t>
            </a:r>
            <a:r>
              <a:rPr lang="en-IN" b="1" dirty="0" smtClean="0"/>
              <a:t>focused on </a:t>
            </a:r>
            <a:r>
              <a:rPr lang="en-IN" dirty="0" smtClean="0"/>
              <a:t>healthy people, to ensure that they stay healthy and do not develop disease/diseases. But the concept of prevention can be applied unhealthy and sick persons also to restore and to prevent disability and death.</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827584" y="332656"/>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491880" y="3284984"/>
            <a:ext cx="2823978" cy="461665"/>
          </a:xfrm>
          <a:prstGeom prst="rect">
            <a:avLst/>
          </a:prstGeom>
        </p:spPr>
        <p:txBody>
          <a:bodyPr wrap="none">
            <a:spAutoFit/>
          </a:bodyPr>
          <a:lstStyle/>
          <a:p>
            <a:r>
              <a:rPr lang="en-IN" sz="2400" dirty="0" smtClean="0">
                <a:solidFill>
                  <a:schemeClr val="bg1"/>
                </a:solidFill>
              </a:rPr>
              <a:t>85-90% Healthy People</a:t>
            </a:r>
            <a:endParaRPr lang="en-IN" sz="2400" dirty="0">
              <a:solidFill>
                <a:schemeClr val="bg1"/>
              </a:solidFill>
            </a:endParaRPr>
          </a:p>
        </p:txBody>
      </p:sp>
      <p:sp>
        <p:nvSpPr>
          <p:cNvPr id="6" name="Rectangle 5"/>
          <p:cNvSpPr/>
          <p:nvPr/>
        </p:nvSpPr>
        <p:spPr>
          <a:xfrm>
            <a:off x="5724128" y="764704"/>
            <a:ext cx="3099695" cy="461665"/>
          </a:xfrm>
          <a:prstGeom prst="rect">
            <a:avLst/>
          </a:prstGeom>
        </p:spPr>
        <p:txBody>
          <a:bodyPr wrap="none">
            <a:spAutoFit/>
          </a:bodyPr>
          <a:lstStyle/>
          <a:p>
            <a:r>
              <a:rPr lang="en-IN" sz="2400" dirty="0" smtClean="0"/>
              <a:t>10-15% Unhealthy People</a:t>
            </a:r>
            <a:endParaRPr lang="en-IN"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7584" y="548680"/>
            <a:ext cx="7772400" cy="4572000"/>
          </a:xfrm>
        </p:spPr>
        <p:txBody>
          <a:bodyPr/>
          <a:lstStyle/>
          <a:p>
            <a:r>
              <a:rPr lang="en-IN" dirty="0" smtClean="0"/>
              <a:t>Levels of prevention</a:t>
            </a:r>
          </a:p>
          <a:p>
            <a:pPr>
              <a:buNone/>
            </a:pPr>
            <a:r>
              <a:rPr lang="en-IN" dirty="0" smtClean="0"/>
              <a:t>1. Primordial</a:t>
            </a:r>
          </a:p>
          <a:p>
            <a:pPr>
              <a:buNone/>
            </a:pPr>
            <a:r>
              <a:rPr lang="en-IN" dirty="0" smtClean="0"/>
              <a:t> 2. Primary</a:t>
            </a:r>
          </a:p>
          <a:p>
            <a:pPr>
              <a:buNone/>
            </a:pPr>
            <a:r>
              <a:rPr lang="en-IN" dirty="0" smtClean="0"/>
              <a:t>3. Secondary </a:t>
            </a:r>
          </a:p>
          <a:p>
            <a:pPr>
              <a:buNone/>
            </a:pPr>
            <a:r>
              <a:rPr lang="en-IN" dirty="0" smtClean="0"/>
              <a:t>4. Tertiary </a:t>
            </a:r>
          </a:p>
          <a:p>
            <a:endParaRPr lang="en-IN" dirty="0" smtClean="0"/>
          </a:p>
          <a:p>
            <a:endParaRPr lang="en-IN" dirty="0"/>
          </a:p>
        </p:txBody>
      </p:sp>
      <p:sp>
        <p:nvSpPr>
          <p:cNvPr id="4" name="Right Brace 3"/>
          <p:cNvSpPr/>
          <p:nvPr/>
        </p:nvSpPr>
        <p:spPr>
          <a:xfrm rot="10800000" flipH="1">
            <a:off x="2627784" y="1196752"/>
            <a:ext cx="386329" cy="64807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5" name="TextBox 4"/>
          <p:cNvSpPr txBox="1"/>
          <p:nvPr/>
        </p:nvSpPr>
        <p:spPr>
          <a:xfrm>
            <a:off x="2987824" y="1268760"/>
            <a:ext cx="4392488" cy="800219"/>
          </a:xfrm>
          <a:prstGeom prst="rect">
            <a:avLst/>
          </a:prstGeom>
          <a:noFill/>
        </p:spPr>
        <p:txBody>
          <a:bodyPr wrap="square" rtlCol="0">
            <a:spAutoFit/>
          </a:bodyPr>
          <a:lstStyle/>
          <a:p>
            <a:r>
              <a:rPr lang="en-IN" sz="2800" dirty="0"/>
              <a:t>focus on healthy people</a:t>
            </a:r>
          </a:p>
          <a:p>
            <a:endParaRPr lang="en-IN" dirty="0"/>
          </a:p>
        </p:txBody>
      </p:sp>
      <p:sp>
        <p:nvSpPr>
          <p:cNvPr id="6" name="Right Brace 5"/>
          <p:cNvSpPr/>
          <p:nvPr/>
        </p:nvSpPr>
        <p:spPr>
          <a:xfrm rot="10800000" flipH="1">
            <a:off x="2555776" y="2132856"/>
            <a:ext cx="386329" cy="64807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8" name="TextBox 7"/>
          <p:cNvSpPr txBox="1"/>
          <p:nvPr/>
        </p:nvSpPr>
        <p:spPr>
          <a:xfrm>
            <a:off x="2987824" y="2204864"/>
            <a:ext cx="4392488" cy="800219"/>
          </a:xfrm>
          <a:prstGeom prst="rect">
            <a:avLst/>
          </a:prstGeom>
          <a:noFill/>
        </p:spPr>
        <p:txBody>
          <a:bodyPr wrap="square" rtlCol="0">
            <a:spAutoFit/>
          </a:bodyPr>
          <a:lstStyle/>
          <a:p>
            <a:r>
              <a:rPr lang="en-IN" sz="2800" dirty="0"/>
              <a:t>focus on </a:t>
            </a:r>
            <a:r>
              <a:rPr lang="en-IN" sz="2800" dirty="0" smtClean="0"/>
              <a:t>unhealthy </a:t>
            </a:r>
            <a:r>
              <a:rPr lang="en-IN" sz="2800" dirty="0"/>
              <a:t>people</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772400" cy="1143000"/>
          </a:xfrm>
        </p:spPr>
        <p:txBody>
          <a:bodyPr>
            <a:normAutofit fontScale="90000"/>
          </a:bodyPr>
          <a:lstStyle/>
          <a:p>
            <a:r>
              <a:rPr lang="en-IN" dirty="0" smtClean="0"/>
              <a:t>Primordial prevention</a:t>
            </a:r>
            <a:br>
              <a:rPr lang="en-IN" dirty="0" smtClean="0"/>
            </a:br>
            <a:endParaRPr lang="en-IN" dirty="0"/>
          </a:p>
        </p:txBody>
      </p:sp>
      <p:sp>
        <p:nvSpPr>
          <p:cNvPr id="3" name="Content Placeholder 2"/>
          <p:cNvSpPr>
            <a:spLocks noGrp="1"/>
          </p:cNvSpPr>
          <p:nvPr>
            <p:ph sz="quarter" idx="1"/>
          </p:nvPr>
        </p:nvSpPr>
        <p:spPr>
          <a:xfrm>
            <a:off x="914400" y="1124744"/>
            <a:ext cx="7772400" cy="5733256"/>
          </a:xfrm>
        </p:spPr>
        <p:txBody>
          <a:bodyPr>
            <a:normAutofit fontScale="92500" lnSpcReduction="20000"/>
          </a:bodyPr>
          <a:lstStyle/>
          <a:p>
            <a:r>
              <a:rPr lang="en-IN" dirty="0" smtClean="0"/>
              <a:t>This is the real prevention, which does not allow the people to fall sick.</a:t>
            </a:r>
          </a:p>
          <a:p>
            <a:r>
              <a:rPr lang="en-IN" b="1" dirty="0" smtClean="0"/>
              <a:t>Aim</a:t>
            </a:r>
            <a:r>
              <a:rPr lang="en-IN" dirty="0" smtClean="0"/>
              <a:t>- it is a strategy to </a:t>
            </a:r>
            <a:r>
              <a:rPr lang="en-IN" b="1" dirty="0" smtClean="0"/>
              <a:t>reduce risks and promote healthy life styles</a:t>
            </a:r>
            <a:r>
              <a:rPr lang="en-IN" dirty="0" smtClean="0"/>
              <a:t>. </a:t>
            </a:r>
          </a:p>
          <a:p>
            <a:r>
              <a:rPr lang="en-IN" dirty="0" smtClean="0"/>
              <a:t>Leading risk factors of death in developing countries. </a:t>
            </a:r>
          </a:p>
          <a:p>
            <a:pPr marL="514350" lvl="0" indent="-514350">
              <a:buFont typeface="+mj-lt"/>
              <a:buAutoNum type="arabicPeriod"/>
            </a:pPr>
            <a:r>
              <a:rPr lang="en-IN" dirty="0" smtClean="0"/>
              <a:t>Underweight/malnutrition</a:t>
            </a:r>
          </a:p>
          <a:p>
            <a:pPr marL="514350" lvl="0" indent="-514350">
              <a:buFont typeface="+mj-lt"/>
              <a:buAutoNum type="arabicPeriod"/>
            </a:pPr>
            <a:r>
              <a:rPr lang="en-IN" dirty="0" smtClean="0"/>
              <a:t>Unsafe water, sanitation, and hygiene</a:t>
            </a:r>
          </a:p>
          <a:p>
            <a:pPr marL="514350" lvl="0" indent="-514350">
              <a:buFont typeface="+mj-lt"/>
              <a:buAutoNum type="arabicPeriod"/>
            </a:pPr>
            <a:r>
              <a:rPr lang="en-IN" dirty="0" smtClean="0"/>
              <a:t>Indoor smoke from solid fuels</a:t>
            </a:r>
          </a:p>
          <a:p>
            <a:pPr marL="514350" lvl="0" indent="-514350">
              <a:buFont typeface="+mj-lt"/>
              <a:buAutoNum type="arabicPeriod"/>
            </a:pPr>
            <a:r>
              <a:rPr lang="en-IN" dirty="0" smtClean="0"/>
              <a:t>Zinc deficiency</a:t>
            </a:r>
          </a:p>
          <a:p>
            <a:pPr marL="514350" lvl="0" indent="-514350">
              <a:buFont typeface="+mj-lt"/>
              <a:buAutoNum type="arabicPeriod"/>
            </a:pPr>
            <a:r>
              <a:rPr lang="en-IN" dirty="0" smtClean="0"/>
              <a:t>Iron deficiency</a:t>
            </a:r>
          </a:p>
          <a:p>
            <a:pPr marL="514350" lvl="0" indent="-514350">
              <a:buFont typeface="+mj-lt"/>
              <a:buAutoNum type="arabicPeriod"/>
            </a:pPr>
            <a:r>
              <a:rPr lang="en-IN" dirty="0" smtClean="0"/>
              <a:t>Vitamin A deficiency</a:t>
            </a:r>
          </a:p>
          <a:p>
            <a:pPr marL="514350" lvl="0" indent="-514350">
              <a:buFont typeface="+mj-lt"/>
              <a:buAutoNum type="arabicPeriod"/>
            </a:pPr>
            <a:r>
              <a:rPr lang="en-IN" dirty="0" smtClean="0"/>
              <a:t>Blood pressure</a:t>
            </a:r>
          </a:p>
          <a:p>
            <a:pPr marL="514350" lvl="0" indent="-514350">
              <a:buFont typeface="+mj-lt"/>
              <a:buAutoNum type="arabicPeriod"/>
            </a:pPr>
            <a:r>
              <a:rPr lang="en-IN" dirty="0" smtClean="0"/>
              <a:t>Tobacco use</a:t>
            </a:r>
          </a:p>
          <a:p>
            <a:pPr marL="514350" indent="-514350">
              <a:buFont typeface="+mj-lt"/>
              <a:buAutoNum type="arabicPeriod"/>
            </a:pPr>
            <a:r>
              <a:rPr lang="en-IN" dirty="0" smtClean="0"/>
              <a:t>Unsafe sex</a:t>
            </a:r>
          </a:p>
          <a:p>
            <a:pPr marL="514350" lvl="0" indent="-514350">
              <a:buFont typeface="+mj-lt"/>
              <a:buAutoNum type="arabicPeriod"/>
            </a:pPr>
            <a:r>
              <a:rPr lang="en-IN" dirty="0" err="1" smtClean="0"/>
              <a:t>Cholesterole</a:t>
            </a:r>
            <a:endParaRPr lang="en-IN"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404664"/>
            <a:ext cx="7772400" cy="4572000"/>
          </a:xfrm>
        </p:spPr>
        <p:txBody>
          <a:bodyPr>
            <a:normAutofit fontScale="92500" lnSpcReduction="10000"/>
          </a:bodyPr>
          <a:lstStyle/>
          <a:p>
            <a:pPr>
              <a:buNone/>
            </a:pPr>
            <a:r>
              <a:rPr lang="en-IN" b="1" dirty="0" smtClean="0"/>
              <a:t>Primordial prevention strategies</a:t>
            </a:r>
          </a:p>
          <a:p>
            <a:pPr>
              <a:buFont typeface="Wingdings" pitchFamily="2" charset="2"/>
              <a:buChar char="§"/>
            </a:pPr>
            <a:r>
              <a:rPr lang="en-IN" dirty="0" smtClean="0"/>
              <a:t>Promotion of </a:t>
            </a:r>
            <a:r>
              <a:rPr lang="en-IN" b="1" dirty="0" smtClean="0">
                <a:solidFill>
                  <a:srgbClr val="7030A0"/>
                </a:solidFill>
              </a:rPr>
              <a:t>safe water </a:t>
            </a:r>
            <a:r>
              <a:rPr lang="en-IN" dirty="0" smtClean="0"/>
              <a:t>and ensuring </a:t>
            </a:r>
            <a:r>
              <a:rPr lang="en-IN" b="1" dirty="0" smtClean="0">
                <a:solidFill>
                  <a:srgbClr val="7030A0"/>
                </a:solidFill>
              </a:rPr>
              <a:t>sanitation</a:t>
            </a:r>
            <a:r>
              <a:rPr lang="en-IN" dirty="0" smtClean="0"/>
              <a:t> in rural, urban and tribal areas.</a:t>
            </a:r>
          </a:p>
          <a:p>
            <a:pPr>
              <a:buFont typeface="Wingdings" pitchFamily="2" charset="2"/>
              <a:buChar char="§"/>
            </a:pPr>
            <a:r>
              <a:rPr lang="en-IN" dirty="0" smtClean="0"/>
              <a:t>Policy on </a:t>
            </a:r>
            <a:r>
              <a:rPr lang="en-IN" b="1" dirty="0" smtClean="0">
                <a:solidFill>
                  <a:srgbClr val="7030A0"/>
                </a:solidFill>
              </a:rPr>
              <a:t>nutrition </a:t>
            </a:r>
            <a:r>
              <a:rPr lang="en-IN" dirty="0" smtClean="0"/>
              <a:t>to prevent malnutrition by effective agriculture policy on food for all and good nutrition for infants, young children, adolescent girls, pregnant women and lactating mother.</a:t>
            </a:r>
          </a:p>
          <a:p>
            <a:pPr>
              <a:buFont typeface="Wingdings" pitchFamily="2" charset="2"/>
              <a:buChar char="§"/>
            </a:pPr>
            <a:r>
              <a:rPr lang="en-IN" dirty="0" smtClean="0"/>
              <a:t>Controlling food industries to prevent production and sale of </a:t>
            </a:r>
            <a:r>
              <a:rPr lang="en-IN" b="1" dirty="0" smtClean="0">
                <a:solidFill>
                  <a:srgbClr val="7030A0"/>
                </a:solidFill>
              </a:rPr>
              <a:t>junk food and salt reduction</a:t>
            </a:r>
          </a:p>
          <a:p>
            <a:pPr>
              <a:buFont typeface="Wingdings" pitchFamily="2" charset="2"/>
              <a:buChar char="§"/>
            </a:pPr>
            <a:r>
              <a:rPr lang="en-IN" dirty="0" smtClean="0"/>
              <a:t>To prevent </a:t>
            </a:r>
            <a:r>
              <a:rPr lang="en-IN" b="1" dirty="0" smtClean="0">
                <a:solidFill>
                  <a:srgbClr val="7030A0"/>
                </a:solidFill>
              </a:rPr>
              <a:t>tobacco</a:t>
            </a:r>
            <a:r>
              <a:rPr lang="en-IN" dirty="0" smtClean="0"/>
              <a:t> use govt. taking action on taxation, ban on advertisement, restriction of smoking in public places, and sale of tobacco product to children</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195</TotalTime>
  <Words>1434</Words>
  <Application>Microsoft Office PowerPoint</Application>
  <PresentationFormat>On-screen Show (4:3)</PresentationFormat>
  <Paragraphs>187</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Equity</vt:lpstr>
      <vt:lpstr>Concepts of community health (preventive, promotive, restorative and rehabilitation)</vt:lpstr>
      <vt:lpstr>Objectives</vt:lpstr>
      <vt:lpstr>Slide 3</vt:lpstr>
      <vt:lpstr>Slide 4</vt:lpstr>
      <vt:lpstr>Slide 5</vt:lpstr>
      <vt:lpstr>Slide 6</vt:lpstr>
      <vt:lpstr>Slide 7</vt:lpstr>
      <vt:lpstr>Primordial prevention </vt:lpstr>
      <vt:lpstr>Slide 9</vt:lpstr>
      <vt:lpstr>Slide 10</vt:lpstr>
      <vt:lpstr>Primary prevention </vt:lpstr>
      <vt:lpstr>Slide 12</vt:lpstr>
      <vt:lpstr>Slide 13</vt:lpstr>
      <vt:lpstr>Secondary prevention- </vt:lpstr>
      <vt:lpstr>Tertiary prevention (disability limitation and rehabilitation) </vt:lpstr>
      <vt:lpstr>Health promotion </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Concepts of community health (preventive, promotive, restorative and rehabilitation)</dc:title>
  <dc:creator>Hp</dc:creator>
  <cp:lastModifiedBy>HP</cp:lastModifiedBy>
  <cp:revision>55</cp:revision>
  <dcterms:created xsi:type="dcterms:W3CDTF">2016-09-06T01:18:58Z</dcterms:created>
  <dcterms:modified xsi:type="dcterms:W3CDTF">2020-08-18T10:57:40Z</dcterms:modified>
</cp:coreProperties>
</file>