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5" r:id="rId3"/>
    <p:sldId id="321" r:id="rId4"/>
    <p:sldId id="322" r:id="rId5"/>
    <p:sldId id="258" r:id="rId6"/>
    <p:sldId id="259" r:id="rId7"/>
    <p:sldId id="260" r:id="rId8"/>
    <p:sldId id="261" r:id="rId9"/>
    <p:sldId id="262" r:id="rId10"/>
    <p:sldId id="263" r:id="rId11"/>
    <p:sldId id="264" r:id="rId12"/>
    <p:sldId id="265" r:id="rId13"/>
    <p:sldId id="266" r:id="rId14"/>
    <p:sldId id="267" r:id="rId15"/>
    <p:sldId id="268" r:id="rId16"/>
    <p:sldId id="300" r:id="rId17"/>
    <p:sldId id="269" r:id="rId18"/>
    <p:sldId id="286" r:id="rId19"/>
    <p:sldId id="299" r:id="rId20"/>
    <p:sldId id="301" r:id="rId21"/>
    <p:sldId id="302" r:id="rId22"/>
    <p:sldId id="303" r:id="rId23"/>
    <p:sldId id="304" r:id="rId24"/>
    <p:sldId id="320" r:id="rId25"/>
    <p:sldId id="305" r:id="rId26"/>
    <p:sldId id="319" r:id="rId27"/>
    <p:sldId id="270" r:id="rId28"/>
    <p:sldId id="271" r:id="rId29"/>
    <p:sldId id="290" r:id="rId30"/>
    <p:sldId id="291" r:id="rId31"/>
    <p:sldId id="288" r:id="rId32"/>
    <p:sldId id="272" r:id="rId33"/>
    <p:sldId id="273" r:id="rId34"/>
    <p:sldId id="289" r:id="rId35"/>
    <p:sldId id="292" r:id="rId36"/>
    <p:sldId id="295" r:id="rId37"/>
    <p:sldId id="296" r:id="rId38"/>
    <p:sldId id="297" r:id="rId39"/>
    <p:sldId id="287" r:id="rId40"/>
    <p:sldId id="298" r:id="rId41"/>
    <p:sldId id="275" r:id="rId42"/>
    <p:sldId id="276" r:id="rId43"/>
    <p:sldId id="277" r:id="rId44"/>
    <p:sldId id="278" r:id="rId45"/>
    <p:sldId id="279" r:id="rId46"/>
    <p:sldId id="280" r:id="rId47"/>
    <p:sldId id="281" r:id="rId48"/>
    <p:sldId id="282" r:id="rId49"/>
    <p:sldId id="283" r:id="rId50"/>
    <p:sldId id="284" r:id="rId51"/>
    <p:sldId id="285" r:id="rId52"/>
    <p:sldId id="306" r:id="rId53"/>
    <p:sldId id="307" r:id="rId54"/>
    <p:sldId id="308" r:id="rId55"/>
    <p:sldId id="309" r:id="rId56"/>
    <p:sldId id="310" r:id="rId57"/>
    <p:sldId id="323" r:id="rId58"/>
    <p:sldId id="32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73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66" d="100"/>
          <a:sy n="66" d="100"/>
        </p:scale>
        <p:origin x="-15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ata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CF9156-888D-4BB7-A057-C80371A6865F}" type="doc">
      <dgm:prSet loTypeId="urn:microsoft.com/office/officeart/2005/8/layout/process4" loCatId="list" qsTypeId="urn:microsoft.com/office/officeart/2005/8/quickstyle/simple4" qsCatId="simple" csTypeId="urn:microsoft.com/office/officeart/2005/8/colors/colorful2" csCatId="colorful" phldr="1"/>
      <dgm:spPr/>
      <dgm:t>
        <a:bodyPr/>
        <a:lstStyle/>
        <a:p>
          <a:endParaRPr lang="en-US"/>
        </a:p>
      </dgm:t>
    </dgm:pt>
    <dgm:pt modelId="{5B816FF3-55A8-4B5A-9F13-4E7F26A878AA}">
      <dgm:prSet phldrT="[Text]">
        <dgm:style>
          <a:lnRef idx="2">
            <a:schemeClr val="accent4">
              <a:shade val="50000"/>
            </a:schemeClr>
          </a:lnRef>
          <a:fillRef idx="1">
            <a:schemeClr val="accent4"/>
          </a:fillRef>
          <a:effectRef idx="0">
            <a:schemeClr val="accent4"/>
          </a:effectRef>
          <a:fontRef idx="minor">
            <a:schemeClr val="lt1"/>
          </a:fontRef>
        </dgm:style>
      </dgm:prSet>
      <dgm:spPr>
        <a:solidFill>
          <a:srgbClr val="00B0F0"/>
        </a:solidFill>
        <a:ln>
          <a:solidFill>
            <a:schemeClr val="tx1"/>
          </a:solidFill>
        </a:ln>
      </dgm:spPr>
      <dgm:t>
        <a:bodyPr/>
        <a:lstStyle/>
        <a:p>
          <a:r>
            <a:rPr lang="en-US" dirty="0" smtClean="0">
              <a:ln>
                <a:solidFill>
                  <a:srgbClr val="CC0000"/>
                </a:solidFill>
              </a:ln>
              <a:effectLst/>
              <a:latin typeface="Arial Black" pitchFamily="34" charset="0"/>
            </a:rPr>
            <a:t>Central</a:t>
          </a:r>
          <a:endParaRPr lang="en-US" dirty="0">
            <a:ln>
              <a:solidFill>
                <a:srgbClr val="CC0000"/>
              </a:solidFill>
            </a:ln>
            <a:latin typeface="Arial Black" pitchFamily="34" charset="0"/>
          </a:endParaRPr>
        </a:p>
      </dgm:t>
    </dgm:pt>
    <dgm:pt modelId="{D766144F-3FED-454A-96C0-9AC24B7EAAF5}" type="parTrans" cxnId="{9DF30F8A-4621-4D89-916F-16F0A4659856}">
      <dgm:prSet/>
      <dgm:spPr/>
      <dgm:t>
        <a:bodyPr/>
        <a:lstStyle/>
        <a:p>
          <a:endParaRPr lang="en-US"/>
        </a:p>
      </dgm:t>
    </dgm:pt>
    <dgm:pt modelId="{5A6DFC54-B956-40EA-871D-CFAAC52B6DEB}" type="sibTrans" cxnId="{9DF30F8A-4621-4D89-916F-16F0A4659856}">
      <dgm:prSet/>
      <dgm:spPr/>
      <dgm:t>
        <a:bodyPr/>
        <a:lstStyle/>
        <a:p>
          <a:endParaRPr lang="en-US"/>
        </a:p>
      </dgm:t>
    </dgm:pt>
    <dgm:pt modelId="{10CD8DD5-71DF-4650-B2C6-453D1E9A8DB5}">
      <dgm:prSet phldrT="[Text]"/>
      <dgm:spPr>
        <a:solidFill>
          <a:srgbClr val="FFC000"/>
        </a:solidFill>
        <a:ln w="12700">
          <a:solidFill>
            <a:srgbClr val="000000"/>
          </a:solidFill>
        </a:ln>
      </dgm:spPr>
      <dgm:t>
        <a:bodyPr/>
        <a:lstStyle/>
        <a:p>
          <a:r>
            <a:rPr lang="en-US" dirty="0" smtClean="0">
              <a:ln>
                <a:solidFill>
                  <a:srgbClr val="080808"/>
                </a:solidFill>
              </a:ln>
              <a:effectLst/>
              <a:latin typeface="Arial Black" pitchFamily="34" charset="0"/>
            </a:rPr>
            <a:t>Local or peripheral</a:t>
          </a:r>
          <a:endParaRPr lang="en-US" dirty="0">
            <a:ln>
              <a:solidFill>
                <a:srgbClr val="080808"/>
              </a:solidFill>
            </a:ln>
            <a:latin typeface="Arial Black" pitchFamily="34" charset="0"/>
          </a:endParaRPr>
        </a:p>
      </dgm:t>
    </dgm:pt>
    <dgm:pt modelId="{FDBBE3AB-4165-4212-9FAE-371579A0832B}" type="parTrans" cxnId="{692C3B3C-8D68-4ADA-9056-424E2DE99C1E}">
      <dgm:prSet/>
      <dgm:spPr/>
      <dgm:t>
        <a:bodyPr/>
        <a:lstStyle/>
        <a:p>
          <a:endParaRPr lang="en-US"/>
        </a:p>
      </dgm:t>
    </dgm:pt>
    <dgm:pt modelId="{AA9CB3DD-0A59-4A34-8E88-D3935C5506F2}" type="sibTrans" cxnId="{692C3B3C-8D68-4ADA-9056-424E2DE99C1E}">
      <dgm:prSet/>
      <dgm:spPr/>
      <dgm:t>
        <a:bodyPr/>
        <a:lstStyle/>
        <a:p>
          <a:endParaRPr lang="en-US"/>
        </a:p>
      </dgm:t>
    </dgm:pt>
    <dgm:pt modelId="{8518E11C-D3DA-4F31-802A-E3BE251FD5BA}">
      <dgm:prSet phldrT="[Text]">
        <dgm:style>
          <a:lnRef idx="1">
            <a:schemeClr val="accent6"/>
          </a:lnRef>
          <a:fillRef idx="3">
            <a:schemeClr val="accent6"/>
          </a:fillRef>
          <a:effectRef idx="2">
            <a:schemeClr val="accent6"/>
          </a:effectRef>
          <a:fontRef idx="minor">
            <a:schemeClr val="lt1"/>
          </a:fontRef>
        </dgm:style>
      </dgm:prSet>
      <dgm:spPr>
        <a:solidFill>
          <a:srgbClr val="7030A0"/>
        </a:solidFill>
        <a:ln w="12700">
          <a:solidFill>
            <a:srgbClr val="170B01"/>
          </a:solidFill>
        </a:ln>
      </dgm:spPr>
      <dgm:t>
        <a:bodyPr/>
        <a:lstStyle/>
        <a:p>
          <a:r>
            <a:rPr lang="en-US" dirty="0" smtClean="0">
              <a:ln>
                <a:solidFill>
                  <a:srgbClr val="FF0000"/>
                </a:solidFill>
              </a:ln>
              <a:effectLst/>
              <a:latin typeface="Arial Black" pitchFamily="34" charset="0"/>
            </a:rPr>
            <a:t>State</a:t>
          </a:r>
          <a:endParaRPr lang="en-US" dirty="0">
            <a:ln>
              <a:solidFill>
                <a:srgbClr val="FF0000"/>
              </a:solidFill>
            </a:ln>
            <a:latin typeface="Arial Black" pitchFamily="34" charset="0"/>
          </a:endParaRPr>
        </a:p>
      </dgm:t>
    </dgm:pt>
    <dgm:pt modelId="{69D9A39F-8444-4063-9691-8282D3EB6112}" type="sibTrans" cxnId="{A3911662-2528-43CA-B4E9-7C885F48EDF7}">
      <dgm:prSet/>
      <dgm:spPr/>
      <dgm:t>
        <a:bodyPr/>
        <a:lstStyle/>
        <a:p>
          <a:endParaRPr lang="en-US"/>
        </a:p>
      </dgm:t>
    </dgm:pt>
    <dgm:pt modelId="{F9BE33C3-FF2E-437F-B4F6-78153C9AF6E8}" type="parTrans" cxnId="{A3911662-2528-43CA-B4E9-7C885F48EDF7}">
      <dgm:prSet/>
      <dgm:spPr/>
      <dgm:t>
        <a:bodyPr/>
        <a:lstStyle/>
        <a:p>
          <a:endParaRPr lang="en-US"/>
        </a:p>
      </dgm:t>
    </dgm:pt>
    <dgm:pt modelId="{FC0AA906-340F-4B27-8E0C-FAAF9F5D030B}" type="pres">
      <dgm:prSet presAssocID="{EACF9156-888D-4BB7-A057-C80371A6865F}" presName="Name0" presStyleCnt="0">
        <dgm:presLayoutVars>
          <dgm:dir/>
          <dgm:animLvl val="lvl"/>
          <dgm:resizeHandles val="exact"/>
        </dgm:presLayoutVars>
      </dgm:prSet>
      <dgm:spPr/>
      <dgm:t>
        <a:bodyPr/>
        <a:lstStyle/>
        <a:p>
          <a:endParaRPr lang="en-US"/>
        </a:p>
      </dgm:t>
    </dgm:pt>
    <dgm:pt modelId="{09FD5701-0D46-47CE-BA53-00EDCE35E123}" type="pres">
      <dgm:prSet presAssocID="{10CD8DD5-71DF-4650-B2C6-453D1E9A8DB5}" presName="boxAndChildren" presStyleCnt="0"/>
      <dgm:spPr/>
    </dgm:pt>
    <dgm:pt modelId="{3876367F-A419-41E5-BD65-974D9A21B638}" type="pres">
      <dgm:prSet presAssocID="{10CD8DD5-71DF-4650-B2C6-453D1E9A8DB5}" presName="parentTextBox" presStyleLbl="node1" presStyleIdx="0" presStyleCnt="3"/>
      <dgm:spPr/>
      <dgm:t>
        <a:bodyPr/>
        <a:lstStyle/>
        <a:p>
          <a:endParaRPr lang="en-US"/>
        </a:p>
      </dgm:t>
    </dgm:pt>
    <dgm:pt modelId="{F71681AC-8D51-4232-A333-440E19BDB0CE}" type="pres">
      <dgm:prSet presAssocID="{69D9A39F-8444-4063-9691-8282D3EB6112}" presName="sp" presStyleCnt="0"/>
      <dgm:spPr/>
    </dgm:pt>
    <dgm:pt modelId="{81946825-7044-45F1-A453-7AEF1510E5E5}" type="pres">
      <dgm:prSet presAssocID="{8518E11C-D3DA-4F31-802A-E3BE251FD5BA}" presName="arrowAndChildren" presStyleCnt="0"/>
      <dgm:spPr/>
    </dgm:pt>
    <dgm:pt modelId="{09FEA916-E430-42CC-8D5C-FB699C7F9A15}" type="pres">
      <dgm:prSet presAssocID="{8518E11C-D3DA-4F31-802A-E3BE251FD5BA}" presName="parentTextArrow" presStyleLbl="node1" presStyleIdx="1" presStyleCnt="3"/>
      <dgm:spPr/>
      <dgm:t>
        <a:bodyPr/>
        <a:lstStyle/>
        <a:p>
          <a:endParaRPr lang="en-US"/>
        </a:p>
      </dgm:t>
    </dgm:pt>
    <dgm:pt modelId="{EF3A0B21-3B9A-4139-A3C1-1FB6F0BF19EB}" type="pres">
      <dgm:prSet presAssocID="{5A6DFC54-B956-40EA-871D-CFAAC52B6DEB}" presName="sp" presStyleCnt="0"/>
      <dgm:spPr/>
    </dgm:pt>
    <dgm:pt modelId="{2964465C-6BE3-40E8-99A5-698D83B47176}" type="pres">
      <dgm:prSet presAssocID="{5B816FF3-55A8-4B5A-9F13-4E7F26A878AA}" presName="arrowAndChildren" presStyleCnt="0"/>
      <dgm:spPr/>
    </dgm:pt>
    <dgm:pt modelId="{11AAE527-C4AC-48C9-B5FC-5827ED986B47}" type="pres">
      <dgm:prSet presAssocID="{5B816FF3-55A8-4B5A-9F13-4E7F26A878AA}" presName="parentTextArrow" presStyleLbl="node1" presStyleIdx="2" presStyleCnt="3" custLinFactNeighborX="-255" custLinFactNeighborY="-47"/>
      <dgm:spPr/>
      <dgm:t>
        <a:bodyPr/>
        <a:lstStyle/>
        <a:p>
          <a:endParaRPr lang="en-US"/>
        </a:p>
      </dgm:t>
    </dgm:pt>
  </dgm:ptLst>
  <dgm:cxnLst>
    <dgm:cxn modelId="{A3911662-2528-43CA-B4E9-7C885F48EDF7}" srcId="{EACF9156-888D-4BB7-A057-C80371A6865F}" destId="{8518E11C-D3DA-4F31-802A-E3BE251FD5BA}" srcOrd="1" destOrd="0" parTransId="{F9BE33C3-FF2E-437F-B4F6-78153C9AF6E8}" sibTransId="{69D9A39F-8444-4063-9691-8282D3EB6112}"/>
    <dgm:cxn modelId="{D482A756-D0C6-4D97-B0EF-A835A1F33EE2}" type="presOf" srcId="{10CD8DD5-71DF-4650-B2C6-453D1E9A8DB5}" destId="{3876367F-A419-41E5-BD65-974D9A21B638}" srcOrd="0" destOrd="0" presId="urn:microsoft.com/office/officeart/2005/8/layout/process4"/>
    <dgm:cxn modelId="{9DF30F8A-4621-4D89-916F-16F0A4659856}" srcId="{EACF9156-888D-4BB7-A057-C80371A6865F}" destId="{5B816FF3-55A8-4B5A-9F13-4E7F26A878AA}" srcOrd="0" destOrd="0" parTransId="{D766144F-3FED-454A-96C0-9AC24B7EAAF5}" sibTransId="{5A6DFC54-B956-40EA-871D-CFAAC52B6DEB}"/>
    <dgm:cxn modelId="{E61DE3D8-9F1F-4C1A-A544-05111EFC6BC2}" type="presOf" srcId="{EACF9156-888D-4BB7-A057-C80371A6865F}" destId="{FC0AA906-340F-4B27-8E0C-FAAF9F5D030B}" srcOrd="0" destOrd="0" presId="urn:microsoft.com/office/officeart/2005/8/layout/process4"/>
    <dgm:cxn modelId="{F12C9302-09C7-4C4F-A492-81500E063981}" type="presOf" srcId="{8518E11C-D3DA-4F31-802A-E3BE251FD5BA}" destId="{09FEA916-E430-42CC-8D5C-FB699C7F9A15}" srcOrd="0" destOrd="0" presId="urn:microsoft.com/office/officeart/2005/8/layout/process4"/>
    <dgm:cxn modelId="{692C3B3C-8D68-4ADA-9056-424E2DE99C1E}" srcId="{EACF9156-888D-4BB7-A057-C80371A6865F}" destId="{10CD8DD5-71DF-4650-B2C6-453D1E9A8DB5}" srcOrd="2" destOrd="0" parTransId="{FDBBE3AB-4165-4212-9FAE-371579A0832B}" sibTransId="{AA9CB3DD-0A59-4A34-8E88-D3935C5506F2}"/>
    <dgm:cxn modelId="{0B6E0D4C-27E5-4F57-B8C3-5A331475B301}" type="presOf" srcId="{5B816FF3-55A8-4B5A-9F13-4E7F26A878AA}" destId="{11AAE527-C4AC-48C9-B5FC-5827ED986B47}" srcOrd="0" destOrd="0" presId="urn:microsoft.com/office/officeart/2005/8/layout/process4"/>
    <dgm:cxn modelId="{9EDD540F-53D5-4BED-9AAB-94CC7C9F242B}" type="presParOf" srcId="{FC0AA906-340F-4B27-8E0C-FAAF9F5D030B}" destId="{09FD5701-0D46-47CE-BA53-00EDCE35E123}" srcOrd="0" destOrd="0" presId="urn:microsoft.com/office/officeart/2005/8/layout/process4"/>
    <dgm:cxn modelId="{5166AD9A-5D87-4A4C-B6B8-13221F9621D6}" type="presParOf" srcId="{09FD5701-0D46-47CE-BA53-00EDCE35E123}" destId="{3876367F-A419-41E5-BD65-974D9A21B638}" srcOrd="0" destOrd="0" presId="urn:microsoft.com/office/officeart/2005/8/layout/process4"/>
    <dgm:cxn modelId="{C125743A-A85C-4C84-979E-29413C4FF4FB}" type="presParOf" srcId="{FC0AA906-340F-4B27-8E0C-FAAF9F5D030B}" destId="{F71681AC-8D51-4232-A333-440E19BDB0CE}" srcOrd="1" destOrd="0" presId="urn:microsoft.com/office/officeart/2005/8/layout/process4"/>
    <dgm:cxn modelId="{A55DE779-B760-4707-AD89-008A196C38C3}" type="presParOf" srcId="{FC0AA906-340F-4B27-8E0C-FAAF9F5D030B}" destId="{81946825-7044-45F1-A453-7AEF1510E5E5}" srcOrd="2" destOrd="0" presId="urn:microsoft.com/office/officeart/2005/8/layout/process4"/>
    <dgm:cxn modelId="{2B829250-5598-48CC-8069-94B32EBA8A6E}" type="presParOf" srcId="{81946825-7044-45F1-A453-7AEF1510E5E5}" destId="{09FEA916-E430-42CC-8D5C-FB699C7F9A15}" srcOrd="0" destOrd="0" presId="urn:microsoft.com/office/officeart/2005/8/layout/process4"/>
    <dgm:cxn modelId="{7E6415FE-D427-469D-9EE6-2BC29CBAA446}" type="presParOf" srcId="{FC0AA906-340F-4B27-8E0C-FAAF9F5D030B}" destId="{EF3A0B21-3B9A-4139-A3C1-1FB6F0BF19EB}" srcOrd="3" destOrd="0" presId="urn:microsoft.com/office/officeart/2005/8/layout/process4"/>
    <dgm:cxn modelId="{F4264A37-302D-46EA-BB8F-D5C345FCD3E1}" type="presParOf" srcId="{FC0AA906-340F-4B27-8E0C-FAAF9F5D030B}" destId="{2964465C-6BE3-40E8-99A5-698D83B47176}" srcOrd="4" destOrd="0" presId="urn:microsoft.com/office/officeart/2005/8/layout/process4"/>
    <dgm:cxn modelId="{94FE4055-2DBB-449A-95D1-7E89C82A0023}" type="presParOf" srcId="{2964465C-6BE3-40E8-99A5-698D83B47176}" destId="{11AAE527-C4AC-48C9-B5FC-5827ED986B47}" srcOrd="0" destOrd="0" presId="urn:microsoft.com/office/officeart/2005/8/layout/process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8418B1-9FD7-4599-A3A8-87ED0F90D50F}" type="doc">
      <dgm:prSet loTypeId="urn:microsoft.com/office/officeart/2005/8/layout/vList4" loCatId="list" qsTypeId="urn:microsoft.com/office/officeart/2005/8/quickstyle/3d4" qsCatId="3D" csTypeId="urn:microsoft.com/office/officeart/2005/8/colors/accent0_1" csCatId="mainScheme" phldr="1"/>
      <dgm:spPr/>
      <dgm:t>
        <a:bodyPr/>
        <a:lstStyle/>
        <a:p>
          <a:endParaRPr lang="en-US"/>
        </a:p>
      </dgm:t>
    </dgm:pt>
    <dgm:pt modelId="{5E1F1DE8-9EAA-4DD2-BC8E-3CB9480A7B8C}">
      <dgm:prSet phldrT="[Text]" custT="1"/>
      <dgm:spPr/>
      <dgm:t>
        <a:bodyPr/>
        <a:lstStyle/>
        <a:p>
          <a:pPr algn="ctr"/>
          <a:r>
            <a:rPr lang="en-US" sz="2400" dirty="0" smtClean="0">
              <a:latin typeface="Arial Black" pitchFamily="34" charset="0"/>
            </a:rPr>
            <a:t>The Ministry of Health and Family welfare</a:t>
          </a:r>
          <a:endParaRPr lang="en-US" sz="2400" dirty="0">
            <a:latin typeface="Arial Black" pitchFamily="34" charset="0"/>
          </a:endParaRPr>
        </a:p>
      </dgm:t>
    </dgm:pt>
    <dgm:pt modelId="{F3892AE0-C7C6-42FC-B706-37E7DD12D65A}" type="parTrans" cxnId="{82141ED6-D08A-4C95-8A9C-492B2B13B764}">
      <dgm:prSet/>
      <dgm:spPr/>
      <dgm:t>
        <a:bodyPr/>
        <a:lstStyle/>
        <a:p>
          <a:endParaRPr lang="en-US"/>
        </a:p>
      </dgm:t>
    </dgm:pt>
    <dgm:pt modelId="{DD812257-FA67-4256-954B-1150DD0F21EE}" type="sibTrans" cxnId="{82141ED6-D08A-4C95-8A9C-492B2B13B764}">
      <dgm:prSet/>
      <dgm:spPr/>
      <dgm:t>
        <a:bodyPr/>
        <a:lstStyle/>
        <a:p>
          <a:endParaRPr lang="en-US"/>
        </a:p>
      </dgm:t>
    </dgm:pt>
    <dgm:pt modelId="{529E4F2B-D9B2-4957-9C8F-85AF2AFCE2AD}">
      <dgm:prSet custT="1"/>
      <dgm:spPr/>
      <dgm:t>
        <a:bodyPr/>
        <a:lstStyle/>
        <a:p>
          <a:pPr algn="ctr"/>
          <a:r>
            <a:rPr lang="en-US" sz="2400" dirty="0" smtClean="0">
              <a:latin typeface="Arial Black" pitchFamily="34" charset="0"/>
            </a:rPr>
            <a:t>The directorate general of Health Services (DGHS)</a:t>
          </a:r>
        </a:p>
      </dgm:t>
    </dgm:pt>
    <dgm:pt modelId="{FA4213DF-FEDE-420B-9609-7846D8822AA1}" type="parTrans" cxnId="{6DA2B873-9363-42AB-B0D0-C9112CFF3EC2}">
      <dgm:prSet/>
      <dgm:spPr/>
      <dgm:t>
        <a:bodyPr/>
        <a:lstStyle/>
        <a:p>
          <a:endParaRPr lang="en-US"/>
        </a:p>
      </dgm:t>
    </dgm:pt>
    <dgm:pt modelId="{90D5CEDD-DDB5-431E-B231-B602313EBF1D}" type="sibTrans" cxnId="{6DA2B873-9363-42AB-B0D0-C9112CFF3EC2}">
      <dgm:prSet/>
      <dgm:spPr/>
      <dgm:t>
        <a:bodyPr/>
        <a:lstStyle/>
        <a:p>
          <a:endParaRPr lang="en-US"/>
        </a:p>
      </dgm:t>
    </dgm:pt>
    <dgm:pt modelId="{AF92942D-A564-45C6-80CD-59B72B92682B}">
      <dgm:prSet custT="1"/>
      <dgm:spPr/>
      <dgm:t>
        <a:bodyPr/>
        <a:lstStyle/>
        <a:p>
          <a:pPr algn="ctr"/>
          <a:r>
            <a:rPr lang="en-US" sz="2400" dirty="0" smtClean="0">
              <a:latin typeface="Arial Black" pitchFamily="34" charset="0"/>
            </a:rPr>
            <a:t>The central council of health and family welfare</a:t>
          </a:r>
          <a:endParaRPr lang="en-US" sz="2400" dirty="0">
            <a:latin typeface="Arial Black" pitchFamily="34" charset="0"/>
          </a:endParaRPr>
        </a:p>
      </dgm:t>
    </dgm:pt>
    <dgm:pt modelId="{D48BA97F-607B-4C51-8B46-E200055E66C8}" type="parTrans" cxnId="{939889D1-8B2F-4CF4-BE77-F33DEB8C7C6D}">
      <dgm:prSet/>
      <dgm:spPr/>
      <dgm:t>
        <a:bodyPr/>
        <a:lstStyle/>
        <a:p>
          <a:endParaRPr lang="en-US"/>
        </a:p>
      </dgm:t>
    </dgm:pt>
    <dgm:pt modelId="{23D0D3A6-CB09-43CB-8602-9399C0127945}" type="sibTrans" cxnId="{939889D1-8B2F-4CF4-BE77-F33DEB8C7C6D}">
      <dgm:prSet/>
      <dgm:spPr/>
      <dgm:t>
        <a:bodyPr/>
        <a:lstStyle/>
        <a:p>
          <a:endParaRPr lang="en-US"/>
        </a:p>
      </dgm:t>
    </dgm:pt>
    <dgm:pt modelId="{E6C058D1-F265-4031-BB1A-F23B564FADB2}" type="pres">
      <dgm:prSet presAssocID="{6A8418B1-9FD7-4599-A3A8-87ED0F90D50F}" presName="linear" presStyleCnt="0">
        <dgm:presLayoutVars>
          <dgm:dir/>
          <dgm:resizeHandles val="exact"/>
        </dgm:presLayoutVars>
      </dgm:prSet>
      <dgm:spPr/>
      <dgm:t>
        <a:bodyPr/>
        <a:lstStyle/>
        <a:p>
          <a:endParaRPr lang="en-US"/>
        </a:p>
      </dgm:t>
    </dgm:pt>
    <dgm:pt modelId="{EA64A75D-FF6E-4763-BF4B-8CD595754B8B}" type="pres">
      <dgm:prSet presAssocID="{5E1F1DE8-9EAA-4DD2-BC8E-3CB9480A7B8C}" presName="comp" presStyleCnt="0"/>
      <dgm:spPr/>
      <dgm:t>
        <a:bodyPr/>
        <a:lstStyle/>
        <a:p>
          <a:endParaRPr lang="en-IN"/>
        </a:p>
      </dgm:t>
    </dgm:pt>
    <dgm:pt modelId="{80E9C9AD-FC12-407F-841B-C49A47D5F123}" type="pres">
      <dgm:prSet presAssocID="{5E1F1DE8-9EAA-4DD2-BC8E-3CB9480A7B8C}" presName="box" presStyleLbl="node1" presStyleIdx="0" presStyleCnt="3" custLinFactNeighborX="2830" custLinFactNeighborY="-12000"/>
      <dgm:spPr/>
      <dgm:t>
        <a:bodyPr/>
        <a:lstStyle/>
        <a:p>
          <a:endParaRPr lang="en-US"/>
        </a:p>
      </dgm:t>
    </dgm:pt>
    <dgm:pt modelId="{82EF4E09-5AAB-415F-B791-FBCFF1E974FF}" type="pres">
      <dgm:prSet presAssocID="{5E1F1DE8-9EAA-4DD2-BC8E-3CB9480A7B8C}" presName="img" presStyleLbl="fgImgPlace1" presStyleIdx="0" presStyleCnt="3" custScaleX="84782" custLinFactNeighborX="-3623" custLinFactNeighborY="0"/>
      <dgm:spPr>
        <a:blipFill rotWithShape="0">
          <a:blip xmlns:r="http://schemas.openxmlformats.org/officeDocument/2006/relationships" r:embed="rId1"/>
          <a:stretch>
            <a:fillRect/>
          </a:stretch>
        </a:blipFill>
      </dgm:spPr>
      <dgm:t>
        <a:bodyPr/>
        <a:lstStyle/>
        <a:p>
          <a:endParaRPr lang="en-IN"/>
        </a:p>
      </dgm:t>
    </dgm:pt>
    <dgm:pt modelId="{3C3602AC-1FFA-4A06-A8E9-0927CA055D17}" type="pres">
      <dgm:prSet presAssocID="{5E1F1DE8-9EAA-4DD2-BC8E-3CB9480A7B8C}" presName="text" presStyleLbl="node1" presStyleIdx="0" presStyleCnt="3">
        <dgm:presLayoutVars>
          <dgm:bulletEnabled val="1"/>
        </dgm:presLayoutVars>
      </dgm:prSet>
      <dgm:spPr/>
      <dgm:t>
        <a:bodyPr/>
        <a:lstStyle/>
        <a:p>
          <a:endParaRPr lang="en-US"/>
        </a:p>
      </dgm:t>
    </dgm:pt>
    <dgm:pt modelId="{F344E53B-84BF-408B-8FD8-08DE072B3D8D}" type="pres">
      <dgm:prSet presAssocID="{DD812257-FA67-4256-954B-1150DD0F21EE}" presName="spacer" presStyleCnt="0"/>
      <dgm:spPr/>
      <dgm:t>
        <a:bodyPr/>
        <a:lstStyle/>
        <a:p>
          <a:endParaRPr lang="en-IN"/>
        </a:p>
      </dgm:t>
    </dgm:pt>
    <dgm:pt modelId="{3B0E7812-CF5E-4873-A207-D480917BA653}" type="pres">
      <dgm:prSet presAssocID="{529E4F2B-D9B2-4957-9C8F-85AF2AFCE2AD}" presName="comp" presStyleCnt="0"/>
      <dgm:spPr/>
      <dgm:t>
        <a:bodyPr/>
        <a:lstStyle/>
        <a:p>
          <a:endParaRPr lang="en-IN"/>
        </a:p>
      </dgm:t>
    </dgm:pt>
    <dgm:pt modelId="{8BD24917-8FB0-4653-A1CE-A480C1974ECF}" type="pres">
      <dgm:prSet presAssocID="{529E4F2B-D9B2-4957-9C8F-85AF2AFCE2AD}" presName="box" presStyleLbl="node1" presStyleIdx="1" presStyleCnt="3"/>
      <dgm:spPr/>
      <dgm:t>
        <a:bodyPr/>
        <a:lstStyle/>
        <a:p>
          <a:endParaRPr lang="en-US"/>
        </a:p>
      </dgm:t>
    </dgm:pt>
    <dgm:pt modelId="{A6E74FC7-1D25-4131-999D-22A51624F471}" type="pres">
      <dgm:prSet presAssocID="{529E4F2B-D9B2-4957-9C8F-85AF2AFCE2AD}" presName="img" presStyleLbl="fgImgPlace1" presStyleIdx="1" presStyleCnt="3" custScaleX="74638"/>
      <dgm:spPr>
        <a:blipFill rotWithShape="0">
          <a:blip xmlns:r="http://schemas.openxmlformats.org/officeDocument/2006/relationships" r:embed="rId2"/>
          <a:stretch>
            <a:fillRect/>
          </a:stretch>
        </a:blipFill>
      </dgm:spPr>
      <dgm:t>
        <a:bodyPr/>
        <a:lstStyle/>
        <a:p>
          <a:endParaRPr lang="en-IN"/>
        </a:p>
      </dgm:t>
    </dgm:pt>
    <dgm:pt modelId="{4A2D9C7B-F510-4DA7-B6C2-4911D323820C}" type="pres">
      <dgm:prSet presAssocID="{529E4F2B-D9B2-4957-9C8F-85AF2AFCE2AD}" presName="text" presStyleLbl="node1" presStyleIdx="1" presStyleCnt="3">
        <dgm:presLayoutVars>
          <dgm:bulletEnabled val="1"/>
        </dgm:presLayoutVars>
      </dgm:prSet>
      <dgm:spPr/>
      <dgm:t>
        <a:bodyPr/>
        <a:lstStyle/>
        <a:p>
          <a:endParaRPr lang="en-US"/>
        </a:p>
      </dgm:t>
    </dgm:pt>
    <dgm:pt modelId="{342D1E5B-5C69-43D8-8BE2-E314FBADBDF0}" type="pres">
      <dgm:prSet presAssocID="{90D5CEDD-DDB5-431E-B231-B602313EBF1D}" presName="spacer" presStyleCnt="0"/>
      <dgm:spPr/>
      <dgm:t>
        <a:bodyPr/>
        <a:lstStyle/>
        <a:p>
          <a:endParaRPr lang="en-IN"/>
        </a:p>
      </dgm:t>
    </dgm:pt>
    <dgm:pt modelId="{EA0975F0-8BF3-400D-A626-C0C0CC79473C}" type="pres">
      <dgm:prSet presAssocID="{AF92942D-A564-45C6-80CD-59B72B92682B}" presName="comp" presStyleCnt="0"/>
      <dgm:spPr/>
      <dgm:t>
        <a:bodyPr/>
        <a:lstStyle/>
        <a:p>
          <a:endParaRPr lang="en-IN"/>
        </a:p>
      </dgm:t>
    </dgm:pt>
    <dgm:pt modelId="{CEB50A1A-5DB4-4DC4-9E44-E131CD201D45}" type="pres">
      <dgm:prSet presAssocID="{AF92942D-A564-45C6-80CD-59B72B92682B}" presName="box" presStyleLbl="node1" presStyleIdx="2" presStyleCnt="3"/>
      <dgm:spPr/>
      <dgm:t>
        <a:bodyPr/>
        <a:lstStyle/>
        <a:p>
          <a:endParaRPr lang="en-US"/>
        </a:p>
      </dgm:t>
    </dgm:pt>
    <dgm:pt modelId="{465553FE-C97F-4057-8C33-451223E69542}" type="pres">
      <dgm:prSet presAssocID="{AF92942D-A564-45C6-80CD-59B72B92682B}" presName="img" presStyleLbl="fgImgPlace1" presStyleIdx="2" presStyleCnt="3" custScaleX="66667"/>
      <dgm:spPr>
        <a:blipFill rotWithShape="0">
          <a:blip xmlns:r="http://schemas.openxmlformats.org/officeDocument/2006/relationships" r:embed="rId2"/>
          <a:stretch>
            <a:fillRect/>
          </a:stretch>
        </a:blipFill>
      </dgm:spPr>
      <dgm:t>
        <a:bodyPr/>
        <a:lstStyle/>
        <a:p>
          <a:endParaRPr lang="en-IN"/>
        </a:p>
      </dgm:t>
    </dgm:pt>
    <dgm:pt modelId="{6941CFB3-4A61-433B-BE74-1FC5CD1B60D4}" type="pres">
      <dgm:prSet presAssocID="{AF92942D-A564-45C6-80CD-59B72B92682B}" presName="text" presStyleLbl="node1" presStyleIdx="2" presStyleCnt="3">
        <dgm:presLayoutVars>
          <dgm:bulletEnabled val="1"/>
        </dgm:presLayoutVars>
      </dgm:prSet>
      <dgm:spPr/>
      <dgm:t>
        <a:bodyPr/>
        <a:lstStyle/>
        <a:p>
          <a:endParaRPr lang="en-US"/>
        </a:p>
      </dgm:t>
    </dgm:pt>
  </dgm:ptLst>
  <dgm:cxnLst>
    <dgm:cxn modelId="{939889D1-8B2F-4CF4-BE77-F33DEB8C7C6D}" srcId="{6A8418B1-9FD7-4599-A3A8-87ED0F90D50F}" destId="{AF92942D-A564-45C6-80CD-59B72B92682B}" srcOrd="2" destOrd="0" parTransId="{D48BA97F-607B-4C51-8B46-E200055E66C8}" sibTransId="{23D0D3A6-CB09-43CB-8602-9399C0127945}"/>
    <dgm:cxn modelId="{D4E7DF58-E0C6-40A8-8285-E036E699AF8F}" type="presOf" srcId="{6A8418B1-9FD7-4599-A3A8-87ED0F90D50F}" destId="{E6C058D1-F265-4031-BB1A-F23B564FADB2}" srcOrd="0" destOrd="0" presId="urn:microsoft.com/office/officeart/2005/8/layout/vList4"/>
    <dgm:cxn modelId="{6DA2B873-9363-42AB-B0D0-C9112CFF3EC2}" srcId="{6A8418B1-9FD7-4599-A3A8-87ED0F90D50F}" destId="{529E4F2B-D9B2-4957-9C8F-85AF2AFCE2AD}" srcOrd="1" destOrd="0" parTransId="{FA4213DF-FEDE-420B-9609-7846D8822AA1}" sibTransId="{90D5CEDD-DDB5-431E-B231-B602313EBF1D}"/>
    <dgm:cxn modelId="{82141ED6-D08A-4C95-8A9C-492B2B13B764}" srcId="{6A8418B1-9FD7-4599-A3A8-87ED0F90D50F}" destId="{5E1F1DE8-9EAA-4DD2-BC8E-3CB9480A7B8C}" srcOrd="0" destOrd="0" parTransId="{F3892AE0-C7C6-42FC-B706-37E7DD12D65A}" sibTransId="{DD812257-FA67-4256-954B-1150DD0F21EE}"/>
    <dgm:cxn modelId="{EF99AF95-6646-43B2-A947-2D5FDD2A13CF}" type="presOf" srcId="{AF92942D-A564-45C6-80CD-59B72B92682B}" destId="{6941CFB3-4A61-433B-BE74-1FC5CD1B60D4}" srcOrd="1" destOrd="0" presId="urn:microsoft.com/office/officeart/2005/8/layout/vList4"/>
    <dgm:cxn modelId="{73094F44-653A-4967-B338-595EB4BF4840}" type="presOf" srcId="{529E4F2B-D9B2-4957-9C8F-85AF2AFCE2AD}" destId="{8BD24917-8FB0-4653-A1CE-A480C1974ECF}" srcOrd="0" destOrd="0" presId="urn:microsoft.com/office/officeart/2005/8/layout/vList4"/>
    <dgm:cxn modelId="{C9C4FEE8-6554-40F1-8039-AA095639FFCF}" type="presOf" srcId="{5E1F1DE8-9EAA-4DD2-BC8E-3CB9480A7B8C}" destId="{80E9C9AD-FC12-407F-841B-C49A47D5F123}" srcOrd="0" destOrd="0" presId="urn:microsoft.com/office/officeart/2005/8/layout/vList4"/>
    <dgm:cxn modelId="{913A73A2-5D8B-4951-9922-12FEC63E9F76}" type="presOf" srcId="{529E4F2B-D9B2-4957-9C8F-85AF2AFCE2AD}" destId="{4A2D9C7B-F510-4DA7-B6C2-4911D323820C}" srcOrd="1" destOrd="0" presId="urn:microsoft.com/office/officeart/2005/8/layout/vList4"/>
    <dgm:cxn modelId="{712B5FD1-3DE9-430C-B86C-2599BC527C15}" type="presOf" srcId="{5E1F1DE8-9EAA-4DD2-BC8E-3CB9480A7B8C}" destId="{3C3602AC-1FFA-4A06-A8E9-0927CA055D17}" srcOrd="1" destOrd="0" presId="urn:microsoft.com/office/officeart/2005/8/layout/vList4"/>
    <dgm:cxn modelId="{799E4519-8699-4A8E-B05B-A987BA618451}" type="presOf" srcId="{AF92942D-A564-45C6-80CD-59B72B92682B}" destId="{CEB50A1A-5DB4-4DC4-9E44-E131CD201D45}" srcOrd="0" destOrd="0" presId="urn:microsoft.com/office/officeart/2005/8/layout/vList4"/>
    <dgm:cxn modelId="{5754DDDB-1901-4760-AE08-37EC5EB33CD3}" type="presParOf" srcId="{E6C058D1-F265-4031-BB1A-F23B564FADB2}" destId="{EA64A75D-FF6E-4763-BF4B-8CD595754B8B}" srcOrd="0" destOrd="0" presId="urn:microsoft.com/office/officeart/2005/8/layout/vList4"/>
    <dgm:cxn modelId="{F7ED18F1-C107-42DE-ABC3-21C9F0F4514F}" type="presParOf" srcId="{EA64A75D-FF6E-4763-BF4B-8CD595754B8B}" destId="{80E9C9AD-FC12-407F-841B-C49A47D5F123}" srcOrd="0" destOrd="0" presId="urn:microsoft.com/office/officeart/2005/8/layout/vList4"/>
    <dgm:cxn modelId="{520A85D8-0654-484A-BF6F-147B45F0E774}" type="presParOf" srcId="{EA64A75D-FF6E-4763-BF4B-8CD595754B8B}" destId="{82EF4E09-5AAB-415F-B791-FBCFF1E974FF}" srcOrd="1" destOrd="0" presId="urn:microsoft.com/office/officeart/2005/8/layout/vList4"/>
    <dgm:cxn modelId="{BE533EB7-6AA2-4E3A-96E6-97089098214E}" type="presParOf" srcId="{EA64A75D-FF6E-4763-BF4B-8CD595754B8B}" destId="{3C3602AC-1FFA-4A06-A8E9-0927CA055D17}" srcOrd="2" destOrd="0" presId="urn:microsoft.com/office/officeart/2005/8/layout/vList4"/>
    <dgm:cxn modelId="{997D8AF4-E5C9-4C92-84B7-D529B3A9E232}" type="presParOf" srcId="{E6C058D1-F265-4031-BB1A-F23B564FADB2}" destId="{F344E53B-84BF-408B-8FD8-08DE072B3D8D}" srcOrd="1" destOrd="0" presId="urn:microsoft.com/office/officeart/2005/8/layout/vList4"/>
    <dgm:cxn modelId="{9546654D-6A9D-4AD1-A61E-7A647A392765}" type="presParOf" srcId="{E6C058D1-F265-4031-BB1A-F23B564FADB2}" destId="{3B0E7812-CF5E-4873-A207-D480917BA653}" srcOrd="2" destOrd="0" presId="urn:microsoft.com/office/officeart/2005/8/layout/vList4"/>
    <dgm:cxn modelId="{7B89152C-CDF7-4B7D-AF66-D90A7F1A928D}" type="presParOf" srcId="{3B0E7812-CF5E-4873-A207-D480917BA653}" destId="{8BD24917-8FB0-4653-A1CE-A480C1974ECF}" srcOrd="0" destOrd="0" presId="urn:microsoft.com/office/officeart/2005/8/layout/vList4"/>
    <dgm:cxn modelId="{277659F8-27D2-4939-8D85-43CDF5A26EB9}" type="presParOf" srcId="{3B0E7812-CF5E-4873-A207-D480917BA653}" destId="{A6E74FC7-1D25-4131-999D-22A51624F471}" srcOrd="1" destOrd="0" presId="urn:microsoft.com/office/officeart/2005/8/layout/vList4"/>
    <dgm:cxn modelId="{EF3D0CF3-8E4E-4D5D-A0DE-C8658C3F6B7F}" type="presParOf" srcId="{3B0E7812-CF5E-4873-A207-D480917BA653}" destId="{4A2D9C7B-F510-4DA7-B6C2-4911D323820C}" srcOrd="2" destOrd="0" presId="urn:microsoft.com/office/officeart/2005/8/layout/vList4"/>
    <dgm:cxn modelId="{0DF74845-F56D-43F4-93F0-D9D882843AFD}" type="presParOf" srcId="{E6C058D1-F265-4031-BB1A-F23B564FADB2}" destId="{342D1E5B-5C69-43D8-8BE2-E314FBADBDF0}" srcOrd="3" destOrd="0" presId="urn:microsoft.com/office/officeart/2005/8/layout/vList4"/>
    <dgm:cxn modelId="{312C57A5-73DC-47AB-BBAF-6A170B0F02A2}" type="presParOf" srcId="{E6C058D1-F265-4031-BB1A-F23B564FADB2}" destId="{EA0975F0-8BF3-400D-A626-C0C0CC79473C}" srcOrd="4" destOrd="0" presId="urn:microsoft.com/office/officeart/2005/8/layout/vList4"/>
    <dgm:cxn modelId="{482801F2-6835-418B-9AD1-CDE71E577F0A}" type="presParOf" srcId="{EA0975F0-8BF3-400D-A626-C0C0CC79473C}" destId="{CEB50A1A-5DB4-4DC4-9E44-E131CD201D45}" srcOrd="0" destOrd="0" presId="urn:microsoft.com/office/officeart/2005/8/layout/vList4"/>
    <dgm:cxn modelId="{25F72A1D-FA72-4E52-9914-F24070B3CD9E}" type="presParOf" srcId="{EA0975F0-8BF3-400D-A626-C0C0CC79473C}" destId="{465553FE-C97F-4057-8C33-451223E69542}" srcOrd="1" destOrd="0" presId="urn:microsoft.com/office/officeart/2005/8/layout/vList4"/>
    <dgm:cxn modelId="{1F6F2F3F-5898-4972-B130-3ADDFBC72E0E}" type="presParOf" srcId="{EA0975F0-8BF3-400D-A626-C0C0CC79473C}" destId="{6941CFB3-4A61-433B-BE74-1FC5CD1B60D4}" srcOrd="2" destOrd="0" presId="urn:microsoft.com/office/officeart/2005/8/layout/vList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0C1AD0-2780-49DB-89F3-B0A1327F086D}" type="doc">
      <dgm:prSet loTypeId="urn:microsoft.com/office/officeart/2005/8/layout/pyramid1" loCatId="pyramid" qsTypeId="urn:microsoft.com/office/officeart/2005/8/quickstyle/3d8" qsCatId="3D" csTypeId="urn:microsoft.com/office/officeart/2005/8/colors/colorful5" csCatId="colorful" phldr="1"/>
      <dgm:spPr/>
    </dgm:pt>
    <dgm:pt modelId="{B103545E-1EEA-487B-A55A-0CF85E8AFCAC}">
      <dgm:prSet phldrT="[Text]" custT="1"/>
      <dgm:spPr/>
      <dgm:t>
        <a:bodyPr/>
        <a:lstStyle/>
        <a:p>
          <a:r>
            <a:rPr lang="en-US" sz="2000" b="1" dirty="0" smtClean="0">
              <a:latin typeface="Arial Black" pitchFamily="34" charset="0"/>
            </a:rPr>
            <a:t>Secondary health care</a:t>
          </a:r>
          <a:endParaRPr lang="en-US" sz="2000" b="1" dirty="0">
            <a:latin typeface="Arial Black" pitchFamily="34" charset="0"/>
          </a:endParaRPr>
        </a:p>
      </dgm:t>
    </dgm:pt>
    <dgm:pt modelId="{CEA11BFC-E985-4802-83AC-F6814CEB541F}" type="parTrans" cxnId="{59D69B02-6F09-470E-B6C4-710320B712F3}">
      <dgm:prSet/>
      <dgm:spPr/>
      <dgm:t>
        <a:bodyPr/>
        <a:lstStyle/>
        <a:p>
          <a:endParaRPr lang="en-US"/>
        </a:p>
      </dgm:t>
    </dgm:pt>
    <dgm:pt modelId="{F42BA9A2-9F9D-4744-A508-9719BAD0F1E1}" type="sibTrans" cxnId="{59D69B02-6F09-470E-B6C4-710320B712F3}">
      <dgm:prSet/>
      <dgm:spPr/>
      <dgm:t>
        <a:bodyPr/>
        <a:lstStyle/>
        <a:p>
          <a:endParaRPr lang="en-US"/>
        </a:p>
      </dgm:t>
    </dgm:pt>
    <dgm:pt modelId="{3FD97801-D40A-4FAE-BCBF-A0FDFBCEAE8D}">
      <dgm:prSet phldrT="[Text]" custT="1"/>
      <dgm:spPr/>
      <dgm:t>
        <a:bodyPr/>
        <a:lstStyle/>
        <a:p>
          <a:r>
            <a:rPr lang="en-US" sz="2000" dirty="0" smtClean="0">
              <a:latin typeface="Arial Black" pitchFamily="34" charset="0"/>
            </a:rPr>
            <a:t>Primary health care</a:t>
          </a:r>
          <a:endParaRPr lang="en-US" sz="2000" dirty="0">
            <a:latin typeface="Arial Black" pitchFamily="34" charset="0"/>
          </a:endParaRPr>
        </a:p>
      </dgm:t>
    </dgm:pt>
    <dgm:pt modelId="{F0BDB983-A3C5-4C18-B15B-45D9724D37A6}" type="parTrans" cxnId="{A6CE1816-83E5-4A58-AA0B-D1E3AD6C744D}">
      <dgm:prSet/>
      <dgm:spPr/>
      <dgm:t>
        <a:bodyPr/>
        <a:lstStyle/>
        <a:p>
          <a:endParaRPr lang="en-US"/>
        </a:p>
      </dgm:t>
    </dgm:pt>
    <dgm:pt modelId="{8D49C778-0C01-4590-B3D2-BA27BB715BD2}" type="sibTrans" cxnId="{A6CE1816-83E5-4A58-AA0B-D1E3AD6C744D}">
      <dgm:prSet/>
      <dgm:spPr/>
      <dgm:t>
        <a:bodyPr/>
        <a:lstStyle/>
        <a:p>
          <a:endParaRPr lang="en-US"/>
        </a:p>
      </dgm:t>
    </dgm:pt>
    <dgm:pt modelId="{8FE91627-2FA0-4905-8CA6-0A543EC46E1A}">
      <dgm:prSet phldrT="[Text]"/>
      <dgm:spPr/>
      <dgm:t>
        <a:bodyPr/>
        <a:lstStyle/>
        <a:p>
          <a:endParaRPr lang="en-US" dirty="0"/>
        </a:p>
      </dgm:t>
    </dgm:pt>
    <dgm:pt modelId="{F26F7AB5-D050-4052-8A5C-202457817DAF}" type="sibTrans" cxnId="{76E874F3-1BF7-4721-A473-3199FC336673}">
      <dgm:prSet/>
      <dgm:spPr/>
      <dgm:t>
        <a:bodyPr/>
        <a:lstStyle/>
        <a:p>
          <a:endParaRPr lang="en-US"/>
        </a:p>
      </dgm:t>
    </dgm:pt>
    <dgm:pt modelId="{41C3CE38-DAEB-4BF9-9F33-7918089A4FFB}" type="parTrans" cxnId="{76E874F3-1BF7-4721-A473-3199FC336673}">
      <dgm:prSet/>
      <dgm:spPr/>
      <dgm:t>
        <a:bodyPr/>
        <a:lstStyle/>
        <a:p>
          <a:endParaRPr lang="en-US"/>
        </a:p>
      </dgm:t>
    </dgm:pt>
    <dgm:pt modelId="{E6C0C984-908D-4A8F-8B11-E37691152BFC}" type="pres">
      <dgm:prSet presAssocID="{A00C1AD0-2780-49DB-89F3-B0A1327F086D}" presName="Name0" presStyleCnt="0">
        <dgm:presLayoutVars>
          <dgm:dir/>
          <dgm:animLvl val="lvl"/>
          <dgm:resizeHandles val="exact"/>
        </dgm:presLayoutVars>
      </dgm:prSet>
      <dgm:spPr/>
    </dgm:pt>
    <dgm:pt modelId="{DFCD6C1B-B041-423E-AE7E-A8C9D2102FD8}" type="pres">
      <dgm:prSet presAssocID="{8FE91627-2FA0-4905-8CA6-0A543EC46E1A}" presName="Name8" presStyleCnt="0"/>
      <dgm:spPr/>
    </dgm:pt>
    <dgm:pt modelId="{CE3B8966-5823-4FE0-B113-BE959A6C7B85}" type="pres">
      <dgm:prSet presAssocID="{8FE91627-2FA0-4905-8CA6-0A543EC46E1A}" presName="level" presStyleLbl="node1" presStyleIdx="0" presStyleCnt="3">
        <dgm:presLayoutVars>
          <dgm:chMax val="1"/>
          <dgm:bulletEnabled val="1"/>
        </dgm:presLayoutVars>
      </dgm:prSet>
      <dgm:spPr/>
      <dgm:t>
        <a:bodyPr/>
        <a:lstStyle/>
        <a:p>
          <a:endParaRPr lang="en-US"/>
        </a:p>
      </dgm:t>
    </dgm:pt>
    <dgm:pt modelId="{4263955A-9221-4457-BA1D-1ADFF5DC8B9E}" type="pres">
      <dgm:prSet presAssocID="{8FE91627-2FA0-4905-8CA6-0A543EC46E1A}" presName="levelTx" presStyleLbl="revTx" presStyleIdx="0" presStyleCnt="0">
        <dgm:presLayoutVars>
          <dgm:chMax val="1"/>
          <dgm:bulletEnabled val="1"/>
        </dgm:presLayoutVars>
      </dgm:prSet>
      <dgm:spPr/>
      <dgm:t>
        <a:bodyPr/>
        <a:lstStyle/>
        <a:p>
          <a:endParaRPr lang="en-US"/>
        </a:p>
      </dgm:t>
    </dgm:pt>
    <dgm:pt modelId="{E27BE76A-6299-4F40-9FDA-D4612A509657}" type="pres">
      <dgm:prSet presAssocID="{B103545E-1EEA-487B-A55A-0CF85E8AFCAC}" presName="Name8" presStyleCnt="0"/>
      <dgm:spPr/>
    </dgm:pt>
    <dgm:pt modelId="{D05BA2B9-EDF5-4632-B99F-705257EABB59}" type="pres">
      <dgm:prSet presAssocID="{B103545E-1EEA-487B-A55A-0CF85E8AFCAC}" presName="level" presStyleLbl="node1" presStyleIdx="1" presStyleCnt="3">
        <dgm:presLayoutVars>
          <dgm:chMax val="1"/>
          <dgm:bulletEnabled val="1"/>
        </dgm:presLayoutVars>
      </dgm:prSet>
      <dgm:spPr/>
      <dgm:t>
        <a:bodyPr/>
        <a:lstStyle/>
        <a:p>
          <a:endParaRPr lang="en-US"/>
        </a:p>
      </dgm:t>
    </dgm:pt>
    <dgm:pt modelId="{508939B8-8A59-4CF4-AE8A-250671E10F0D}" type="pres">
      <dgm:prSet presAssocID="{B103545E-1EEA-487B-A55A-0CF85E8AFCAC}" presName="levelTx" presStyleLbl="revTx" presStyleIdx="0" presStyleCnt="0">
        <dgm:presLayoutVars>
          <dgm:chMax val="1"/>
          <dgm:bulletEnabled val="1"/>
        </dgm:presLayoutVars>
      </dgm:prSet>
      <dgm:spPr/>
      <dgm:t>
        <a:bodyPr/>
        <a:lstStyle/>
        <a:p>
          <a:endParaRPr lang="en-US"/>
        </a:p>
      </dgm:t>
    </dgm:pt>
    <dgm:pt modelId="{33B41B45-AC2C-48E6-8771-EFFDD5CB3604}" type="pres">
      <dgm:prSet presAssocID="{3FD97801-D40A-4FAE-BCBF-A0FDFBCEAE8D}" presName="Name8" presStyleCnt="0"/>
      <dgm:spPr/>
    </dgm:pt>
    <dgm:pt modelId="{CF0D490D-0C4F-48A9-A095-8153F5C0261E}" type="pres">
      <dgm:prSet presAssocID="{3FD97801-D40A-4FAE-BCBF-A0FDFBCEAE8D}" presName="level" presStyleLbl="node1" presStyleIdx="2" presStyleCnt="3">
        <dgm:presLayoutVars>
          <dgm:chMax val="1"/>
          <dgm:bulletEnabled val="1"/>
        </dgm:presLayoutVars>
      </dgm:prSet>
      <dgm:spPr/>
      <dgm:t>
        <a:bodyPr/>
        <a:lstStyle/>
        <a:p>
          <a:endParaRPr lang="en-US"/>
        </a:p>
      </dgm:t>
    </dgm:pt>
    <dgm:pt modelId="{5A3A6539-A776-445F-99A6-B299F43D8A65}" type="pres">
      <dgm:prSet presAssocID="{3FD97801-D40A-4FAE-BCBF-A0FDFBCEAE8D}" presName="levelTx" presStyleLbl="revTx" presStyleIdx="0" presStyleCnt="0">
        <dgm:presLayoutVars>
          <dgm:chMax val="1"/>
          <dgm:bulletEnabled val="1"/>
        </dgm:presLayoutVars>
      </dgm:prSet>
      <dgm:spPr/>
      <dgm:t>
        <a:bodyPr/>
        <a:lstStyle/>
        <a:p>
          <a:endParaRPr lang="en-US"/>
        </a:p>
      </dgm:t>
    </dgm:pt>
  </dgm:ptLst>
  <dgm:cxnLst>
    <dgm:cxn modelId="{76E874F3-1BF7-4721-A473-3199FC336673}" srcId="{A00C1AD0-2780-49DB-89F3-B0A1327F086D}" destId="{8FE91627-2FA0-4905-8CA6-0A543EC46E1A}" srcOrd="0" destOrd="0" parTransId="{41C3CE38-DAEB-4BF9-9F33-7918089A4FFB}" sibTransId="{F26F7AB5-D050-4052-8A5C-202457817DAF}"/>
    <dgm:cxn modelId="{34D874BF-1A9D-406A-AB6C-CE7A19BF8FEE}" type="presOf" srcId="{B103545E-1EEA-487B-A55A-0CF85E8AFCAC}" destId="{D05BA2B9-EDF5-4632-B99F-705257EABB59}" srcOrd="0" destOrd="0" presId="urn:microsoft.com/office/officeart/2005/8/layout/pyramid1"/>
    <dgm:cxn modelId="{7B1F9045-2028-4986-BEC1-7D14FA6349B5}" type="presOf" srcId="{A00C1AD0-2780-49DB-89F3-B0A1327F086D}" destId="{E6C0C984-908D-4A8F-8B11-E37691152BFC}" srcOrd="0" destOrd="0" presId="urn:microsoft.com/office/officeart/2005/8/layout/pyramid1"/>
    <dgm:cxn modelId="{65F5DEBB-7B12-4484-9CC3-BB4C4077A0FD}" type="presOf" srcId="{8FE91627-2FA0-4905-8CA6-0A543EC46E1A}" destId="{4263955A-9221-4457-BA1D-1ADFF5DC8B9E}" srcOrd="1" destOrd="0" presId="urn:microsoft.com/office/officeart/2005/8/layout/pyramid1"/>
    <dgm:cxn modelId="{59D69B02-6F09-470E-B6C4-710320B712F3}" srcId="{A00C1AD0-2780-49DB-89F3-B0A1327F086D}" destId="{B103545E-1EEA-487B-A55A-0CF85E8AFCAC}" srcOrd="1" destOrd="0" parTransId="{CEA11BFC-E985-4802-83AC-F6814CEB541F}" sibTransId="{F42BA9A2-9F9D-4744-A508-9719BAD0F1E1}"/>
    <dgm:cxn modelId="{23BA3C6F-4852-4A52-B406-301E1F3D1A26}" type="presOf" srcId="{B103545E-1EEA-487B-A55A-0CF85E8AFCAC}" destId="{508939B8-8A59-4CF4-AE8A-250671E10F0D}" srcOrd="1" destOrd="0" presId="urn:microsoft.com/office/officeart/2005/8/layout/pyramid1"/>
    <dgm:cxn modelId="{A6CE1816-83E5-4A58-AA0B-D1E3AD6C744D}" srcId="{A00C1AD0-2780-49DB-89F3-B0A1327F086D}" destId="{3FD97801-D40A-4FAE-BCBF-A0FDFBCEAE8D}" srcOrd="2" destOrd="0" parTransId="{F0BDB983-A3C5-4C18-B15B-45D9724D37A6}" sibTransId="{8D49C778-0C01-4590-B3D2-BA27BB715BD2}"/>
    <dgm:cxn modelId="{B62E6CFD-C9D6-465D-8C1A-AFDDF67557FF}" type="presOf" srcId="{3FD97801-D40A-4FAE-BCBF-A0FDFBCEAE8D}" destId="{CF0D490D-0C4F-48A9-A095-8153F5C0261E}" srcOrd="0" destOrd="0" presId="urn:microsoft.com/office/officeart/2005/8/layout/pyramid1"/>
    <dgm:cxn modelId="{C7A50CD0-4CBC-4671-8A14-2CD14697DF08}" type="presOf" srcId="{3FD97801-D40A-4FAE-BCBF-A0FDFBCEAE8D}" destId="{5A3A6539-A776-445F-99A6-B299F43D8A65}" srcOrd="1" destOrd="0" presId="urn:microsoft.com/office/officeart/2005/8/layout/pyramid1"/>
    <dgm:cxn modelId="{992A14BF-8685-467F-B091-88E93E8FB354}" type="presOf" srcId="{8FE91627-2FA0-4905-8CA6-0A543EC46E1A}" destId="{CE3B8966-5823-4FE0-B113-BE959A6C7B85}" srcOrd="0" destOrd="0" presId="urn:microsoft.com/office/officeart/2005/8/layout/pyramid1"/>
    <dgm:cxn modelId="{C9C6C4B6-7021-47E4-B3CD-853774DF3450}" type="presParOf" srcId="{E6C0C984-908D-4A8F-8B11-E37691152BFC}" destId="{DFCD6C1B-B041-423E-AE7E-A8C9D2102FD8}" srcOrd="0" destOrd="0" presId="urn:microsoft.com/office/officeart/2005/8/layout/pyramid1"/>
    <dgm:cxn modelId="{BF330347-7A1A-4613-90E7-40A6CAAEC1BC}" type="presParOf" srcId="{DFCD6C1B-B041-423E-AE7E-A8C9D2102FD8}" destId="{CE3B8966-5823-4FE0-B113-BE959A6C7B85}" srcOrd="0" destOrd="0" presId="urn:microsoft.com/office/officeart/2005/8/layout/pyramid1"/>
    <dgm:cxn modelId="{AD4A9238-CE06-417C-9F18-7F45392C66D9}" type="presParOf" srcId="{DFCD6C1B-B041-423E-AE7E-A8C9D2102FD8}" destId="{4263955A-9221-4457-BA1D-1ADFF5DC8B9E}" srcOrd="1" destOrd="0" presId="urn:microsoft.com/office/officeart/2005/8/layout/pyramid1"/>
    <dgm:cxn modelId="{58DFDFB9-6A79-49AE-99B3-8436C4633F1C}" type="presParOf" srcId="{E6C0C984-908D-4A8F-8B11-E37691152BFC}" destId="{E27BE76A-6299-4F40-9FDA-D4612A509657}" srcOrd="1" destOrd="0" presId="urn:microsoft.com/office/officeart/2005/8/layout/pyramid1"/>
    <dgm:cxn modelId="{B56D47E2-E827-476F-8D35-6C5E70471E67}" type="presParOf" srcId="{E27BE76A-6299-4F40-9FDA-D4612A509657}" destId="{D05BA2B9-EDF5-4632-B99F-705257EABB59}" srcOrd="0" destOrd="0" presId="urn:microsoft.com/office/officeart/2005/8/layout/pyramid1"/>
    <dgm:cxn modelId="{989577E5-78AD-4D99-BDB0-F7DC585B7581}" type="presParOf" srcId="{E27BE76A-6299-4F40-9FDA-D4612A509657}" destId="{508939B8-8A59-4CF4-AE8A-250671E10F0D}" srcOrd="1" destOrd="0" presId="urn:microsoft.com/office/officeart/2005/8/layout/pyramid1"/>
    <dgm:cxn modelId="{7235FCCF-7A48-431D-9C20-EE3625CB5073}" type="presParOf" srcId="{E6C0C984-908D-4A8F-8B11-E37691152BFC}" destId="{33B41B45-AC2C-48E6-8771-EFFDD5CB3604}" srcOrd="2" destOrd="0" presId="urn:microsoft.com/office/officeart/2005/8/layout/pyramid1"/>
    <dgm:cxn modelId="{73793B9E-68CC-462A-A4DA-58B709DB143E}" type="presParOf" srcId="{33B41B45-AC2C-48E6-8771-EFFDD5CB3604}" destId="{CF0D490D-0C4F-48A9-A095-8153F5C0261E}" srcOrd="0" destOrd="0" presId="urn:microsoft.com/office/officeart/2005/8/layout/pyramid1"/>
    <dgm:cxn modelId="{887A1D13-E676-4BBF-A451-76492BD2C331}" type="presParOf" srcId="{33B41B45-AC2C-48E6-8771-EFFDD5CB3604}" destId="{5A3A6539-A776-445F-99A6-B299F43D8A65}" srcOrd="1" destOrd="0" presId="urn:microsoft.com/office/officeart/2005/8/layout/pyramid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76367F-A419-41E5-BD65-974D9A21B638}">
      <dsp:nvSpPr>
        <dsp:cNvPr id="0" name=""/>
        <dsp:cNvSpPr/>
      </dsp:nvSpPr>
      <dsp:spPr>
        <a:xfrm>
          <a:off x="0" y="2304044"/>
          <a:ext cx="5817839" cy="756238"/>
        </a:xfrm>
        <a:prstGeom prst="rect">
          <a:avLst/>
        </a:prstGeom>
        <a:solidFill>
          <a:srgbClr val="FFC000"/>
        </a:solidFill>
        <a:ln w="12700">
          <a:solidFill>
            <a:srgbClr val="000000"/>
          </a:solidFill>
        </a:ln>
        <a:effectLst>
          <a:outerShdw blurRad="38100" dist="25400" dir="5400000" algn="t"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n>
                <a:solidFill>
                  <a:srgbClr val="080808"/>
                </a:solidFill>
              </a:ln>
              <a:effectLst/>
              <a:latin typeface="Arial Black" pitchFamily="34" charset="0"/>
            </a:rPr>
            <a:t>Local or peripheral</a:t>
          </a:r>
          <a:endParaRPr lang="en-US" sz="2400" kern="1200" dirty="0">
            <a:ln>
              <a:solidFill>
                <a:srgbClr val="080808"/>
              </a:solidFill>
            </a:ln>
            <a:latin typeface="Arial Black" pitchFamily="34" charset="0"/>
          </a:endParaRPr>
        </a:p>
      </dsp:txBody>
      <dsp:txXfrm>
        <a:off x="0" y="2304044"/>
        <a:ext cx="5817839" cy="756238"/>
      </dsp:txXfrm>
    </dsp:sp>
    <dsp:sp modelId="{09FEA916-E430-42CC-8D5C-FB699C7F9A15}">
      <dsp:nvSpPr>
        <dsp:cNvPr id="0" name=""/>
        <dsp:cNvSpPr/>
      </dsp:nvSpPr>
      <dsp:spPr>
        <a:xfrm rot="10800000">
          <a:off x="0" y="1152292"/>
          <a:ext cx="5817839" cy="1163095"/>
        </a:xfrm>
        <a:prstGeom prst="upArrowCallout">
          <a:avLst/>
        </a:prstGeom>
        <a:solidFill>
          <a:srgbClr val="7030A0"/>
        </a:solidFill>
        <a:ln w="12700" cap="flat" cmpd="sng" algn="ctr">
          <a:solidFill>
            <a:srgbClr val="170B01"/>
          </a:solidFill>
          <a:prstDash val="solid"/>
        </a:ln>
        <a:effectLst>
          <a:outerShdw blurRad="38100" dist="25400" dir="5400000" algn="t" rotWithShape="0">
            <a:srgbClr val="000000">
              <a:alpha val="50000"/>
            </a:srgbClr>
          </a:outerShdw>
        </a:effectLst>
      </dsp:spPr>
      <dsp:style>
        <a:lnRef idx="1">
          <a:schemeClr val="accent6"/>
        </a:lnRef>
        <a:fillRef idx="3">
          <a:schemeClr val="accent6"/>
        </a:fillRef>
        <a:effectRef idx="2">
          <a:schemeClr val="accent6"/>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n>
                <a:solidFill>
                  <a:srgbClr val="FF0000"/>
                </a:solidFill>
              </a:ln>
              <a:effectLst/>
              <a:latin typeface="Arial Black" pitchFamily="34" charset="0"/>
            </a:rPr>
            <a:t>State</a:t>
          </a:r>
          <a:endParaRPr lang="en-US" sz="2400" kern="1200" dirty="0">
            <a:ln>
              <a:solidFill>
                <a:srgbClr val="FF0000"/>
              </a:solidFill>
            </a:ln>
            <a:latin typeface="Arial Black" pitchFamily="34" charset="0"/>
          </a:endParaRPr>
        </a:p>
      </dsp:txBody>
      <dsp:txXfrm rot="10800000">
        <a:off x="0" y="1152292"/>
        <a:ext cx="5817839" cy="1163095"/>
      </dsp:txXfrm>
    </dsp:sp>
    <dsp:sp modelId="{11AAE527-C4AC-48C9-B5FC-5827ED986B47}">
      <dsp:nvSpPr>
        <dsp:cNvPr id="0" name=""/>
        <dsp:cNvSpPr/>
      </dsp:nvSpPr>
      <dsp:spPr>
        <a:xfrm rot="10800000">
          <a:off x="0" y="0"/>
          <a:ext cx="5817839" cy="1163095"/>
        </a:xfrm>
        <a:prstGeom prst="upArrowCallout">
          <a:avLst/>
        </a:prstGeom>
        <a:solidFill>
          <a:srgbClr val="00B0F0"/>
        </a:solidFill>
        <a:ln w="12700" cap="flat" cmpd="sng" algn="ctr">
          <a:solidFill>
            <a:schemeClr val="tx1"/>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n>
                <a:solidFill>
                  <a:srgbClr val="CC0000"/>
                </a:solidFill>
              </a:ln>
              <a:effectLst/>
              <a:latin typeface="Arial Black" pitchFamily="34" charset="0"/>
            </a:rPr>
            <a:t>Central</a:t>
          </a:r>
          <a:endParaRPr lang="en-US" sz="2400" kern="1200" dirty="0">
            <a:ln>
              <a:solidFill>
                <a:srgbClr val="CC0000"/>
              </a:solidFill>
            </a:ln>
            <a:latin typeface="Arial Black" pitchFamily="34" charset="0"/>
          </a:endParaRPr>
        </a:p>
      </dsp:txBody>
      <dsp:txXfrm rot="10800000">
        <a:off x="0" y="0"/>
        <a:ext cx="5817839" cy="116309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0E9C9AD-FC12-407F-841B-C49A47D5F123}">
      <dsp:nvSpPr>
        <dsp:cNvPr id="0" name=""/>
        <dsp:cNvSpPr/>
      </dsp:nvSpPr>
      <dsp:spPr>
        <a:xfrm>
          <a:off x="0" y="0"/>
          <a:ext cx="8077200" cy="135731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latin typeface="Arial Black" pitchFamily="34" charset="0"/>
            </a:rPr>
            <a:t>The Ministry of Health and Family welfare</a:t>
          </a:r>
          <a:endParaRPr lang="en-US" sz="2400" kern="1200" dirty="0">
            <a:latin typeface="Arial Black" pitchFamily="34" charset="0"/>
          </a:endParaRPr>
        </a:p>
      </dsp:txBody>
      <dsp:txXfrm>
        <a:off x="1751171" y="0"/>
        <a:ext cx="6326028" cy="1357312"/>
      </dsp:txXfrm>
    </dsp:sp>
    <dsp:sp modelId="{82EF4E09-5AAB-415F-B791-FBCFF1E974FF}">
      <dsp:nvSpPr>
        <dsp:cNvPr id="0" name=""/>
        <dsp:cNvSpPr/>
      </dsp:nvSpPr>
      <dsp:spPr>
        <a:xfrm>
          <a:off x="200122" y="135731"/>
          <a:ext cx="1369602" cy="1085850"/>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BD24917-8FB0-4653-A1CE-A480C1974ECF}">
      <dsp:nvSpPr>
        <dsp:cNvPr id="0" name=""/>
        <dsp:cNvSpPr/>
      </dsp:nvSpPr>
      <dsp:spPr>
        <a:xfrm>
          <a:off x="0" y="1493043"/>
          <a:ext cx="8077200" cy="135731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latin typeface="Arial Black" pitchFamily="34" charset="0"/>
            </a:rPr>
            <a:t>The directorate general of Health Services (DGHS)</a:t>
          </a:r>
        </a:p>
      </dsp:txBody>
      <dsp:txXfrm>
        <a:off x="1751171" y="1493043"/>
        <a:ext cx="6326028" cy="1357312"/>
      </dsp:txXfrm>
    </dsp:sp>
    <dsp:sp modelId="{A6E74FC7-1D25-4131-999D-22A51624F471}">
      <dsp:nvSpPr>
        <dsp:cNvPr id="0" name=""/>
        <dsp:cNvSpPr/>
      </dsp:nvSpPr>
      <dsp:spPr>
        <a:xfrm>
          <a:off x="340585" y="1628774"/>
          <a:ext cx="1205732" cy="1085850"/>
        </a:xfrm>
        <a:prstGeom prst="roundRect">
          <a:avLst>
            <a:gd name="adj" fmla="val 10000"/>
          </a:avLst>
        </a:prstGeom>
        <a:blipFill rotWithShape="0">
          <a:blip xmlns:r="http://schemas.openxmlformats.org/officeDocument/2006/relationships" r:embed="rId2"/>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CEB50A1A-5DB4-4DC4-9E44-E131CD201D45}">
      <dsp:nvSpPr>
        <dsp:cNvPr id="0" name=""/>
        <dsp:cNvSpPr/>
      </dsp:nvSpPr>
      <dsp:spPr>
        <a:xfrm>
          <a:off x="0" y="2986087"/>
          <a:ext cx="8077200" cy="135731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latin typeface="Arial Black" pitchFamily="34" charset="0"/>
            </a:rPr>
            <a:t>The central council of health and family welfare</a:t>
          </a:r>
          <a:endParaRPr lang="en-US" sz="2400" kern="1200" dirty="0">
            <a:latin typeface="Arial Black" pitchFamily="34" charset="0"/>
          </a:endParaRPr>
        </a:p>
      </dsp:txBody>
      <dsp:txXfrm>
        <a:off x="1751171" y="2986087"/>
        <a:ext cx="6326028" cy="1357312"/>
      </dsp:txXfrm>
    </dsp:sp>
    <dsp:sp modelId="{465553FE-C97F-4057-8C33-451223E69542}">
      <dsp:nvSpPr>
        <dsp:cNvPr id="0" name=""/>
        <dsp:cNvSpPr/>
      </dsp:nvSpPr>
      <dsp:spPr>
        <a:xfrm>
          <a:off x="404968" y="3121818"/>
          <a:ext cx="1076965" cy="1085850"/>
        </a:xfrm>
        <a:prstGeom prst="roundRect">
          <a:avLst>
            <a:gd name="adj" fmla="val 10000"/>
          </a:avLst>
        </a:prstGeom>
        <a:blipFill rotWithShape="0">
          <a:blip xmlns:r="http://schemas.openxmlformats.org/officeDocument/2006/relationships" r:embed="rId2"/>
          <a:stretch>
            <a:fillRect/>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E3B8966-5823-4FE0-B113-BE959A6C7B85}">
      <dsp:nvSpPr>
        <dsp:cNvPr id="0" name=""/>
        <dsp:cNvSpPr/>
      </dsp:nvSpPr>
      <dsp:spPr>
        <a:xfrm>
          <a:off x="1711960" y="0"/>
          <a:ext cx="1711960" cy="1549400"/>
        </a:xfrm>
        <a:prstGeom prst="trapezoid">
          <a:avLst>
            <a:gd name="adj" fmla="val 55246"/>
          </a:avLst>
        </a:prstGeom>
        <a:solidFill>
          <a:schemeClr val="accent5">
            <a:hueOff val="0"/>
            <a:satOff val="0"/>
            <a:lumOff val="0"/>
            <a:alphaOff val="0"/>
          </a:schemeClr>
        </a:solidFill>
        <a:ln>
          <a:noFill/>
        </a:ln>
        <a:effectLst>
          <a:outerShdw blurRad="38100" dist="25400" dir="5400000" algn="t" rotWithShape="0">
            <a:srgbClr val="000000">
              <a:alpha val="5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1711960" y="0"/>
        <a:ext cx="1711960" cy="1549400"/>
      </dsp:txXfrm>
    </dsp:sp>
    <dsp:sp modelId="{D05BA2B9-EDF5-4632-B99F-705257EABB59}">
      <dsp:nvSpPr>
        <dsp:cNvPr id="0" name=""/>
        <dsp:cNvSpPr/>
      </dsp:nvSpPr>
      <dsp:spPr>
        <a:xfrm>
          <a:off x="855980" y="1549400"/>
          <a:ext cx="3423920" cy="1549400"/>
        </a:xfrm>
        <a:prstGeom prst="trapezoid">
          <a:avLst>
            <a:gd name="adj" fmla="val 55246"/>
          </a:avLst>
        </a:prstGeom>
        <a:solidFill>
          <a:schemeClr val="accent5">
            <a:hueOff val="-10661562"/>
            <a:satOff val="6060"/>
            <a:lumOff val="-5000"/>
            <a:alphaOff val="0"/>
          </a:schemeClr>
        </a:solidFill>
        <a:ln>
          <a:noFill/>
        </a:ln>
        <a:effectLst>
          <a:outerShdw blurRad="38100" dist="25400" dir="5400000" algn="t" rotWithShape="0">
            <a:srgbClr val="000000">
              <a:alpha val="5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Black" pitchFamily="34" charset="0"/>
            </a:rPr>
            <a:t>Secondary health care</a:t>
          </a:r>
          <a:endParaRPr lang="en-US" sz="2000" b="1" kern="1200" dirty="0">
            <a:latin typeface="Arial Black" pitchFamily="34" charset="0"/>
          </a:endParaRPr>
        </a:p>
      </dsp:txBody>
      <dsp:txXfrm>
        <a:off x="1455165" y="1549400"/>
        <a:ext cx="2225548" cy="1549400"/>
      </dsp:txXfrm>
    </dsp:sp>
    <dsp:sp modelId="{CF0D490D-0C4F-48A9-A095-8153F5C0261E}">
      <dsp:nvSpPr>
        <dsp:cNvPr id="0" name=""/>
        <dsp:cNvSpPr/>
      </dsp:nvSpPr>
      <dsp:spPr>
        <a:xfrm>
          <a:off x="0" y="3098800"/>
          <a:ext cx="5135880" cy="1549400"/>
        </a:xfrm>
        <a:prstGeom prst="trapezoid">
          <a:avLst>
            <a:gd name="adj" fmla="val 55246"/>
          </a:avLst>
        </a:prstGeom>
        <a:solidFill>
          <a:schemeClr val="accent5">
            <a:hueOff val="-21323124"/>
            <a:satOff val="12119"/>
            <a:lumOff val="-10000"/>
            <a:alphaOff val="0"/>
          </a:schemeClr>
        </a:solidFill>
        <a:ln>
          <a:noFill/>
        </a:ln>
        <a:effectLst>
          <a:outerShdw blurRad="38100" dist="25400" dir="5400000" algn="t" rotWithShape="0">
            <a:srgbClr val="000000">
              <a:alpha val="5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ial Black" pitchFamily="34" charset="0"/>
            </a:rPr>
            <a:t>Primary health care</a:t>
          </a:r>
          <a:endParaRPr lang="en-US" sz="2000" kern="1200" dirty="0">
            <a:latin typeface="Arial Black" pitchFamily="34" charset="0"/>
          </a:endParaRPr>
        </a:p>
      </dsp:txBody>
      <dsp:txXfrm>
        <a:off x="898778" y="3098800"/>
        <a:ext cx="3338322" cy="15494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E422E8A-DF5C-4905-AF66-6FDA21CCD8CA}"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422E8A-DF5C-4905-AF66-6FDA21CCD8C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422E8A-DF5C-4905-AF66-6FDA21CCD8C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422E8A-DF5C-4905-AF66-6FDA21CCD8CA}"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E422E8A-DF5C-4905-AF66-6FDA21CCD8C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422E8A-DF5C-4905-AF66-6FDA21CCD8CA}"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E422E8A-DF5C-4905-AF66-6FDA21CCD8CA}"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E422E8A-DF5C-4905-AF66-6FDA21CCD8C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E422E8A-DF5C-4905-AF66-6FDA21CCD8C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422E8A-DF5C-4905-AF66-6FDA21CCD8CA}"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725737-AE4C-437A-8428-0238A929B315}" type="datetimeFigureOut">
              <a:rPr lang="en-IN" smtClean="0"/>
              <a:pPr/>
              <a:t>18-08-2020</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EE422E8A-DF5C-4905-AF66-6FDA21CCD8CA}"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F725737-AE4C-437A-8428-0238A929B315}" type="datetimeFigureOut">
              <a:rPr lang="en-IN" smtClean="0"/>
              <a:pPr/>
              <a:t>18-08-2020</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E422E8A-DF5C-4905-AF66-6FDA21CCD8C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11760" y="4869160"/>
            <a:ext cx="6400800" cy="1600200"/>
          </a:xfrm>
        </p:spPr>
        <p:txBody>
          <a:bodyPr/>
          <a:lstStyle/>
          <a:p>
            <a:pPr algn="r"/>
            <a:r>
              <a:rPr lang="en-IN" dirty="0" smtClean="0">
                <a:solidFill>
                  <a:srgbClr val="7030A0"/>
                </a:solidFill>
                <a:latin typeface="+mn-lt"/>
                <a:cs typeface="BrowalliaUPC" pitchFamily="34" charset="-34"/>
              </a:rPr>
              <a:t>Dr. Deepak Kumar</a:t>
            </a:r>
          </a:p>
          <a:p>
            <a:pPr algn="r"/>
            <a:r>
              <a:rPr lang="en-IN" dirty="0" smtClean="0">
                <a:solidFill>
                  <a:srgbClr val="7030A0"/>
                </a:solidFill>
                <a:latin typeface="+mn-lt"/>
                <a:cs typeface="BrowalliaUPC" pitchFamily="34" charset="-34"/>
              </a:rPr>
              <a:t>Assistant professor</a:t>
            </a:r>
          </a:p>
          <a:p>
            <a:pPr algn="r"/>
            <a:r>
              <a:rPr lang="en-IN" dirty="0" smtClean="0">
                <a:solidFill>
                  <a:srgbClr val="7030A0"/>
                </a:solidFill>
                <a:latin typeface="+mn-lt"/>
                <a:cs typeface="BrowalliaUPC" pitchFamily="34" charset="-34"/>
              </a:rPr>
              <a:t>COP,SV</a:t>
            </a:r>
          </a:p>
          <a:p>
            <a:endParaRPr lang="en-IN" dirty="0">
              <a:latin typeface="+mn-lt"/>
              <a:cs typeface="BrowalliaUPC" pitchFamily="34" charset="-34"/>
            </a:endParaRPr>
          </a:p>
        </p:txBody>
      </p:sp>
      <p:sp>
        <p:nvSpPr>
          <p:cNvPr id="2" name="Title 1"/>
          <p:cNvSpPr>
            <a:spLocks noGrp="1"/>
          </p:cNvSpPr>
          <p:nvPr>
            <p:ph type="ctrTitle"/>
          </p:nvPr>
        </p:nvSpPr>
        <p:spPr/>
        <p:txBody>
          <a:bodyPr/>
          <a:lstStyle/>
          <a:p>
            <a:r>
              <a:rPr lang="en-IN" dirty="0" smtClean="0">
                <a:latin typeface="+mn-lt"/>
                <a:cs typeface="BrowalliaUPC" pitchFamily="34" charset="-34"/>
              </a:rPr>
              <a:t>Health delivery system – 3 tier </a:t>
            </a:r>
            <a:endParaRPr lang="en-IN" dirty="0">
              <a:latin typeface="+mn-lt"/>
              <a:cs typeface="BrowalliaUPC" pitchFamily="34" charset="-3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772400" cy="1728192"/>
          </a:xfrm>
        </p:spPr>
        <p:txBody>
          <a:bodyPr>
            <a:normAutofit fontScale="90000"/>
          </a:bodyPr>
          <a:lstStyle/>
          <a:p>
            <a:r>
              <a:rPr lang="en-US" sz="3600" u="sng" dirty="0" smtClean="0">
                <a:solidFill>
                  <a:schemeClr val="tx1"/>
                </a:solidFill>
                <a:latin typeface="+mn-lt"/>
                <a:cs typeface="BrowalliaUPC" pitchFamily="34" charset="-34"/>
              </a:rPr>
              <a:t>Directorate General of Health Services (DGHS)</a:t>
            </a:r>
            <a:br>
              <a:rPr lang="en-US" sz="3600" u="sng" dirty="0" smtClean="0">
                <a:solidFill>
                  <a:schemeClr val="tx1"/>
                </a:solidFill>
                <a:latin typeface="+mn-lt"/>
                <a:cs typeface="BrowalliaUPC" pitchFamily="34" charset="-34"/>
              </a:rPr>
            </a:br>
            <a:r>
              <a:rPr lang="en-US" sz="3600" u="sng" dirty="0" smtClean="0">
                <a:solidFill>
                  <a:schemeClr val="tx1"/>
                </a:solidFill>
                <a:latin typeface="+mn-lt"/>
                <a:cs typeface="BrowalliaUPC" pitchFamily="34" charset="-34"/>
              </a:rPr>
              <a:t>Organization chart</a:t>
            </a:r>
            <a:r>
              <a:rPr lang="en-US" b="1" dirty="0" smtClean="0">
                <a:latin typeface="+mn-lt"/>
                <a:cs typeface="BrowalliaUPC" pitchFamily="34" charset="-34"/>
              </a:rPr>
              <a:t/>
            </a:r>
            <a:br>
              <a:rPr lang="en-US" b="1" dirty="0" smtClean="0">
                <a:latin typeface="+mn-lt"/>
                <a:cs typeface="BrowalliaUPC" pitchFamily="34" charset="-34"/>
              </a:rPr>
            </a:br>
            <a:endParaRPr lang="en-IN" dirty="0">
              <a:latin typeface="+mn-lt"/>
              <a:cs typeface="BrowalliaUPC" pitchFamily="34" charset="-34"/>
            </a:endParaRPr>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1973179" y="1447800"/>
            <a:ext cx="5654842" cy="4572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solidFill>
                  <a:schemeClr val="tx1"/>
                </a:solidFill>
                <a:latin typeface="+mn-lt"/>
                <a:cs typeface="BrowalliaUPC" pitchFamily="34" charset="-34"/>
              </a:rPr>
              <a:t>Functions</a:t>
            </a:r>
            <a:endParaRPr lang="en-IN" sz="3200" u="sng" dirty="0" smtClean="0">
              <a:solidFill>
                <a:schemeClr val="tx1"/>
              </a:solidFill>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pPr algn="just">
              <a:lnSpc>
                <a:spcPct val="80000"/>
              </a:lnSpc>
              <a:buNone/>
              <a:defRPr/>
            </a:pPr>
            <a:r>
              <a:rPr lang="en-US" sz="3800" u="sng" dirty="0" smtClean="0">
                <a:latin typeface="+mn-lt"/>
                <a:ea typeface="+mj-ea"/>
                <a:cs typeface="BrowalliaUPC" pitchFamily="34" charset="-34"/>
              </a:rPr>
              <a:t>General functions</a:t>
            </a:r>
          </a:p>
          <a:p>
            <a:pPr algn="just">
              <a:defRPr/>
            </a:pPr>
            <a:r>
              <a:rPr lang="en-US" sz="2800" dirty="0" smtClean="0">
                <a:latin typeface="+mn-lt"/>
                <a:cs typeface="BrowalliaUPC" pitchFamily="34" charset="-34"/>
              </a:rPr>
              <a:t>Surveys</a:t>
            </a:r>
          </a:p>
          <a:p>
            <a:pPr algn="just">
              <a:defRPr/>
            </a:pPr>
            <a:r>
              <a:rPr lang="en-US" sz="2800" dirty="0" smtClean="0">
                <a:latin typeface="+mn-lt"/>
                <a:cs typeface="BrowalliaUPC" pitchFamily="34" charset="-34"/>
              </a:rPr>
              <a:t>Planning</a:t>
            </a:r>
          </a:p>
          <a:p>
            <a:pPr algn="just">
              <a:defRPr/>
            </a:pPr>
            <a:r>
              <a:rPr lang="en-US" sz="2800" dirty="0" smtClean="0">
                <a:latin typeface="+mn-lt"/>
                <a:cs typeface="BrowalliaUPC" pitchFamily="34" charset="-34"/>
              </a:rPr>
              <a:t>Coordination </a:t>
            </a:r>
          </a:p>
          <a:p>
            <a:pPr algn="just">
              <a:defRPr/>
            </a:pPr>
            <a:r>
              <a:rPr lang="en-US" sz="2800" dirty="0" smtClean="0">
                <a:latin typeface="+mn-lt"/>
                <a:cs typeface="BrowalliaUPC" pitchFamily="34" charset="-34"/>
              </a:rPr>
              <a:t>Programming and appraisal of all health matters</a:t>
            </a:r>
          </a:p>
          <a:p>
            <a:pPr algn="just">
              <a:lnSpc>
                <a:spcPct val="80000"/>
              </a:lnSpc>
              <a:defRPr/>
            </a:pPr>
            <a:endParaRPr lang="en-US" sz="2800" dirty="0" smtClean="0">
              <a:latin typeface="+mn-lt"/>
              <a:cs typeface="BrowalliaUPC" pitchFamily="34" charset="-34"/>
            </a:endParaRPr>
          </a:p>
          <a:p>
            <a:pPr algn="just">
              <a:lnSpc>
                <a:spcPct val="80000"/>
              </a:lnSpc>
              <a:buNone/>
              <a:defRPr/>
            </a:pPr>
            <a:r>
              <a:rPr lang="en-US" sz="3800" u="sng" dirty="0" smtClean="0">
                <a:latin typeface="+mn-lt"/>
                <a:ea typeface="+mj-ea"/>
                <a:cs typeface="BrowalliaUPC" pitchFamily="34" charset="-34"/>
              </a:rPr>
              <a:t>Specific function</a:t>
            </a:r>
          </a:p>
          <a:p>
            <a:pPr algn="just">
              <a:defRPr/>
            </a:pPr>
            <a:r>
              <a:rPr lang="en-US" sz="2800" dirty="0" smtClean="0">
                <a:latin typeface="+mn-lt"/>
                <a:cs typeface="BrowalliaUPC" pitchFamily="34" charset="-34"/>
              </a:rPr>
              <a:t>International health relations and quarantine of all major ports in country and international airport.</a:t>
            </a:r>
          </a:p>
          <a:p>
            <a:pPr algn="just">
              <a:defRPr/>
            </a:pPr>
            <a:r>
              <a:rPr lang="en-US" sz="2800" dirty="0" smtClean="0">
                <a:latin typeface="+mn-lt"/>
                <a:cs typeface="BrowalliaUPC" pitchFamily="34" charset="-34"/>
              </a:rPr>
              <a:t>Control of drug standards (</a:t>
            </a:r>
            <a:r>
              <a:rPr lang="en-US" sz="2800" dirty="0" smtClean="0">
                <a:solidFill>
                  <a:srgbClr val="0070C0"/>
                </a:solidFill>
                <a:latin typeface="+mn-lt"/>
                <a:cs typeface="BrowalliaUPC" pitchFamily="34" charset="-34"/>
              </a:rPr>
              <a:t>Drug Control </a:t>
            </a:r>
            <a:r>
              <a:rPr lang="en-US" sz="2800" dirty="0" err="1" smtClean="0">
                <a:solidFill>
                  <a:srgbClr val="0070C0"/>
                </a:solidFill>
                <a:latin typeface="+mn-lt"/>
                <a:cs typeface="BrowalliaUPC" pitchFamily="34" charset="-34"/>
              </a:rPr>
              <a:t>Organisation</a:t>
            </a:r>
            <a:r>
              <a:rPr lang="en-US" sz="2800" dirty="0" smtClean="0">
                <a:latin typeface="+mn-lt"/>
                <a:cs typeface="BrowalliaUPC" pitchFamily="34" charset="-34"/>
              </a:rPr>
              <a:t>)</a:t>
            </a:r>
          </a:p>
          <a:p>
            <a:pPr algn="just">
              <a:defRPr/>
            </a:pPr>
            <a:r>
              <a:rPr lang="en-US" sz="2800" dirty="0" smtClean="0">
                <a:latin typeface="+mn-lt"/>
                <a:cs typeface="BrowalliaUPC" pitchFamily="34" charset="-34"/>
              </a:rPr>
              <a:t>Maintain medical store depots</a:t>
            </a:r>
          </a:p>
          <a:p>
            <a:pPr algn="just">
              <a:defRPr/>
            </a:pPr>
            <a:r>
              <a:rPr lang="en-US" sz="2800" dirty="0" smtClean="0">
                <a:latin typeface="+mn-lt"/>
                <a:cs typeface="BrowalliaUPC" pitchFamily="34" charset="-34"/>
              </a:rPr>
              <a:t>Administration of post graduate training </a:t>
            </a:r>
            <a:r>
              <a:rPr lang="en-US" sz="2800" dirty="0" err="1" smtClean="0">
                <a:latin typeface="+mn-lt"/>
                <a:cs typeface="BrowalliaUPC" pitchFamily="34" charset="-34"/>
              </a:rPr>
              <a:t>programmes</a:t>
            </a:r>
            <a:endParaRPr lang="en-US" sz="2800" dirty="0" smtClean="0">
              <a:latin typeface="+mn-lt"/>
              <a:cs typeface="BrowalliaUPC" pitchFamily="34" charset="-34"/>
            </a:endParaRPr>
          </a:p>
          <a:p>
            <a:endParaRPr lang="en-IN" dirty="0">
              <a:latin typeface="+mn-lt"/>
              <a:cs typeface="BrowalliaUPC" pitchFamily="34" charset="-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pPr algn="just">
              <a:lnSpc>
                <a:spcPct val="110000"/>
              </a:lnSpc>
              <a:buFont typeface="Wingdings" pitchFamily="2" charset="2"/>
              <a:buChar char="q"/>
              <a:defRPr/>
            </a:pPr>
            <a:r>
              <a:rPr lang="en-US" sz="2900" dirty="0" smtClean="0">
                <a:latin typeface="+mn-lt"/>
                <a:cs typeface="BrowalliaUPC" pitchFamily="34" charset="-34"/>
              </a:rPr>
              <a:t>Administration of certain medical colleges in India</a:t>
            </a:r>
            <a:endParaRPr lang="en-US" sz="2300" dirty="0" smtClean="0">
              <a:latin typeface="+mn-lt"/>
              <a:cs typeface="BrowalliaUPC" pitchFamily="34" charset="-34"/>
            </a:endParaRPr>
          </a:p>
          <a:p>
            <a:pPr algn="just">
              <a:lnSpc>
                <a:spcPct val="120000"/>
              </a:lnSpc>
              <a:buFont typeface="Wingdings" pitchFamily="2" charset="2"/>
              <a:buChar char="q"/>
              <a:defRPr/>
            </a:pPr>
            <a:r>
              <a:rPr lang="en-US" sz="2900" dirty="0" smtClean="0">
                <a:latin typeface="+mn-lt"/>
                <a:cs typeface="BrowalliaUPC" pitchFamily="34" charset="-34"/>
              </a:rPr>
              <a:t>Conducting medical research through Indian Council of Medical Research ( ICMR )</a:t>
            </a:r>
            <a:endParaRPr lang="en-US" sz="2300" dirty="0" smtClean="0">
              <a:latin typeface="+mn-lt"/>
              <a:cs typeface="BrowalliaUPC" pitchFamily="34" charset="-34"/>
            </a:endParaRPr>
          </a:p>
          <a:p>
            <a:pPr algn="just">
              <a:lnSpc>
                <a:spcPct val="110000"/>
              </a:lnSpc>
              <a:buFont typeface="Wingdings" pitchFamily="2" charset="2"/>
              <a:buChar char="q"/>
              <a:defRPr/>
            </a:pPr>
            <a:r>
              <a:rPr lang="en-US" sz="2900" dirty="0" smtClean="0">
                <a:latin typeface="+mn-lt"/>
                <a:cs typeface="BrowalliaUPC" pitchFamily="34" charset="-34"/>
              </a:rPr>
              <a:t>Central Government Health Schemes.</a:t>
            </a:r>
            <a:endParaRPr lang="en-US" sz="2000" dirty="0" smtClean="0">
              <a:latin typeface="+mn-lt"/>
              <a:cs typeface="BrowalliaUPC" pitchFamily="34" charset="-34"/>
            </a:endParaRPr>
          </a:p>
          <a:p>
            <a:pPr algn="just">
              <a:lnSpc>
                <a:spcPct val="110000"/>
              </a:lnSpc>
              <a:buFont typeface="Wingdings" pitchFamily="2" charset="2"/>
              <a:buChar char="q"/>
              <a:defRPr/>
            </a:pPr>
            <a:r>
              <a:rPr lang="en-US" sz="2900" dirty="0" smtClean="0">
                <a:latin typeface="+mn-lt"/>
                <a:cs typeface="BrowalliaUPC" pitchFamily="34" charset="-34"/>
              </a:rPr>
              <a:t>Implementation of national health </a:t>
            </a:r>
            <a:r>
              <a:rPr lang="en-US" sz="2900" dirty="0" err="1" smtClean="0">
                <a:latin typeface="+mn-lt"/>
                <a:cs typeface="BrowalliaUPC" pitchFamily="34" charset="-34"/>
              </a:rPr>
              <a:t>programmes</a:t>
            </a:r>
            <a:endParaRPr lang="en-US" sz="2000" dirty="0" smtClean="0">
              <a:latin typeface="+mn-lt"/>
              <a:cs typeface="BrowalliaUPC" pitchFamily="34" charset="-34"/>
            </a:endParaRPr>
          </a:p>
          <a:p>
            <a:pPr algn="just">
              <a:lnSpc>
                <a:spcPct val="120000"/>
              </a:lnSpc>
              <a:buFont typeface="Wingdings" pitchFamily="2" charset="2"/>
              <a:buChar char="q"/>
              <a:defRPr/>
            </a:pPr>
            <a:r>
              <a:rPr lang="en-US" sz="2900" dirty="0" smtClean="0">
                <a:latin typeface="+mn-lt"/>
                <a:cs typeface="BrowalliaUPC" pitchFamily="34" charset="-34"/>
              </a:rPr>
              <a:t>Preparation of health education material for creating health awareness through Health Education Bureau</a:t>
            </a:r>
            <a:endParaRPr lang="en-US" sz="2300" dirty="0" smtClean="0">
              <a:latin typeface="+mn-lt"/>
              <a:cs typeface="BrowalliaUPC" pitchFamily="34" charset="-34"/>
            </a:endParaRPr>
          </a:p>
          <a:p>
            <a:pPr algn="just">
              <a:lnSpc>
                <a:spcPct val="120000"/>
              </a:lnSpc>
              <a:buFont typeface="Wingdings" pitchFamily="2" charset="2"/>
              <a:buChar char="q"/>
              <a:defRPr/>
            </a:pPr>
            <a:r>
              <a:rPr lang="en-US" sz="2900" dirty="0" smtClean="0">
                <a:latin typeface="+mn-lt"/>
                <a:cs typeface="BrowalliaUPC" pitchFamily="34" charset="-34"/>
              </a:rPr>
              <a:t>Collection, compilation, analysis, evaluation and dissemination of information</a:t>
            </a:r>
            <a:endParaRPr lang="en-US" sz="2300" dirty="0" smtClean="0">
              <a:latin typeface="+mn-lt"/>
              <a:cs typeface="BrowalliaUPC" pitchFamily="34" charset="-34"/>
            </a:endParaRPr>
          </a:p>
          <a:p>
            <a:pPr algn="just">
              <a:lnSpc>
                <a:spcPct val="110000"/>
              </a:lnSpc>
              <a:buFont typeface="Wingdings" pitchFamily="2" charset="2"/>
              <a:buChar char="q"/>
              <a:defRPr/>
            </a:pPr>
            <a:r>
              <a:rPr lang="en-US" sz="2900" dirty="0" smtClean="0">
                <a:latin typeface="+mn-lt"/>
                <a:cs typeface="BrowalliaUPC" pitchFamily="34" charset="-34"/>
              </a:rPr>
              <a:t>National Medical Library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772400" cy="1143000"/>
          </a:xfrm>
        </p:spPr>
        <p:txBody>
          <a:bodyPr>
            <a:normAutofit/>
          </a:bodyPr>
          <a:lstStyle/>
          <a:p>
            <a:r>
              <a:rPr lang="en-US" sz="3200" u="sng" dirty="0" smtClean="0">
                <a:solidFill>
                  <a:schemeClr val="tx1"/>
                </a:solidFill>
                <a:latin typeface="+mn-lt"/>
                <a:cs typeface="BrowalliaUPC" pitchFamily="34" charset="-34"/>
              </a:rPr>
              <a:t>Central Council of health</a:t>
            </a:r>
            <a:br>
              <a:rPr lang="en-US" sz="3200" u="sng" dirty="0" smtClean="0">
                <a:solidFill>
                  <a:schemeClr val="tx1"/>
                </a:solidFill>
                <a:latin typeface="+mn-lt"/>
                <a:cs typeface="BrowalliaUPC" pitchFamily="34" charset="-34"/>
              </a:rPr>
            </a:br>
            <a:r>
              <a:rPr lang="en-US" sz="3200" u="sng" dirty="0" smtClean="0">
                <a:solidFill>
                  <a:schemeClr val="tx1"/>
                </a:solidFill>
                <a:latin typeface="+mn-lt"/>
                <a:cs typeface="BrowalliaUPC" pitchFamily="34" charset="-34"/>
              </a:rPr>
              <a:t>Organization chart </a:t>
            </a:r>
            <a:endParaRPr lang="en-IN" sz="3200" u="sng" dirty="0" smtClean="0">
              <a:solidFill>
                <a:schemeClr val="tx1"/>
              </a:solidFill>
              <a:latin typeface="+mn-lt"/>
              <a:cs typeface="BrowalliaUPC" pitchFamily="34" charset="-34"/>
            </a:endParaRPr>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2018911" y="2061929"/>
            <a:ext cx="5563377" cy="334374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Functions </a:t>
            </a:r>
            <a:endParaRPr lang="en-IN" dirty="0">
              <a:latin typeface="+mn-lt"/>
              <a:cs typeface="BrowalliaUPC" pitchFamily="34" charset="-34"/>
            </a:endParaRPr>
          </a:p>
        </p:txBody>
      </p:sp>
      <p:sp>
        <p:nvSpPr>
          <p:cNvPr id="3" name="Content Placeholder 2"/>
          <p:cNvSpPr>
            <a:spLocks noGrp="1"/>
          </p:cNvSpPr>
          <p:nvPr>
            <p:ph sz="quarter" idx="1"/>
          </p:nvPr>
        </p:nvSpPr>
        <p:spPr/>
        <p:txBody>
          <a:bodyPr>
            <a:noAutofit/>
          </a:bodyPr>
          <a:lstStyle/>
          <a:p>
            <a:pPr algn="just">
              <a:buFont typeface="Wingdings" pitchFamily="2" charset="2"/>
              <a:buChar char="q"/>
            </a:pPr>
            <a:r>
              <a:rPr lang="en-US" sz="2800" dirty="0" smtClean="0">
                <a:latin typeface="+mn-lt"/>
                <a:cs typeface="BrowalliaUPC" pitchFamily="34" charset="-34"/>
              </a:rPr>
              <a:t>To consider and recommend broad outlines of policy related to matters concerning health like environment hygiene, nutrition and health education.</a:t>
            </a:r>
          </a:p>
          <a:p>
            <a:pPr algn="just">
              <a:buFont typeface="Wingdings" pitchFamily="2" charset="2"/>
              <a:buChar char="q"/>
            </a:pPr>
            <a:r>
              <a:rPr lang="en-US" sz="2800" dirty="0" smtClean="0">
                <a:latin typeface="+mn-lt"/>
                <a:cs typeface="BrowalliaUPC" pitchFamily="34" charset="-34"/>
              </a:rPr>
              <a:t>To make proposals for legislation relating to medical and public health matters.</a:t>
            </a:r>
          </a:p>
          <a:p>
            <a:pPr algn="just">
              <a:buFont typeface="Wingdings" pitchFamily="2" charset="2"/>
              <a:buChar char="q"/>
            </a:pPr>
            <a:r>
              <a:rPr lang="en-US" sz="2800" dirty="0" smtClean="0">
                <a:latin typeface="+mn-lt"/>
                <a:cs typeface="BrowalliaUPC" pitchFamily="34" charset="-34"/>
              </a:rPr>
              <a:t>To make recommendations to the Central Government regarding distribution of grants-in-aid.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State Level </a:t>
            </a:r>
            <a:endParaRPr lang="en-IN" dirty="0">
              <a:latin typeface="+mn-lt"/>
              <a:cs typeface="BrowalliaUPC" pitchFamily="34" charset="-34"/>
            </a:endParaRPr>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2411760" y="1447800"/>
            <a:ext cx="4637237" cy="4572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r>
              <a:rPr lang="en-IN" sz="3300" dirty="0" smtClean="0">
                <a:latin typeface="+mn-lt"/>
                <a:cs typeface="BrowalliaUPC" pitchFamily="34" charset="-34"/>
              </a:rPr>
              <a:t>Functions of state health Director:</a:t>
            </a:r>
          </a:p>
          <a:p>
            <a:pPr>
              <a:buNone/>
            </a:pPr>
            <a:r>
              <a:rPr lang="en-IN" dirty="0" smtClean="0">
                <a:latin typeface="+mn-lt"/>
                <a:cs typeface="BrowalliaUPC" pitchFamily="34" charset="-34"/>
              </a:rPr>
              <a:t>(1) Studies in depth the health problem and needs in the state and plans scheme to solve them</a:t>
            </a:r>
          </a:p>
          <a:p>
            <a:pPr>
              <a:buNone/>
            </a:pPr>
            <a:r>
              <a:rPr lang="en-IN" dirty="0" smtClean="0">
                <a:latin typeface="+mn-lt"/>
                <a:cs typeface="BrowalliaUPC" pitchFamily="34" charset="-34"/>
              </a:rPr>
              <a:t>(2) Providing curative &amp; preventive services</a:t>
            </a:r>
          </a:p>
          <a:p>
            <a:pPr>
              <a:buNone/>
            </a:pPr>
            <a:r>
              <a:rPr lang="en-IN" dirty="0" smtClean="0">
                <a:latin typeface="+mn-lt"/>
                <a:cs typeface="BrowalliaUPC" pitchFamily="34" charset="-34"/>
              </a:rPr>
              <a:t>(3) Provision for control of milk and food sanitation</a:t>
            </a:r>
          </a:p>
          <a:p>
            <a:pPr>
              <a:buNone/>
            </a:pPr>
            <a:r>
              <a:rPr lang="en-IN" dirty="0" smtClean="0">
                <a:latin typeface="+mn-lt"/>
                <a:cs typeface="BrowalliaUPC" pitchFamily="34" charset="-34"/>
              </a:rPr>
              <a:t>(4) Prevention of any outbreak of communicable diseases</a:t>
            </a:r>
          </a:p>
          <a:p>
            <a:pPr>
              <a:buNone/>
            </a:pPr>
            <a:r>
              <a:rPr lang="en-IN" dirty="0" smtClean="0">
                <a:latin typeface="+mn-lt"/>
                <a:cs typeface="BrowalliaUPC" pitchFamily="34" charset="-34"/>
              </a:rPr>
              <a:t>(5) Promotion of health education</a:t>
            </a:r>
          </a:p>
          <a:p>
            <a:pPr>
              <a:buNone/>
            </a:pPr>
            <a:r>
              <a:rPr lang="en-IN" dirty="0" smtClean="0">
                <a:latin typeface="+mn-lt"/>
                <a:cs typeface="BrowalliaUPC" pitchFamily="34" charset="-34"/>
              </a:rPr>
              <a:t>(6) Promotion of health programmes such as school health, family planning, Occupational health</a:t>
            </a:r>
          </a:p>
          <a:p>
            <a:pPr>
              <a:buNone/>
            </a:pPr>
            <a:r>
              <a:rPr lang="en-IN" dirty="0" smtClean="0">
                <a:latin typeface="+mn-lt"/>
                <a:cs typeface="BrowalliaUPC" pitchFamily="34" charset="-34"/>
              </a:rPr>
              <a:t>(7) Supervision of PHC</a:t>
            </a:r>
          </a:p>
          <a:p>
            <a:pPr>
              <a:buNone/>
            </a:pPr>
            <a:r>
              <a:rPr lang="en-IN" dirty="0" smtClean="0">
                <a:latin typeface="+mn-lt"/>
                <a:cs typeface="BrowalliaUPC" pitchFamily="34" charset="-34"/>
              </a:rPr>
              <a:t>(8) Establishing training courses for health personnel</a:t>
            </a:r>
          </a:p>
          <a:p>
            <a:pPr>
              <a:buNone/>
            </a:pPr>
            <a:r>
              <a:rPr lang="en-IN" dirty="0" smtClean="0">
                <a:latin typeface="+mn-lt"/>
                <a:cs typeface="BrowalliaUPC" pitchFamily="34" charset="-34"/>
              </a:rPr>
              <a:t>(9) Co-ordination of all health services with other minister of state such as minister</a:t>
            </a:r>
            <a:r>
              <a:rPr lang="en-IN" dirty="0" smtClean="0">
                <a:cs typeface="BrowalliaUPC" pitchFamily="34" charset="-34"/>
              </a:rPr>
              <a:t> </a:t>
            </a:r>
            <a:r>
              <a:rPr lang="en-IN" dirty="0" smtClean="0">
                <a:latin typeface="+mn-lt"/>
                <a:cs typeface="BrowalliaUPC" pitchFamily="34" charset="-34"/>
              </a:rPr>
              <a:t>of education, central health minister &amp;voluntary agency</a:t>
            </a:r>
            <a:endParaRPr lang="en-IN" dirty="0">
              <a:latin typeface="+mn-lt"/>
              <a:cs typeface="BrowalliaUPC" pitchFamily="34" charset="-3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At District level</a:t>
            </a:r>
            <a:endParaRPr lang="en-IN" dirty="0">
              <a:latin typeface="+mn-lt"/>
              <a:cs typeface="BrowalliaUPC" pitchFamily="34" charset="-34"/>
            </a:endParaRPr>
          </a:p>
        </p:txBody>
      </p:sp>
      <p:sp>
        <p:nvSpPr>
          <p:cNvPr id="3" name="Content Placeholder 2"/>
          <p:cNvSpPr>
            <a:spLocks noGrp="1"/>
          </p:cNvSpPr>
          <p:nvPr>
            <p:ph sz="quarter" idx="1"/>
          </p:nvPr>
        </p:nvSpPr>
        <p:spPr/>
        <p:txBody>
          <a:bodyPr/>
          <a:lstStyle/>
          <a:p>
            <a:pPr algn="just">
              <a:buFont typeface="Wingdings" pitchFamily="2" charset="2"/>
              <a:buChar char="q"/>
              <a:defRPr/>
            </a:pPr>
            <a:r>
              <a:rPr lang="en-US" sz="2800" dirty="0" smtClean="0">
                <a:latin typeface="+mn-lt"/>
                <a:cs typeface="BrowalliaUPC" pitchFamily="34" charset="-34"/>
              </a:rPr>
              <a:t>There are 614 ( year 2007 census) districts in India. Within each district, there are 6 types of administrative areas.</a:t>
            </a:r>
          </a:p>
          <a:p>
            <a:pPr lvl="1" algn="just">
              <a:buNone/>
              <a:defRPr/>
            </a:pPr>
            <a:r>
              <a:rPr lang="en-US" dirty="0" smtClean="0">
                <a:latin typeface="+mn-lt"/>
                <a:cs typeface="BrowalliaUPC" pitchFamily="34" charset="-34"/>
              </a:rPr>
              <a:t>1. Sub –division(2 or more)</a:t>
            </a:r>
          </a:p>
          <a:p>
            <a:pPr lvl="1" algn="just">
              <a:buNone/>
              <a:defRPr/>
            </a:pPr>
            <a:r>
              <a:rPr lang="en-US" dirty="0" smtClean="0">
                <a:latin typeface="+mn-lt"/>
                <a:cs typeface="BrowalliaUPC" pitchFamily="34" charset="-34"/>
              </a:rPr>
              <a:t>2. </a:t>
            </a:r>
            <a:r>
              <a:rPr lang="en-US" dirty="0" err="1" smtClean="0">
                <a:latin typeface="+mn-lt"/>
                <a:cs typeface="BrowalliaUPC" pitchFamily="34" charset="-34"/>
              </a:rPr>
              <a:t>Tehsils</a:t>
            </a:r>
            <a:r>
              <a:rPr lang="en-US" dirty="0" smtClean="0">
                <a:latin typeface="+mn-lt"/>
                <a:cs typeface="BrowalliaUPC" pitchFamily="34" charset="-34"/>
              </a:rPr>
              <a:t> ( </a:t>
            </a:r>
            <a:r>
              <a:rPr lang="en-US" dirty="0" err="1" smtClean="0">
                <a:latin typeface="+mn-lt"/>
                <a:cs typeface="BrowalliaUPC" pitchFamily="34" charset="-34"/>
              </a:rPr>
              <a:t>Talukas</a:t>
            </a:r>
            <a:r>
              <a:rPr lang="en-US" dirty="0" smtClean="0">
                <a:latin typeface="+mn-lt"/>
                <a:cs typeface="BrowalliaUPC" pitchFamily="34" charset="-34"/>
              </a:rPr>
              <a:t> )</a:t>
            </a:r>
          </a:p>
          <a:p>
            <a:pPr lvl="1" algn="just">
              <a:buNone/>
              <a:defRPr/>
            </a:pPr>
            <a:r>
              <a:rPr lang="en-US" dirty="0" smtClean="0">
                <a:latin typeface="+mn-lt"/>
                <a:cs typeface="BrowalliaUPC" pitchFamily="34" charset="-34"/>
              </a:rPr>
              <a:t>3. Community Development Blocks</a:t>
            </a:r>
          </a:p>
          <a:p>
            <a:pPr lvl="1" algn="just">
              <a:buNone/>
              <a:defRPr/>
            </a:pPr>
            <a:r>
              <a:rPr lang="en-US" dirty="0" smtClean="0">
                <a:latin typeface="+mn-lt"/>
                <a:cs typeface="BrowalliaUPC" pitchFamily="34" charset="-34"/>
              </a:rPr>
              <a:t>4. Municipalities and Corporations</a:t>
            </a:r>
          </a:p>
          <a:p>
            <a:pPr lvl="1" algn="just">
              <a:buNone/>
              <a:defRPr/>
            </a:pPr>
            <a:r>
              <a:rPr lang="en-US" dirty="0" smtClean="0">
                <a:latin typeface="+mn-lt"/>
                <a:cs typeface="BrowalliaUPC" pitchFamily="34" charset="-34"/>
              </a:rPr>
              <a:t>5. Villages and</a:t>
            </a:r>
          </a:p>
          <a:p>
            <a:pPr lvl="1" algn="just">
              <a:buNone/>
              <a:defRPr/>
            </a:pPr>
            <a:r>
              <a:rPr lang="en-US" dirty="0" smtClean="0">
                <a:latin typeface="+mn-lt"/>
                <a:cs typeface="BrowalliaUPC" pitchFamily="34" charset="-34"/>
              </a:rPr>
              <a:t>6. </a:t>
            </a:r>
            <a:r>
              <a:rPr lang="en-US" dirty="0" err="1" smtClean="0">
                <a:latin typeface="+mn-lt"/>
                <a:cs typeface="BrowalliaUPC" pitchFamily="34" charset="-34"/>
              </a:rPr>
              <a:t>Panchayats</a:t>
            </a:r>
            <a:endParaRPr lang="en-US" dirty="0" smtClean="0">
              <a:latin typeface="+mn-lt"/>
              <a:cs typeface="BrowalliaUPC" pitchFamily="34" charset="-34"/>
            </a:endParaRPr>
          </a:p>
          <a:p>
            <a:endParaRPr lang="en-IN" dirty="0">
              <a:latin typeface="+mn-lt"/>
              <a:cs typeface="BrowalliaUPC" pitchFamily="34" charset="-3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IN" dirty="0">
              <a:latin typeface="+mn-lt"/>
              <a:cs typeface="BrowalliaUPC" pitchFamily="34" charset="-34"/>
            </a:endParaRPr>
          </a:p>
        </p:txBody>
      </p:sp>
      <p:sp>
        <p:nvSpPr>
          <p:cNvPr id="4" name="Rounded Rectangle 3"/>
          <p:cNvSpPr/>
          <p:nvPr/>
        </p:nvSpPr>
        <p:spPr>
          <a:xfrm>
            <a:off x="914400" y="990600"/>
            <a:ext cx="4419600" cy="45720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Black" pitchFamily="34" charset="0"/>
              </a:rPr>
              <a:t>Districts</a:t>
            </a:r>
            <a:endParaRPr lang="en-IN" dirty="0">
              <a:latin typeface="Arial Black" pitchFamily="34" charset="0"/>
            </a:endParaRPr>
          </a:p>
        </p:txBody>
      </p:sp>
      <p:sp>
        <p:nvSpPr>
          <p:cNvPr id="5" name="Rounded Rectangle 4"/>
          <p:cNvSpPr/>
          <p:nvPr/>
        </p:nvSpPr>
        <p:spPr>
          <a:xfrm>
            <a:off x="914400" y="1828800"/>
            <a:ext cx="4419600" cy="60960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latin typeface="Arial Black" pitchFamily="34" charset="0"/>
              </a:rPr>
              <a:t>Tehsils</a:t>
            </a:r>
            <a:r>
              <a:rPr lang="en-US" dirty="0" smtClean="0">
                <a:latin typeface="Arial Black" pitchFamily="34" charset="0"/>
              </a:rPr>
              <a:t> /</a:t>
            </a:r>
            <a:r>
              <a:rPr lang="en-US" dirty="0" err="1" smtClean="0">
                <a:latin typeface="Arial Black" pitchFamily="34" charset="0"/>
              </a:rPr>
              <a:t>Talukas</a:t>
            </a:r>
            <a:r>
              <a:rPr lang="en-US" dirty="0" smtClean="0">
                <a:latin typeface="Arial Black" pitchFamily="34" charset="0"/>
              </a:rPr>
              <a:t> (200-600 villages)</a:t>
            </a:r>
            <a:endParaRPr lang="en-IN" dirty="0">
              <a:latin typeface="Arial Black" pitchFamily="34" charset="0"/>
            </a:endParaRPr>
          </a:p>
        </p:txBody>
      </p:sp>
      <p:sp>
        <p:nvSpPr>
          <p:cNvPr id="6" name="Rounded Rectangle 5"/>
          <p:cNvSpPr/>
          <p:nvPr/>
        </p:nvSpPr>
        <p:spPr>
          <a:xfrm>
            <a:off x="914400" y="2819400"/>
            <a:ext cx="4495800" cy="91440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Black" pitchFamily="34" charset="0"/>
              </a:rPr>
              <a:t>Community Development Blocks (approx 100 Villages &amp; 80,000 -1.2 Lac Pop)</a:t>
            </a:r>
            <a:endParaRPr lang="en-IN" dirty="0">
              <a:latin typeface="Arial Black" pitchFamily="34" charset="0"/>
            </a:endParaRPr>
          </a:p>
        </p:txBody>
      </p:sp>
      <p:sp>
        <p:nvSpPr>
          <p:cNvPr id="7" name="Rounded Rectangle 6"/>
          <p:cNvSpPr/>
          <p:nvPr/>
        </p:nvSpPr>
        <p:spPr>
          <a:xfrm>
            <a:off x="914400" y="4038600"/>
            <a:ext cx="4572000" cy="53340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Black" pitchFamily="34" charset="0"/>
              </a:rPr>
              <a:t>Municipalities &amp; Corporations</a:t>
            </a:r>
            <a:endParaRPr lang="en-IN" dirty="0">
              <a:latin typeface="Arial Black" pitchFamily="34" charset="0"/>
            </a:endParaRPr>
          </a:p>
        </p:txBody>
      </p:sp>
      <p:sp>
        <p:nvSpPr>
          <p:cNvPr id="8" name="Rounded Rectangle 7"/>
          <p:cNvSpPr/>
          <p:nvPr/>
        </p:nvSpPr>
        <p:spPr>
          <a:xfrm>
            <a:off x="6629400" y="3886200"/>
            <a:ext cx="2286000" cy="762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latin typeface="Arial Rounded MT Bold" pitchFamily="34" charset="0"/>
              </a:rPr>
              <a:t>Municipal Board (10,000- 2 Lac Pop)</a:t>
            </a:r>
            <a:endParaRPr lang="en-IN" dirty="0">
              <a:latin typeface="Arial Rounded MT Bold" pitchFamily="34" charset="0"/>
            </a:endParaRPr>
          </a:p>
        </p:txBody>
      </p:sp>
      <p:sp>
        <p:nvSpPr>
          <p:cNvPr id="10" name="Rounded Rectangle 9"/>
          <p:cNvSpPr/>
          <p:nvPr/>
        </p:nvSpPr>
        <p:spPr>
          <a:xfrm>
            <a:off x="6324600" y="5410200"/>
            <a:ext cx="2667000" cy="6858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latin typeface="Arial Rounded MT Bold" pitchFamily="34" charset="0"/>
              </a:rPr>
              <a:t>Corporations (&gt; 2 </a:t>
            </a:r>
            <a:r>
              <a:rPr lang="en-IN" dirty="0" err="1" smtClean="0">
                <a:latin typeface="Arial Rounded MT Bold" pitchFamily="34" charset="0"/>
              </a:rPr>
              <a:t>lac</a:t>
            </a:r>
            <a:r>
              <a:rPr lang="en-IN" dirty="0" smtClean="0">
                <a:latin typeface="Arial Rounded MT Bold" pitchFamily="34" charset="0"/>
              </a:rPr>
              <a:t> pop)</a:t>
            </a:r>
            <a:endParaRPr lang="en-IN" dirty="0">
              <a:latin typeface="Arial Rounded MT Bold" pitchFamily="34" charset="0"/>
            </a:endParaRPr>
          </a:p>
        </p:txBody>
      </p:sp>
      <p:sp>
        <p:nvSpPr>
          <p:cNvPr id="11" name="Rounded Rectangle 10"/>
          <p:cNvSpPr/>
          <p:nvPr/>
        </p:nvSpPr>
        <p:spPr>
          <a:xfrm>
            <a:off x="6248400" y="2362200"/>
            <a:ext cx="2743200" cy="762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latin typeface="Arial Rounded MT Bold" pitchFamily="34" charset="0"/>
              </a:rPr>
              <a:t>Town Area Committee (5,000-10,000 Pop)</a:t>
            </a:r>
            <a:endParaRPr lang="en-IN" dirty="0">
              <a:latin typeface="Arial Rounded MT Bold" pitchFamily="34" charset="0"/>
            </a:endParaRPr>
          </a:p>
        </p:txBody>
      </p:sp>
      <p:sp>
        <p:nvSpPr>
          <p:cNvPr id="12" name="Rounded Rectangle 11"/>
          <p:cNvSpPr/>
          <p:nvPr/>
        </p:nvSpPr>
        <p:spPr>
          <a:xfrm>
            <a:off x="914400" y="5867400"/>
            <a:ext cx="4572000" cy="68580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latin typeface="Arial Black" pitchFamily="34" charset="0"/>
              </a:rPr>
              <a:t>Panchayats</a:t>
            </a:r>
            <a:endParaRPr lang="en-IN" dirty="0">
              <a:latin typeface="Arial Black" pitchFamily="34" charset="0"/>
            </a:endParaRPr>
          </a:p>
        </p:txBody>
      </p:sp>
      <p:sp>
        <p:nvSpPr>
          <p:cNvPr id="13" name="Rounded Rectangle 12"/>
          <p:cNvSpPr/>
          <p:nvPr/>
        </p:nvSpPr>
        <p:spPr>
          <a:xfrm>
            <a:off x="914400" y="4953000"/>
            <a:ext cx="4572000" cy="533400"/>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Black" pitchFamily="34" charset="0"/>
              </a:rPr>
              <a:t>Villages</a:t>
            </a:r>
            <a:endParaRPr lang="en-IN" dirty="0">
              <a:latin typeface="Arial Black" pitchFamily="34" charset="0"/>
            </a:endParaRPr>
          </a:p>
        </p:txBody>
      </p:sp>
      <p:sp>
        <p:nvSpPr>
          <p:cNvPr id="14" name="Down Arrow 13"/>
          <p:cNvSpPr/>
          <p:nvPr/>
        </p:nvSpPr>
        <p:spPr>
          <a:xfrm>
            <a:off x="3048000" y="1447800"/>
            <a:ext cx="228600" cy="38100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14015820">
            <a:off x="5953570" y="2921440"/>
            <a:ext cx="239182" cy="147103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3048000" y="2438400"/>
            <a:ext cx="228600" cy="38100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3048000" y="3657600"/>
            <a:ext cx="228600" cy="38100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3048000" y="4572000"/>
            <a:ext cx="228600" cy="38100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3048000" y="5562600"/>
            <a:ext cx="228600" cy="38100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rot="16200000">
            <a:off x="5906096" y="3696294"/>
            <a:ext cx="228599" cy="1065612"/>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rot="18420900">
            <a:off x="5973750" y="4063717"/>
            <a:ext cx="274092" cy="1572511"/>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lnSpcReduction="10000"/>
          </a:bodyPr>
          <a:lstStyle/>
          <a:p>
            <a:r>
              <a:rPr lang="en-IN" dirty="0" smtClean="0">
                <a:latin typeface="+mn-lt"/>
                <a:cs typeface="BrowalliaUPC" pitchFamily="34" charset="-34"/>
              </a:rPr>
              <a:t>Most </a:t>
            </a:r>
            <a:r>
              <a:rPr lang="en-IN" b="1" dirty="0" smtClean="0">
                <a:latin typeface="+mn-lt"/>
                <a:cs typeface="BrowalliaUPC" pitchFamily="34" charset="-34"/>
              </a:rPr>
              <a:t>district </a:t>
            </a:r>
            <a:r>
              <a:rPr lang="en-IN" dirty="0" smtClean="0">
                <a:latin typeface="+mn-lt"/>
                <a:cs typeface="BrowalliaUPC" pitchFamily="34" charset="-34"/>
              </a:rPr>
              <a:t>in India are divided into two or more </a:t>
            </a:r>
            <a:r>
              <a:rPr lang="en-IN" b="1" dirty="0" smtClean="0">
                <a:latin typeface="+mn-lt"/>
                <a:cs typeface="BrowalliaUPC" pitchFamily="34" charset="-34"/>
              </a:rPr>
              <a:t>subdivision</a:t>
            </a:r>
            <a:r>
              <a:rPr lang="en-IN" dirty="0" smtClean="0">
                <a:latin typeface="+mn-lt"/>
                <a:cs typeface="BrowalliaUPC" pitchFamily="34" charset="-34"/>
              </a:rPr>
              <a:t>, each  </a:t>
            </a:r>
            <a:r>
              <a:rPr lang="en-IN" dirty="0" err="1" smtClean="0">
                <a:latin typeface="+mn-lt"/>
                <a:cs typeface="BrowalliaUPC" pitchFamily="34" charset="-34"/>
              </a:rPr>
              <a:t>incharge</a:t>
            </a:r>
            <a:r>
              <a:rPr lang="en-IN" dirty="0" smtClean="0">
                <a:latin typeface="+mn-lt"/>
                <a:cs typeface="BrowalliaUPC" pitchFamily="34" charset="-34"/>
              </a:rPr>
              <a:t> of an Assistant Collector or Sub Collector </a:t>
            </a:r>
          </a:p>
          <a:p>
            <a:r>
              <a:rPr lang="en-IN" dirty="0" smtClean="0">
                <a:latin typeface="+mn-lt"/>
                <a:cs typeface="BrowalliaUPC" pitchFamily="34" charset="-34"/>
              </a:rPr>
              <a:t>Each division is again divided into </a:t>
            </a:r>
            <a:r>
              <a:rPr lang="en-IN" b="1" dirty="0" err="1" smtClean="0">
                <a:latin typeface="+mn-lt"/>
                <a:cs typeface="BrowalliaUPC" pitchFamily="34" charset="-34"/>
              </a:rPr>
              <a:t>talukas</a:t>
            </a:r>
            <a:r>
              <a:rPr lang="en-IN" dirty="0" smtClean="0">
                <a:latin typeface="+mn-lt"/>
                <a:cs typeface="BrowalliaUPC" pitchFamily="34" charset="-34"/>
              </a:rPr>
              <a:t>, </a:t>
            </a:r>
            <a:r>
              <a:rPr lang="en-IN" dirty="0" err="1" smtClean="0">
                <a:latin typeface="+mn-lt"/>
                <a:cs typeface="BrowalliaUPC" pitchFamily="34" charset="-34"/>
              </a:rPr>
              <a:t>incharge</a:t>
            </a:r>
            <a:r>
              <a:rPr lang="en-IN" dirty="0" smtClean="0">
                <a:latin typeface="+mn-lt"/>
                <a:cs typeface="BrowalliaUPC" pitchFamily="34" charset="-34"/>
              </a:rPr>
              <a:t> of a </a:t>
            </a:r>
            <a:r>
              <a:rPr lang="en-IN" dirty="0" err="1" smtClean="0">
                <a:latin typeface="+mn-lt"/>
                <a:cs typeface="BrowalliaUPC" pitchFamily="34" charset="-34"/>
              </a:rPr>
              <a:t>Thasildhar</a:t>
            </a:r>
            <a:r>
              <a:rPr lang="en-IN" dirty="0" smtClean="0">
                <a:latin typeface="+mn-lt"/>
                <a:cs typeface="BrowalliaUPC" pitchFamily="34" charset="-34"/>
              </a:rPr>
              <a:t>.  A </a:t>
            </a:r>
            <a:r>
              <a:rPr lang="en-IN" dirty="0" err="1" smtClean="0">
                <a:latin typeface="+mn-lt"/>
                <a:cs typeface="BrowalliaUPC" pitchFamily="34" charset="-34"/>
              </a:rPr>
              <a:t>taluk</a:t>
            </a:r>
            <a:r>
              <a:rPr lang="en-IN" dirty="0" smtClean="0">
                <a:latin typeface="+mn-lt"/>
                <a:cs typeface="BrowalliaUPC" pitchFamily="34" charset="-34"/>
              </a:rPr>
              <a:t>  usually comprises between 200 to 600 villages </a:t>
            </a:r>
          </a:p>
          <a:p>
            <a:r>
              <a:rPr lang="en-IN" dirty="0" smtClean="0">
                <a:latin typeface="+mn-lt"/>
                <a:cs typeface="BrowalliaUPC" pitchFamily="34" charset="-34"/>
              </a:rPr>
              <a:t>The </a:t>
            </a:r>
            <a:r>
              <a:rPr lang="en-IN" b="1" dirty="0" smtClean="0">
                <a:latin typeface="+mn-lt"/>
                <a:cs typeface="BrowalliaUPC" pitchFamily="34" charset="-34"/>
              </a:rPr>
              <a:t>community development </a:t>
            </a:r>
            <a:r>
              <a:rPr lang="en-IN" dirty="0" smtClean="0">
                <a:latin typeface="+mn-lt"/>
                <a:cs typeface="BrowalliaUPC" pitchFamily="34" charset="-34"/>
              </a:rPr>
              <a:t>block comprises approximately 100 villages  and about 80000 to 1,20,000 population, in charge of a Block Development Officer. </a:t>
            </a:r>
          </a:p>
          <a:p>
            <a:r>
              <a:rPr lang="en-IN" dirty="0" smtClean="0">
                <a:latin typeface="+mn-lt"/>
                <a:cs typeface="BrowalliaUPC" pitchFamily="34" charset="-34"/>
              </a:rPr>
              <a:t>Finally, there are the </a:t>
            </a:r>
            <a:r>
              <a:rPr lang="en-IN" b="1" dirty="0" smtClean="0">
                <a:latin typeface="+mn-lt"/>
                <a:cs typeface="BrowalliaUPC" pitchFamily="34" charset="-34"/>
              </a:rPr>
              <a:t>village </a:t>
            </a:r>
            <a:r>
              <a:rPr lang="en-IN" b="1" dirty="0" err="1" smtClean="0">
                <a:latin typeface="+mn-lt"/>
                <a:cs typeface="BrowalliaUPC" pitchFamily="34" charset="-34"/>
              </a:rPr>
              <a:t>panchayats</a:t>
            </a:r>
            <a:r>
              <a:rPr lang="en-IN" dirty="0" smtClean="0">
                <a:latin typeface="+mn-lt"/>
                <a:cs typeface="BrowalliaUPC" pitchFamily="34" charset="-34"/>
              </a:rPr>
              <a:t>, which are institutions of rural local  self-government. </a:t>
            </a:r>
          </a:p>
          <a:p>
            <a:endParaRPr lang="en-IN" dirty="0">
              <a:latin typeface="+mn-lt"/>
              <a:cs typeface="BrowalliaUPC" pitchFamily="34" charset="-3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IN" smtClean="0"/>
              <a:t>Objectives</a:t>
            </a:r>
          </a:p>
        </p:txBody>
      </p:sp>
      <p:sp>
        <p:nvSpPr>
          <p:cNvPr id="3075" name="Content Placeholder 2"/>
          <p:cNvSpPr>
            <a:spLocks noGrp="1"/>
          </p:cNvSpPr>
          <p:nvPr>
            <p:ph idx="1"/>
          </p:nvPr>
        </p:nvSpPr>
        <p:spPr/>
        <p:txBody>
          <a:bodyPr/>
          <a:lstStyle/>
          <a:p>
            <a:r>
              <a:rPr lang="en-IN" dirty="0" smtClean="0"/>
              <a:t>At the end of the lecture the students will be able to:</a:t>
            </a:r>
          </a:p>
          <a:p>
            <a:r>
              <a:rPr lang="en-IN" dirty="0" smtClean="0"/>
              <a:t>Describe about </a:t>
            </a:r>
            <a:r>
              <a:rPr lang="en-IN" dirty="0" smtClean="0"/>
              <a:t>3 tier health delivery system at Central, State and Local level</a:t>
            </a:r>
          </a:p>
          <a:p>
            <a:r>
              <a:rPr lang="en-IN" dirty="0" smtClean="0"/>
              <a:t>Describe about 3 tier health delivery system at </a:t>
            </a:r>
            <a:r>
              <a:rPr lang="en-IN" dirty="0" smtClean="0"/>
              <a:t>Primary, Secondary and tertiary health </a:t>
            </a:r>
            <a:r>
              <a:rPr lang="en-IN" smtClean="0"/>
              <a:t>care levels</a:t>
            </a:r>
            <a:endParaRPr lang="en-IN" dirty="0" smtClean="0"/>
          </a:p>
          <a:p>
            <a:endParaRPr lang="en-IN" dirty="0" smtClean="0"/>
          </a:p>
          <a:p>
            <a:endParaRPr lang="en-IN" dirty="0" smtClean="0"/>
          </a:p>
          <a:p>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r>
              <a:rPr lang="en-IN" dirty="0" smtClean="0">
                <a:latin typeface="+mn-lt"/>
                <a:cs typeface="BrowalliaUPC" pitchFamily="34" charset="-34"/>
              </a:rPr>
              <a:t> The urban areas of the district are organized into </a:t>
            </a:r>
          </a:p>
          <a:p>
            <a:r>
              <a:rPr lang="en-IN" dirty="0" smtClean="0">
                <a:latin typeface="+mn-lt"/>
                <a:cs typeface="BrowalliaUPC" pitchFamily="34" charset="-34"/>
              </a:rPr>
              <a:t> </a:t>
            </a:r>
            <a:r>
              <a:rPr lang="en-IN" b="1" dirty="0" smtClean="0">
                <a:latin typeface="+mn-lt"/>
                <a:cs typeface="BrowalliaUPC" pitchFamily="34" charset="-34"/>
              </a:rPr>
              <a:t>Town Area Committees </a:t>
            </a:r>
            <a:r>
              <a:rPr lang="en-IN" dirty="0" smtClean="0">
                <a:latin typeface="+mn-lt"/>
                <a:cs typeface="BrowalliaUPC" pitchFamily="34" charset="-34"/>
              </a:rPr>
              <a:t>(in areas with population ranging between 5,000 to 10,000 </a:t>
            </a:r>
          </a:p>
          <a:p>
            <a:r>
              <a:rPr lang="en-IN" dirty="0" smtClean="0">
                <a:latin typeface="+mn-lt"/>
                <a:cs typeface="BrowalliaUPC" pitchFamily="34" charset="-34"/>
              </a:rPr>
              <a:t> </a:t>
            </a:r>
            <a:r>
              <a:rPr lang="en-IN" b="1" dirty="0" smtClean="0">
                <a:latin typeface="+mn-lt"/>
                <a:cs typeface="BrowalliaUPC" pitchFamily="34" charset="-34"/>
              </a:rPr>
              <a:t>Municipal Boards </a:t>
            </a:r>
            <a:r>
              <a:rPr lang="en-IN" dirty="0" smtClean="0">
                <a:latin typeface="+mn-lt"/>
                <a:cs typeface="BrowalliaUPC" pitchFamily="34" charset="-34"/>
              </a:rPr>
              <a:t>(in areas with population ranging between 10,000 and 2,00,000) </a:t>
            </a:r>
          </a:p>
          <a:p>
            <a:r>
              <a:rPr lang="en-IN" b="1" dirty="0" smtClean="0">
                <a:latin typeface="+mn-lt"/>
                <a:cs typeface="BrowalliaUPC" pitchFamily="34" charset="-34"/>
              </a:rPr>
              <a:t>Corporations </a:t>
            </a:r>
            <a:r>
              <a:rPr lang="en-IN" dirty="0" smtClean="0">
                <a:latin typeface="+mn-lt"/>
                <a:cs typeface="BrowalliaUPC" pitchFamily="34" charset="-34"/>
              </a:rPr>
              <a:t>(with population above 2,00,000) </a:t>
            </a:r>
          </a:p>
          <a:p>
            <a:r>
              <a:rPr lang="en-IN" dirty="0" smtClean="0">
                <a:latin typeface="+mn-lt"/>
                <a:cs typeface="BrowalliaUPC" pitchFamily="34" charset="-34"/>
              </a:rPr>
              <a:t>The Town Area Committees are like </a:t>
            </a:r>
            <a:r>
              <a:rPr lang="en-IN" dirty="0" err="1" smtClean="0">
                <a:latin typeface="+mn-lt"/>
                <a:cs typeface="BrowalliaUPC" pitchFamily="34" charset="-34"/>
              </a:rPr>
              <a:t>panchayats.They</a:t>
            </a:r>
            <a:r>
              <a:rPr lang="en-IN" dirty="0" smtClean="0">
                <a:latin typeface="+mn-lt"/>
                <a:cs typeface="BrowalliaUPC" pitchFamily="34" charset="-34"/>
              </a:rPr>
              <a:t>  provide sanitary services. </a:t>
            </a:r>
          </a:p>
          <a:p>
            <a:r>
              <a:rPr lang="en-IN" dirty="0" smtClean="0">
                <a:latin typeface="+mn-lt"/>
                <a:cs typeface="BrowalliaUPC" pitchFamily="34" charset="-34"/>
              </a:rPr>
              <a:t>The Municipal Boards are headed by Chairmen /President, elected by members. </a:t>
            </a:r>
          </a:p>
          <a:p>
            <a:endParaRPr lang="en-IN" dirty="0">
              <a:latin typeface="+mn-lt"/>
              <a:cs typeface="BrowalliaUPC" pitchFamily="34" charset="-34"/>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r>
              <a:rPr lang="en-IN" b="1" dirty="0" smtClean="0">
                <a:latin typeface="+mn-lt"/>
                <a:cs typeface="BrowalliaUPC" pitchFamily="34" charset="-34"/>
              </a:rPr>
              <a:t>The functions of Municipal Board: </a:t>
            </a:r>
            <a:endParaRPr lang="en-IN" dirty="0" smtClean="0">
              <a:latin typeface="+mn-lt"/>
              <a:cs typeface="BrowalliaUPC" pitchFamily="34" charset="-34"/>
            </a:endParaRPr>
          </a:p>
          <a:p>
            <a:r>
              <a:rPr lang="en-IN" dirty="0" smtClean="0">
                <a:latin typeface="+mn-lt"/>
                <a:cs typeface="BrowalliaUPC" pitchFamily="34" charset="-34"/>
              </a:rPr>
              <a:t>Construction and maintenance of roads </a:t>
            </a:r>
          </a:p>
          <a:p>
            <a:r>
              <a:rPr lang="en-IN" dirty="0" smtClean="0">
                <a:latin typeface="+mn-lt"/>
                <a:cs typeface="BrowalliaUPC" pitchFamily="34" charset="-34"/>
              </a:rPr>
              <a:t>Sanitation and drainage </a:t>
            </a:r>
          </a:p>
          <a:p>
            <a:r>
              <a:rPr lang="en-IN" dirty="0" smtClean="0">
                <a:latin typeface="+mn-lt"/>
                <a:cs typeface="BrowalliaUPC" pitchFamily="34" charset="-34"/>
              </a:rPr>
              <a:t>Street lighting </a:t>
            </a:r>
          </a:p>
          <a:p>
            <a:r>
              <a:rPr lang="en-IN" dirty="0" smtClean="0">
                <a:latin typeface="+mn-lt"/>
                <a:cs typeface="BrowalliaUPC" pitchFamily="34" charset="-34"/>
              </a:rPr>
              <a:t>Water supply </a:t>
            </a:r>
          </a:p>
          <a:p>
            <a:r>
              <a:rPr lang="en-IN" dirty="0" smtClean="0">
                <a:latin typeface="+mn-lt"/>
                <a:cs typeface="BrowalliaUPC" pitchFamily="34" charset="-34"/>
              </a:rPr>
              <a:t>Maintenance of hospitals and dispensaries </a:t>
            </a:r>
          </a:p>
          <a:p>
            <a:r>
              <a:rPr lang="en-IN" dirty="0" smtClean="0">
                <a:latin typeface="+mn-lt"/>
                <a:cs typeface="BrowalliaUPC" pitchFamily="34" charset="-34"/>
              </a:rPr>
              <a:t>Education and </a:t>
            </a:r>
          </a:p>
          <a:p>
            <a:r>
              <a:rPr lang="en-IN" dirty="0" smtClean="0">
                <a:latin typeface="+mn-lt"/>
                <a:cs typeface="BrowalliaUPC" pitchFamily="34" charset="-34"/>
              </a:rPr>
              <a:t>Registration of births and deaths etc </a:t>
            </a:r>
          </a:p>
          <a:p>
            <a:r>
              <a:rPr lang="en-IN" dirty="0" smtClean="0">
                <a:latin typeface="+mn-lt"/>
                <a:cs typeface="BrowalliaUPC" pitchFamily="34" charset="-34"/>
              </a:rPr>
              <a:t>The Corporations are headed by Mayors, elected by councillors, who are elected from different wards of the city. The executive agency includes the commissioner, the secretary, the engineer and the health officer. </a:t>
            </a:r>
          </a:p>
          <a:p>
            <a:r>
              <a:rPr lang="en-IN" dirty="0" smtClean="0">
                <a:latin typeface="+mn-lt"/>
                <a:cs typeface="BrowalliaUPC" pitchFamily="34" charset="-34"/>
              </a:rPr>
              <a:t>The activities are similar to those of municipalities, on a much wider scale. </a:t>
            </a:r>
          </a:p>
          <a:p>
            <a:endParaRPr lang="en-IN" dirty="0">
              <a:latin typeface="+mn-lt"/>
              <a:cs typeface="BrowalliaUPC" pitchFamily="34" charset="-34"/>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lstStyle/>
          <a:p>
            <a:pPr>
              <a:buNone/>
            </a:pPr>
            <a:r>
              <a:rPr lang="en-IN" b="1" dirty="0" err="1" smtClean="0">
                <a:latin typeface="+mn-lt"/>
                <a:cs typeface="BrowalliaUPC" pitchFamily="34" charset="-34"/>
              </a:rPr>
              <a:t>Panchayati</a:t>
            </a:r>
            <a:r>
              <a:rPr lang="en-IN" b="1" dirty="0" smtClean="0">
                <a:latin typeface="+mn-lt"/>
                <a:cs typeface="BrowalliaUPC" pitchFamily="34" charset="-34"/>
              </a:rPr>
              <a:t> Raj - </a:t>
            </a:r>
            <a:endParaRPr lang="en-IN" dirty="0" smtClean="0">
              <a:latin typeface="+mn-lt"/>
              <a:cs typeface="BrowalliaUPC" pitchFamily="34" charset="-34"/>
            </a:endParaRPr>
          </a:p>
          <a:p>
            <a:r>
              <a:rPr lang="en-IN" dirty="0" smtClean="0">
                <a:latin typeface="+mn-lt"/>
                <a:cs typeface="BrowalliaUPC" pitchFamily="34" charset="-34"/>
              </a:rPr>
              <a:t>The </a:t>
            </a:r>
            <a:r>
              <a:rPr lang="en-IN" dirty="0" err="1" smtClean="0">
                <a:latin typeface="+mn-lt"/>
                <a:cs typeface="BrowalliaUPC" pitchFamily="34" charset="-34"/>
              </a:rPr>
              <a:t>panchayati</a:t>
            </a:r>
            <a:r>
              <a:rPr lang="en-IN" dirty="0" smtClean="0">
                <a:latin typeface="+mn-lt"/>
                <a:cs typeface="BrowalliaUPC" pitchFamily="34" charset="-34"/>
              </a:rPr>
              <a:t> raj is a 3-tier structure of rural local self-government in India linking the village to the district. It includes </a:t>
            </a:r>
          </a:p>
          <a:p>
            <a:pPr marL="514350" indent="-514350">
              <a:buFont typeface="+mj-lt"/>
              <a:buAutoNum type="arabicPeriod"/>
            </a:pPr>
            <a:r>
              <a:rPr lang="en-IN" dirty="0" err="1" smtClean="0">
                <a:latin typeface="+mn-lt"/>
                <a:cs typeface="BrowalliaUPC" pitchFamily="34" charset="-34"/>
              </a:rPr>
              <a:t>Panchayat</a:t>
            </a:r>
            <a:r>
              <a:rPr lang="en-IN" dirty="0" smtClean="0">
                <a:latin typeface="+mn-lt"/>
                <a:cs typeface="BrowalliaUPC" pitchFamily="34" charset="-34"/>
              </a:rPr>
              <a:t> (at the village level) </a:t>
            </a:r>
          </a:p>
          <a:p>
            <a:pPr marL="514350" indent="-514350">
              <a:buFont typeface="+mj-lt"/>
              <a:buAutoNum type="arabicPeriod"/>
            </a:pPr>
            <a:r>
              <a:rPr lang="en-IN" dirty="0" err="1" smtClean="0">
                <a:latin typeface="+mn-lt"/>
                <a:cs typeface="BrowalliaUPC" pitchFamily="34" charset="-34"/>
              </a:rPr>
              <a:t>Panchayat</a:t>
            </a:r>
            <a:r>
              <a:rPr lang="en-IN" dirty="0" smtClean="0">
                <a:latin typeface="+mn-lt"/>
                <a:cs typeface="BrowalliaUPC" pitchFamily="34" charset="-34"/>
              </a:rPr>
              <a:t> </a:t>
            </a:r>
            <a:r>
              <a:rPr lang="en-IN" dirty="0" err="1" smtClean="0">
                <a:latin typeface="+mn-lt"/>
                <a:cs typeface="BrowalliaUPC" pitchFamily="34" charset="-34"/>
              </a:rPr>
              <a:t>Samiti</a:t>
            </a:r>
            <a:r>
              <a:rPr lang="en-IN" dirty="0" smtClean="0">
                <a:latin typeface="+mn-lt"/>
                <a:cs typeface="BrowalliaUPC" pitchFamily="34" charset="-34"/>
              </a:rPr>
              <a:t> ( at the block level) </a:t>
            </a:r>
          </a:p>
          <a:p>
            <a:pPr marL="514350" indent="-514350">
              <a:buFont typeface="+mj-lt"/>
              <a:buAutoNum type="arabicPeriod"/>
            </a:pPr>
            <a:r>
              <a:rPr lang="en-IN" dirty="0" err="1" smtClean="0">
                <a:latin typeface="+mn-lt"/>
                <a:cs typeface="BrowalliaUPC" pitchFamily="34" charset="-34"/>
              </a:rPr>
              <a:t>Zila</a:t>
            </a:r>
            <a:r>
              <a:rPr lang="en-IN" dirty="0" smtClean="0">
                <a:latin typeface="+mn-lt"/>
                <a:cs typeface="BrowalliaUPC" pitchFamily="34" charset="-34"/>
              </a:rPr>
              <a:t> </a:t>
            </a:r>
            <a:r>
              <a:rPr lang="en-IN" dirty="0" err="1" smtClean="0">
                <a:latin typeface="+mn-lt"/>
                <a:cs typeface="BrowalliaUPC" pitchFamily="34" charset="-34"/>
              </a:rPr>
              <a:t>Parishad</a:t>
            </a:r>
            <a:r>
              <a:rPr lang="en-IN" dirty="0" smtClean="0">
                <a:latin typeface="+mn-lt"/>
                <a:cs typeface="BrowalliaUPC" pitchFamily="34" charset="-34"/>
              </a:rPr>
              <a:t> (at the district level) </a:t>
            </a:r>
          </a:p>
          <a:p>
            <a:endParaRPr lang="en-IN" dirty="0">
              <a:latin typeface="+mn-lt"/>
              <a:cs typeface="BrowalliaUPC" pitchFamily="34" charset="-3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buNone/>
            </a:pPr>
            <a:r>
              <a:rPr lang="en-IN" b="1" dirty="0" smtClean="0">
                <a:latin typeface="+mn-lt"/>
                <a:cs typeface="BrowalliaUPC" pitchFamily="34" charset="-34"/>
              </a:rPr>
              <a:t>(1) </a:t>
            </a:r>
            <a:r>
              <a:rPr lang="en-IN" b="1" dirty="0" err="1" smtClean="0">
                <a:latin typeface="+mn-lt"/>
                <a:cs typeface="BrowalliaUPC" pitchFamily="34" charset="-34"/>
              </a:rPr>
              <a:t>Panchayat</a:t>
            </a:r>
            <a:r>
              <a:rPr lang="en-IN" b="1" dirty="0" smtClean="0">
                <a:latin typeface="+mn-lt"/>
                <a:cs typeface="BrowalliaUPC" pitchFamily="34" charset="-34"/>
              </a:rPr>
              <a:t> (at the village level): </a:t>
            </a:r>
            <a:endParaRPr lang="en-IN" dirty="0" smtClean="0">
              <a:latin typeface="+mn-lt"/>
              <a:cs typeface="BrowalliaUPC" pitchFamily="34" charset="-34"/>
            </a:endParaRPr>
          </a:p>
          <a:p>
            <a:pPr>
              <a:buNone/>
            </a:pPr>
            <a:r>
              <a:rPr lang="en-IN" dirty="0" smtClean="0">
                <a:latin typeface="+mn-lt"/>
                <a:cs typeface="BrowalliaUPC" pitchFamily="34" charset="-34"/>
              </a:rPr>
              <a:t>The </a:t>
            </a:r>
            <a:r>
              <a:rPr lang="en-IN" dirty="0" err="1" smtClean="0">
                <a:latin typeface="+mn-lt"/>
                <a:cs typeface="BrowalliaUPC" pitchFamily="34" charset="-34"/>
              </a:rPr>
              <a:t>Panchayat</a:t>
            </a:r>
            <a:r>
              <a:rPr lang="en-IN" dirty="0" smtClean="0">
                <a:latin typeface="+mn-lt"/>
                <a:cs typeface="BrowalliaUPC" pitchFamily="34" charset="-34"/>
              </a:rPr>
              <a:t> Raj at the village level consists of </a:t>
            </a:r>
          </a:p>
          <a:p>
            <a:r>
              <a:rPr lang="en-IN" dirty="0" smtClean="0">
                <a:latin typeface="+mn-lt"/>
                <a:cs typeface="BrowalliaUPC" pitchFamily="34" charset="-34"/>
              </a:rPr>
              <a:t>The Gram </a:t>
            </a:r>
            <a:r>
              <a:rPr lang="en-IN" dirty="0" err="1" smtClean="0">
                <a:latin typeface="+mn-lt"/>
                <a:cs typeface="BrowalliaUPC" pitchFamily="34" charset="-34"/>
              </a:rPr>
              <a:t>Sabha</a:t>
            </a:r>
            <a:r>
              <a:rPr lang="en-IN" dirty="0" smtClean="0">
                <a:latin typeface="+mn-lt"/>
                <a:cs typeface="BrowalliaUPC" pitchFamily="34" charset="-34"/>
              </a:rPr>
              <a:t> </a:t>
            </a:r>
          </a:p>
          <a:p>
            <a:r>
              <a:rPr lang="en-IN" dirty="0" smtClean="0">
                <a:latin typeface="+mn-lt"/>
                <a:cs typeface="BrowalliaUPC" pitchFamily="34" charset="-34"/>
              </a:rPr>
              <a:t>The Gram </a:t>
            </a:r>
            <a:r>
              <a:rPr lang="en-IN" dirty="0" err="1" smtClean="0">
                <a:latin typeface="+mn-lt"/>
                <a:cs typeface="BrowalliaUPC" pitchFamily="34" charset="-34"/>
              </a:rPr>
              <a:t>Panchayat</a:t>
            </a:r>
            <a:r>
              <a:rPr lang="en-IN" dirty="0" smtClean="0">
                <a:latin typeface="+mn-lt"/>
                <a:cs typeface="BrowalliaUPC" pitchFamily="34" charset="-34"/>
              </a:rPr>
              <a:t> </a:t>
            </a:r>
          </a:p>
          <a:p>
            <a:endParaRPr lang="en-IN" b="1" dirty="0" smtClean="0">
              <a:latin typeface="+mn-lt"/>
              <a:cs typeface="BrowalliaUPC" pitchFamily="34" charset="-34"/>
            </a:endParaRPr>
          </a:p>
          <a:p>
            <a:pPr>
              <a:buNone/>
            </a:pPr>
            <a:r>
              <a:rPr lang="en-IN" b="1" dirty="0" smtClean="0">
                <a:latin typeface="+mn-lt"/>
                <a:cs typeface="BrowalliaUPC" pitchFamily="34" charset="-34"/>
              </a:rPr>
              <a:t>The Gram </a:t>
            </a:r>
            <a:r>
              <a:rPr lang="en-IN" b="1" dirty="0" err="1" smtClean="0">
                <a:latin typeface="+mn-lt"/>
                <a:cs typeface="BrowalliaUPC" pitchFamily="34" charset="-34"/>
              </a:rPr>
              <a:t>Sabha</a:t>
            </a:r>
            <a:r>
              <a:rPr lang="en-IN" b="1" dirty="0" smtClean="0">
                <a:latin typeface="+mn-lt"/>
                <a:cs typeface="BrowalliaUPC" pitchFamily="34" charset="-34"/>
              </a:rPr>
              <a:t>: </a:t>
            </a:r>
            <a:endParaRPr lang="en-IN" dirty="0" smtClean="0">
              <a:latin typeface="+mn-lt"/>
              <a:cs typeface="BrowalliaUPC" pitchFamily="34" charset="-34"/>
            </a:endParaRPr>
          </a:p>
          <a:p>
            <a:r>
              <a:rPr lang="en-IN" dirty="0" smtClean="0">
                <a:latin typeface="+mn-lt"/>
                <a:cs typeface="BrowalliaUPC" pitchFamily="34" charset="-34"/>
              </a:rPr>
              <a:t>It is the assembly of all the adults of the village, which meets at least twice a year. The gram </a:t>
            </a:r>
            <a:r>
              <a:rPr lang="en-IN" dirty="0" err="1" smtClean="0">
                <a:latin typeface="+mn-lt"/>
                <a:cs typeface="BrowalliaUPC" pitchFamily="34" charset="-34"/>
              </a:rPr>
              <a:t>sabha</a:t>
            </a:r>
            <a:r>
              <a:rPr lang="en-IN" dirty="0" smtClean="0">
                <a:latin typeface="+mn-lt"/>
                <a:cs typeface="BrowalliaUPC" pitchFamily="34" charset="-34"/>
              </a:rPr>
              <a:t> considers proposals for </a:t>
            </a:r>
            <a:r>
              <a:rPr lang="en-IN" dirty="0" err="1" smtClean="0">
                <a:latin typeface="+mn-lt"/>
                <a:cs typeface="BrowalliaUPC" pitchFamily="34" charset="-34"/>
              </a:rPr>
              <a:t>taxation,and</a:t>
            </a:r>
            <a:r>
              <a:rPr lang="en-IN" dirty="0" smtClean="0">
                <a:latin typeface="+mn-lt"/>
                <a:cs typeface="BrowalliaUPC" pitchFamily="34" charset="-34"/>
              </a:rPr>
              <a:t> elect members of The Gram </a:t>
            </a:r>
            <a:r>
              <a:rPr lang="en-IN" dirty="0" err="1" smtClean="0">
                <a:latin typeface="+mn-lt"/>
                <a:cs typeface="BrowalliaUPC" pitchFamily="34" charset="-34"/>
              </a:rPr>
              <a:t>Panchayat</a:t>
            </a:r>
            <a:r>
              <a:rPr lang="en-IN" dirty="0" smtClean="0">
                <a:latin typeface="+mn-lt"/>
                <a:cs typeface="BrowalliaUPC" pitchFamily="34" charset="-34"/>
              </a:rPr>
              <a:t>. </a:t>
            </a:r>
          </a:p>
          <a:p>
            <a:endParaRPr lang="en-IN" b="1" dirty="0" smtClean="0">
              <a:latin typeface="+mn-lt"/>
              <a:cs typeface="BrowalliaUPC" pitchFamily="34" charset="-34"/>
            </a:endParaRPr>
          </a:p>
          <a:p>
            <a:endParaRPr lang="en-IN" dirty="0">
              <a:latin typeface="+mn-lt"/>
              <a:cs typeface="BrowalliaUPC" pitchFamily="34" charset="-34"/>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b="1" dirty="0" smtClean="0">
                <a:cs typeface="BrowalliaUPC" pitchFamily="34" charset="-34"/>
              </a:rPr>
              <a:t>The Gram </a:t>
            </a:r>
            <a:r>
              <a:rPr lang="en-IN" b="1" dirty="0" err="1" smtClean="0">
                <a:cs typeface="BrowalliaUPC" pitchFamily="34" charset="-34"/>
              </a:rPr>
              <a:t>Panchayat</a:t>
            </a:r>
            <a:r>
              <a:rPr lang="en-IN" b="1" dirty="0" smtClean="0">
                <a:cs typeface="BrowalliaUPC" pitchFamily="34" charset="-34"/>
              </a:rPr>
              <a:t> </a:t>
            </a:r>
            <a:endParaRPr lang="en-IN" dirty="0" smtClean="0">
              <a:cs typeface="BrowalliaUPC" pitchFamily="34" charset="-34"/>
            </a:endParaRPr>
          </a:p>
          <a:p>
            <a:r>
              <a:rPr lang="en-IN" dirty="0" smtClean="0">
                <a:cs typeface="BrowalliaUPC" pitchFamily="34" charset="-34"/>
              </a:rPr>
              <a:t>It is the executive organ of the gram </a:t>
            </a:r>
            <a:r>
              <a:rPr lang="en-IN" dirty="0" err="1" smtClean="0">
                <a:cs typeface="BrowalliaUPC" pitchFamily="34" charset="-34"/>
              </a:rPr>
              <a:t>sabha</a:t>
            </a:r>
            <a:r>
              <a:rPr lang="en-IN" dirty="0" smtClean="0">
                <a:cs typeface="BrowalliaUPC" pitchFamily="34" charset="-34"/>
              </a:rPr>
              <a:t> and an agency for planning and development at the village level. The population covered varies from 5000 to 15000 or more.</a:t>
            </a:r>
          </a:p>
          <a:p>
            <a:r>
              <a:rPr lang="en-IN" dirty="0" smtClean="0">
                <a:cs typeface="BrowalliaUPC" pitchFamily="34" charset="-34"/>
              </a:rPr>
              <a:t>The members of </a:t>
            </a:r>
            <a:r>
              <a:rPr lang="en-IN" dirty="0" err="1" smtClean="0">
                <a:cs typeface="BrowalliaUPC" pitchFamily="34" charset="-34"/>
              </a:rPr>
              <a:t>panchayat</a:t>
            </a:r>
            <a:r>
              <a:rPr lang="en-IN" dirty="0" smtClean="0">
                <a:cs typeface="BrowalliaUPC" pitchFamily="34" charset="-34"/>
              </a:rPr>
              <a:t> hold offices for a period of 3to4 years. Every </a:t>
            </a:r>
            <a:r>
              <a:rPr lang="en-IN" dirty="0" err="1" smtClean="0">
                <a:cs typeface="BrowalliaUPC" pitchFamily="34" charset="-34"/>
              </a:rPr>
              <a:t>panchayat</a:t>
            </a:r>
            <a:r>
              <a:rPr lang="en-IN" dirty="0" smtClean="0">
                <a:cs typeface="BrowalliaUPC" pitchFamily="34" charset="-34"/>
              </a:rPr>
              <a:t> has an elected president (</a:t>
            </a:r>
            <a:r>
              <a:rPr lang="en-IN" dirty="0" err="1" smtClean="0">
                <a:cs typeface="BrowalliaUPC" pitchFamily="34" charset="-34"/>
              </a:rPr>
              <a:t>Sarpanch</a:t>
            </a:r>
            <a:r>
              <a:rPr lang="en-IN" dirty="0" smtClean="0">
                <a:cs typeface="BrowalliaUPC" pitchFamily="34" charset="-34"/>
              </a:rPr>
              <a:t> or </a:t>
            </a:r>
            <a:r>
              <a:rPr lang="en-IN" dirty="0" err="1" smtClean="0">
                <a:cs typeface="BrowalliaUPC" pitchFamily="34" charset="-34"/>
              </a:rPr>
              <a:t>Sabhapati</a:t>
            </a:r>
            <a:r>
              <a:rPr lang="en-IN" dirty="0" smtClean="0">
                <a:cs typeface="BrowalliaUPC" pitchFamily="34" charset="-34"/>
              </a:rPr>
              <a:t> or </a:t>
            </a:r>
            <a:r>
              <a:rPr lang="en-IN" dirty="0" err="1" smtClean="0">
                <a:cs typeface="BrowalliaUPC" pitchFamily="34" charset="-34"/>
              </a:rPr>
              <a:t>Mukhia</a:t>
            </a:r>
            <a:r>
              <a:rPr lang="en-IN" dirty="0" smtClean="0">
                <a:cs typeface="BrowalliaUPC" pitchFamily="34" charset="-34"/>
              </a:rPr>
              <a:t>), a vice president and </a:t>
            </a:r>
            <a:r>
              <a:rPr lang="en-IN" dirty="0" err="1" smtClean="0">
                <a:cs typeface="BrowalliaUPC" pitchFamily="34" charset="-34"/>
              </a:rPr>
              <a:t>panchayat</a:t>
            </a:r>
            <a:r>
              <a:rPr lang="en-IN" dirty="0" smtClean="0">
                <a:cs typeface="BrowalliaUPC" pitchFamily="34" charset="-34"/>
              </a:rPr>
              <a:t> secretary. </a:t>
            </a:r>
          </a:p>
          <a:p>
            <a:r>
              <a:rPr lang="en-IN" dirty="0" smtClean="0">
                <a:cs typeface="BrowalliaUPC" pitchFamily="34" charset="-34"/>
              </a:rPr>
              <a:t>It covers the civic administration including sanitation and public health and work for the social and economic development of the village </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buNone/>
            </a:pPr>
            <a:r>
              <a:rPr lang="en-IN" b="1" dirty="0" smtClean="0">
                <a:latin typeface="+mn-lt"/>
                <a:cs typeface="BrowalliaUPC" pitchFamily="34" charset="-34"/>
              </a:rPr>
              <a:t>(2) </a:t>
            </a:r>
            <a:r>
              <a:rPr lang="en-IN" b="1" dirty="0" err="1" smtClean="0">
                <a:latin typeface="+mn-lt"/>
                <a:cs typeface="BrowalliaUPC" pitchFamily="34" charset="-34"/>
              </a:rPr>
              <a:t>Panchayat</a:t>
            </a:r>
            <a:r>
              <a:rPr lang="en-IN" b="1" dirty="0" smtClean="0">
                <a:latin typeface="+mn-lt"/>
                <a:cs typeface="BrowalliaUPC" pitchFamily="34" charset="-34"/>
              </a:rPr>
              <a:t> </a:t>
            </a:r>
            <a:r>
              <a:rPr lang="en-IN" b="1" dirty="0" err="1" smtClean="0">
                <a:latin typeface="+mn-lt"/>
                <a:cs typeface="BrowalliaUPC" pitchFamily="34" charset="-34"/>
              </a:rPr>
              <a:t>Samiti</a:t>
            </a:r>
            <a:r>
              <a:rPr lang="en-IN" b="1" dirty="0" smtClean="0">
                <a:latin typeface="+mn-lt"/>
                <a:cs typeface="BrowalliaUPC" pitchFamily="34" charset="-34"/>
              </a:rPr>
              <a:t> (at the block level): </a:t>
            </a:r>
            <a:endParaRPr lang="en-IN" dirty="0" smtClean="0">
              <a:latin typeface="+mn-lt"/>
              <a:cs typeface="BrowalliaUPC" pitchFamily="34" charset="-34"/>
            </a:endParaRPr>
          </a:p>
          <a:p>
            <a:r>
              <a:rPr lang="en-IN" dirty="0" smtClean="0">
                <a:latin typeface="+mn-lt"/>
                <a:cs typeface="BrowalliaUPC" pitchFamily="34" charset="-34"/>
              </a:rPr>
              <a:t>The block consists of about 100 villages and a population of about 80,000 to 1,20,000. The </a:t>
            </a:r>
            <a:r>
              <a:rPr lang="en-IN" dirty="0" err="1" smtClean="0">
                <a:latin typeface="+mn-lt"/>
                <a:cs typeface="BrowalliaUPC" pitchFamily="34" charset="-34"/>
              </a:rPr>
              <a:t>panchayat</a:t>
            </a:r>
            <a:r>
              <a:rPr lang="en-IN" dirty="0" smtClean="0">
                <a:latin typeface="+mn-lt"/>
                <a:cs typeface="BrowalliaUPC" pitchFamily="34" charset="-34"/>
              </a:rPr>
              <a:t> </a:t>
            </a:r>
            <a:r>
              <a:rPr lang="en-IN" dirty="0" err="1" smtClean="0">
                <a:latin typeface="+mn-lt"/>
                <a:cs typeface="BrowalliaUPC" pitchFamily="34" charset="-34"/>
              </a:rPr>
              <a:t>samiti</a:t>
            </a:r>
            <a:r>
              <a:rPr lang="en-IN" dirty="0" smtClean="0">
                <a:latin typeface="+mn-lt"/>
                <a:cs typeface="BrowalliaUPC" pitchFamily="34" charset="-34"/>
              </a:rPr>
              <a:t> consists of </a:t>
            </a:r>
            <a:r>
              <a:rPr lang="en-IN" dirty="0" err="1" smtClean="0">
                <a:latin typeface="+mn-lt"/>
                <a:cs typeface="BrowalliaUPC" pitchFamily="34" charset="-34"/>
              </a:rPr>
              <a:t>Sarpanch</a:t>
            </a:r>
            <a:r>
              <a:rPr lang="en-IN" dirty="0" smtClean="0">
                <a:latin typeface="+mn-lt"/>
                <a:cs typeface="BrowalliaUPC" pitchFamily="34" charset="-34"/>
              </a:rPr>
              <a:t>, MLAs, MPs residing in block area, representative of women, SC, ST and cooperative </a:t>
            </a:r>
            <a:r>
              <a:rPr lang="en-IN" dirty="0" err="1" smtClean="0">
                <a:latin typeface="+mn-lt"/>
                <a:cs typeface="BrowalliaUPC" pitchFamily="34" charset="-34"/>
              </a:rPr>
              <a:t>socities</a:t>
            </a:r>
            <a:r>
              <a:rPr lang="en-IN" dirty="0" smtClean="0">
                <a:latin typeface="+mn-lt"/>
                <a:cs typeface="BrowalliaUPC" pitchFamily="34" charset="-34"/>
              </a:rPr>
              <a:t>. The primary function of The </a:t>
            </a:r>
            <a:r>
              <a:rPr lang="en-IN" dirty="0" err="1" smtClean="0">
                <a:latin typeface="+mn-lt"/>
                <a:cs typeface="BrowalliaUPC" pitchFamily="34" charset="-34"/>
              </a:rPr>
              <a:t>Panchayat</a:t>
            </a:r>
            <a:r>
              <a:rPr lang="en-IN" dirty="0" smtClean="0">
                <a:latin typeface="+mn-lt"/>
                <a:cs typeface="BrowalliaUPC" pitchFamily="34" charset="-34"/>
              </a:rPr>
              <a:t> </a:t>
            </a:r>
            <a:r>
              <a:rPr lang="en-IN" dirty="0" err="1" smtClean="0">
                <a:latin typeface="+mn-lt"/>
                <a:cs typeface="BrowalliaUPC" pitchFamily="34" charset="-34"/>
              </a:rPr>
              <a:t>Samiti</a:t>
            </a:r>
            <a:r>
              <a:rPr lang="en-IN" dirty="0" smtClean="0">
                <a:latin typeface="+mn-lt"/>
                <a:cs typeface="BrowalliaUPC" pitchFamily="34" charset="-34"/>
              </a:rPr>
              <a:t> is the execute the community development programme in the block. The Block development Officer and his staff give technical assistance and guidance in development work. </a:t>
            </a:r>
          </a:p>
          <a:p>
            <a:endParaRPr lang="en-IN" dirty="0">
              <a:latin typeface="+mn-lt"/>
              <a:cs typeface="BrowalliaUPC" pitchFamily="34" charset="-34"/>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lstStyle/>
          <a:p>
            <a:pPr>
              <a:buNone/>
            </a:pPr>
            <a:r>
              <a:rPr lang="en-IN" b="1" dirty="0" smtClean="0">
                <a:latin typeface="+mn-lt"/>
                <a:cs typeface="BrowalliaUPC" pitchFamily="34" charset="-34"/>
              </a:rPr>
              <a:t>(3) </a:t>
            </a:r>
            <a:r>
              <a:rPr lang="en-IN" b="1" dirty="0" err="1" smtClean="0">
                <a:latin typeface="+mn-lt"/>
                <a:cs typeface="BrowalliaUPC" pitchFamily="34" charset="-34"/>
              </a:rPr>
              <a:t>Zila</a:t>
            </a:r>
            <a:r>
              <a:rPr lang="en-IN" b="1" dirty="0" smtClean="0">
                <a:latin typeface="+mn-lt"/>
                <a:cs typeface="BrowalliaUPC" pitchFamily="34" charset="-34"/>
              </a:rPr>
              <a:t> </a:t>
            </a:r>
            <a:r>
              <a:rPr lang="en-IN" b="1" dirty="0" err="1" smtClean="0">
                <a:latin typeface="+mn-lt"/>
                <a:cs typeface="BrowalliaUPC" pitchFamily="34" charset="-34"/>
              </a:rPr>
              <a:t>Parishad</a:t>
            </a:r>
            <a:r>
              <a:rPr lang="en-IN" b="1" dirty="0" smtClean="0">
                <a:latin typeface="+mn-lt"/>
                <a:cs typeface="BrowalliaUPC" pitchFamily="34" charset="-34"/>
              </a:rPr>
              <a:t> (at the district level):</a:t>
            </a:r>
            <a:r>
              <a:rPr lang="en-IN" dirty="0" smtClean="0">
                <a:latin typeface="+mn-lt"/>
                <a:cs typeface="BrowalliaUPC" pitchFamily="34" charset="-34"/>
              </a:rPr>
              <a:t> </a:t>
            </a:r>
          </a:p>
          <a:p>
            <a:r>
              <a:rPr lang="en-IN" dirty="0" smtClean="0">
                <a:latin typeface="+mn-lt"/>
                <a:cs typeface="BrowalliaUPC" pitchFamily="34" charset="-34"/>
              </a:rPr>
              <a:t>The </a:t>
            </a:r>
            <a:r>
              <a:rPr lang="en-IN" dirty="0" err="1" smtClean="0">
                <a:latin typeface="+mn-lt"/>
                <a:cs typeface="BrowalliaUPC" pitchFamily="34" charset="-34"/>
              </a:rPr>
              <a:t>Zila</a:t>
            </a:r>
            <a:r>
              <a:rPr lang="en-IN" dirty="0" smtClean="0">
                <a:latin typeface="+mn-lt"/>
                <a:cs typeface="BrowalliaUPC" pitchFamily="34" charset="-34"/>
              </a:rPr>
              <a:t> </a:t>
            </a:r>
            <a:r>
              <a:rPr lang="en-IN" dirty="0" err="1" smtClean="0">
                <a:latin typeface="+mn-lt"/>
                <a:cs typeface="BrowalliaUPC" pitchFamily="34" charset="-34"/>
              </a:rPr>
              <a:t>Parishad</a:t>
            </a:r>
            <a:r>
              <a:rPr lang="en-IN" dirty="0" smtClean="0">
                <a:latin typeface="+mn-lt"/>
                <a:cs typeface="BrowalliaUPC" pitchFamily="34" charset="-34"/>
              </a:rPr>
              <a:t> is the agency of rural local self government at the district level . The members of </a:t>
            </a:r>
            <a:r>
              <a:rPr lang="en-IN" dirty="0" err="1" smtClean="0">
                <a:latin typeface="+mn-lt"/>
                <a:cs typeface="BrowalliaUPC" pitchFamily="34" charset="-34"/>
              </a:rPr>
              <a:t>Zila</a:t>
            </a:r>
            <a:r>
              <a:rPr lang="en-IN" dirty="0" smtClean="0">
                <a:latin typeface="+mn-lt"/>
                <a:cs typeface="BrowalliaUPC" pitchFamily="34" charset="-34"/>
              </a:rPr>
              <a:t> </a:t>
            </a:r>
            <a:r>
              <a:rPr lang="en-IN" dirty="0" err="1" smtClean="0">
                <a:latin typeface="+mn-lt"/>
                <a:cs typeface="BrowalliaUPC" pitchFamily="34" charset="-34"/>
              </a:rPr>
              <a:t>parishad</a:t>
            </a:r>
            <a:r>
              <a:rPr lang="en-IN" dirty="0" smtClean="0">
                <a:latin typeface="+mn-lt"/>
                <a:cs typeface="BrowalliaUPC" pitchFamily="34" charset="-34"/>
              </a:rPr>
              <a:t> include all heads of </a:t>
            </a:r>
            <a:r>
              <a:rPr lang="en-IN" dirty="0" err="1" smtClean="0">
                <a:latin typeface="+mn-lt"/>
                <a:cs typeface="BrowalliaUPC" pitchFamily="34" charset="-34"/>
              </a:rPr>
              <a:t>panchayat</a:t>
            </a:r>
            <a:r>
              <a:rPr lang="en-IN" dirty="0" smtClean="0">
                <a:latin typeface="+mn-lt"/>
                <a:cs typeface="BrowalliaUPC" pitchFamily="34" charset="-34"/>
              </a:rPr>
              <a:t> </a:t>
            </a:r>
            <a:r>
              <a:rPr lang="en-IN" dirty="0" err="1" smtClean="0">
                <a:latin typeface="+mn-lt"/>
                <a:cs typeface="BrowalliaUPC" pitchFamily="34" charset="-34"/>
              </a:rPr>
              <a:t>samiti</a:t>
            </a:r>
            <a:r>
              <a:rPr lang="en-IN" dirty="0" smtClean="0">
                <a:latin typeface="+mn-lt"/>
                <a:cs typeface="BrowalliaUPC" pitchFamily="34" charset="-34"/>
              </a:rPr>
              <a:t> in the district, MPs, MLAs, representative of SC, ST and women and 2 persons of experience in administration, public life or rural development. Its functions and powers vary from state to state.</a:t>
            </a:r>
          </a:p>
          <a:p>
            <a:endParaRPr lang="en-IN" dirty="0">
              <a:latin typeface="+mn-lt"/>
              <a:cs typeface="BrowalliaUPC" pitchFamily="34" charset="-34"/>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Health care systems</a:t>
            </a: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fontScale="70000" lnSpcReduction="20000"/>
          </a:bodyPr>
          <a:lstStyle/>
          <a:p>
            <a:pPr>
              <a:lnSpc>
                <a:spcPct val="120000"/>
              </a:lnSpc>
              <a:buFont typeface="Wingdings" pitchFamily="2" charset="2"/>
              <a:buChar char="q"/>
            </a:pPr>
            <a:r>
              <a:rPr lang="en-US" dirty="0" smtClean="0">
                <a:latin typeface="+mn-lt"/>
                <a:cs typeface="BrowalliaUPC" pitchFamily="34" charset="-34"/>
              </a:rPr>
              <a:t>Intended to delivery healthcare services and represented by  five major sectors different from each other by health technology</a:t>
            </a:r>
          </a:p>
          <a:p>
            <a:pPr lvl="4">
              <a:buFont typeface="Wingdings" pitchFamily="2" charset="2"/>
              <a:buChar char="q"/>
            </a:pPr>
            <a:endParaRPr lang="en-US" dirty="0" smtClean="0">
              <a:latin typeface="+mn-lt"/>
              <a:cs typeface="BrowalliaUPC" pitchFamily="34" charset="-34"/>
            </a:endParaRPr>
          </a:p>
          <a:p>
            <a:pPr marL="514350" indent="-514350">
              <a:buFont typeface="+mj-lt"/>
              <a:buAutoNum type="arabicPeriod"/>
            </a:pPr>
            <a:r>
              <a:rPr lang="en-US" sz="2900" b="1" u="sng" dirty="0" smtClean="0">
                <a:latin typeface="+mn-lt"/>
                <a:cs typeface="BrowalliaUPC" pitchFamily="34" charset="-34"/>
              </a:rPr>
              <a:t>Public health sector </a:t>
            </a:r>
          </a:p>
          <a:p>
            <a:pPr marL="514350" indent="-514350">
              <a:buFont typeface="+mj-lt"/>
              <a:buAutoNum type="alphaLcPeriod"/>
            </a:pPr>
            <a:r>
              <a:rPr lang="en-US" dirty="0" smtClean="0">
                <a:latin typeface="+mn-lt"/>
                <a:cs typeface="BrowalliaUPC" pitchFamily="34" charset="-34"/>
              </a:rPr>
              <a:t>Primary health care</a:t>
            </a:r>
          </a:p>
          <a:p>
            <a:pPr lvl="1">
              <a:buFont typeface="Wingdings" pitchFamily="2" charset="2"/>
              <a:buChar char="Ø"/>
            </a:pPr>
            <a:r>
              <a:rPr lang="en-US" dirty="0" smtClean="0">
                <a:latin typeface="+mn-lt"/>
                <a:cs typeface="BrowalliaUPC" pitchFamily="34" charset="-34"/>
              </a:rPr>
              <a:t>Primary health </a:t>
            </a:r>
            <a:r>
              <a:rPr lang="en-US" dirty="0" err="1" smtClean="0">
                <a:latin typeface="+mn-lt"/>
                <a:cs typeface="BrowalliaUPC" pitchFamily="34" charset="-34"/>
              </a:rPr>
              <a:t>centres</a:t>
            </a:r>
            <a:endParaRPr lang="en-US" dirty="0" smtClean="0">
              <a:latin typeface="+mn-lt"/>
              <a:cs typeface="BrowalliaUPC" pitchFamily="34" charset="-34"/>
            </a:endParaRPr>
          </a:p>
          <a:p>
            <a:pPr lvl="1">
              <a:buFont typeface="Wingdings" pitchFamily="2" charset="2"/>
              <a:buChar char="Ø"/>
            </a:pPr>
            <a:r>
              <a:rPr lang="en-US" dirty="0" smtClean="0">
                <a:latin typeface="+mn-lt"/>
                <a:cs typeface="BrowalliaUPC" pitchFamily="34" charset="-34"/>
              </a:rPr>
              <a:t>Sub </a:t>
            </a:r>
            <a:r>
              <a:rPr lang="en-US" dirty="0" err="1" smtClean="0">
                <a:latin typeface="+mn-lt"/>
                <a:cs typeface="BrowalliaUPC" pitchFamily="34" charset="-34"/>
              </a:rPr>
              <a:t>centres</a:t>
            </a:r>
            <a:endParaRPr lang="en-US" dirty="0" smtClean="0">
              <a:latin typeface="+mn-lt"/>
              <a:cs typeface="BrowalliaUPC" pitchFamily="34" charset="-34"/>
            </a:endParaRPr>
          </a:p>
          <a:p>
            <a:pPr lvl="5"/>
            <a:endParaRPr lang="en-US" dirty="0" smtClean="0">
              <a:latin typeface="+mn-lt"/>
              <a:cs typeface="BrowalliaUPC" pitchFamily="34" charset="-34"/>
            </a:endParaRPr>
          </a:p>
          <a:p>
            <a:pPr marL="514350" indent="-514350">
              <a:buFont typeface="+mj-lt"/>
              <a:buAutoNum type="alphaLcPeriod" startAt="2"/>
            </a:pPr>
            <a:r>
              <a:rPr lang="en-US" dirty="0" smtClean="0">
                <a:latin typeface="+mn-lt"/>
                <a:cs typeface="BrowalliaUPC" pitchFamily="34" charset="-34"/>
              </a:rPr>
              <a:t>Hospitals/Health </a:t>
            </a:r>
            <a:r>
              <a:rPr lang="en-US" dirty="0" err="1" smtClean="0">
                <a:latin typeface="+mn-lt"/>
                <a:cs typeface="BrowalliaUPC" pitchFamily="34" charset="-34"/>
              </a:rPr>
              <a:t>centres</a:t>
            </a:r>
            <a:endParaRPr lang="en-US" dirty="0" smtClean="0">
              <a:latin typeface="+mn-lt"/>
              <a:cs typeface="BrowalliaUPC" pitchFamily="34" charset="-34"/>
            </a:endParaRPr>
          </a:p>
          <a:p>
            <a:pPr lvl="1">
              <a:buFont typeface="Wingdings" pitchFamily="2" charset="2"/>
              <a:buChar char="Ø"/>
            </a:pPr>
            <a:r>
              <a:rPr lang="en-US" dirty="0" smtClean="0">
                <a:latin typeface="+mn-lt"/>
                <a:cs typeface="BrowalliaUPC" pitchFamily="34" charset="-34"/>
              </a:rPr>
              <a:t>Community health </a:t>
            </a:r>
            <a:r>
              <a:rPr lang="en-US" dirty="0" err="1" smtClean="0">
                <a:latin typeface="+mn-lt"/>
                <a:cs typeface="BrowalliaUPC" pitchFamily="34" charset="-34"/>
              </a:rPr>
              <a:t>centres</a:t>
            </a:r>
            <a:endParaRPr lang="en-US" dirty="0" smtClean="0">
              <a:latin typeface="+mn-lt"/>
              <a:cs typeface="BrowalliaUPC" pitchFamily="34" charset="-34"/>
            </a:endParaRPr>
          </a:p>
          <a:p>
            <a:pPr lvl="1">
              <a:buFont typeface="Wingdings" pitchFamily="2" charset="2"/>
              <a:buChar char="Ø"/>
            </a:pPr>
            <a:r>
              <a:rPr lang="en-US" dirty="0" smtClean="0">
                <a:latin typeface="+mn-lt"/>
                <a:cs typeface="BrowalliaUPC" pitchFamily="34" charset="-34"/>
              </a:rPr>
              <a:t>Rural hospitals</a:t>
            </a:r>
          </a:p>
          <a:p>
            <a:pPr lvl="1">
              <a:buFont typeface="Wingdings" pitchFamily="2" charset="2"/>
              <a:buChar char="Ø"/>
            </a:pPr>
            <a:r>
              <a:rPr lang="en-US" dirty="0" smtClean="0">
                <a:latin typeface="+mn-lt"/>
                <a:cs typeface="BrowalliaUPC" pitchFamily="34" charset="-34"/>
              </a:rPr>
              <a:t>District hospitals/health </a:t>
            </a:r>
            <a:r>
              <a:rPr lang="en-US" dirty="0" err="1" smtClean="0">
                <a:latin typeface="+mn-lt"/>
                <a:cs typeface="BrowalliaUPC" pitchFamily="34" charset="-34"/>
              </a:rPr>
              <a:t>centres</a:t>
            </a:r>
            <a:endParaRPr lang="en-US" dirty="0" smtClean="0">
              <a:latin typeface="+mn-lt"/>
              <a:cs typeface="BrowalliaUPC" pitchFamily="34" charset="-34"/>
            </a:endParaRPr>
          </a:p>
          <a:p>
            <a:pPr lvl="1">
              <a:buFont typeface="Wingdings" pitchFamily="2" charset="2"/>
              <a:buChar char="Ø"/>
            </a:pPr>
            <a:r>
              <a:rPr lang="en-US" dirty="0" smtClean="0">
                <a:latin typeface="+mn-lt"/>
                <a:cs typeface="BrowalliaUPC" pitchFamily="34" charset="-34"/>
              </a:rPr>
              <a:t>Specialist hospitals</a:t>
            </a:r>
          </a:p>
          <a:p>
            <a:pPr lvl="1">
              <a:buFont typeface="Wingdings" pitchFamily="2" charset="2"/>
              <a:buChar char="Ø"/>
            </a:pPr>
            <a:r>
              <a:rPr lang="en-US" dirty="0" smtClean="0">
                <a:latin typeface="+mn-lt"/>
                <a:cs typeface="BrowalliaUPC" pitchFamily="34" charset="-34"/>
              </a:rPr>
              <a:t>Teaching hospitals</a:t>
            </a:r>
          </a:p>
          <a:p>
            <a:pPr lvl="6"/>
            <a:endParaRPr lang="en-US" dirty="0" smtClean="0">
              <a:latin typeface="+mn-lt"/>
              <a:cs typeface="BrowalliaUPC" pitchFamily="34" charset="-34"/>
            </a:endParaRPr>
          </a:p>
          <a:p>
            <a:pPr marL="514350" indent="-514350">
              <a:buFont typeface="+mj-lt"/>
              <a:buAutoNum type="alphaLcPeriod" startAt="3"/>
            </a:pPr>
            <a:endParaRPr lang="en-US" dirty="0" smtClean="0">
              <a:latin typeface="+mn-lt"/>
              <a:cs typeface="BrowalliaUPC" pitchFamily="34" charset="-34"/>
            </a:endParaRPr>
          </a:p>
          <a:p>
            <a:endParaRPr lang="en-IN" dirty="0">
              <a:latin typeface="+mn-lt"/>
              <a:cs typeface="BrowalliaUPC" pitchFamily="34" charset="-34"/>
            </a:endParaRPr>
          </a:p>
        </p:txBody>
      </p:sp>
      <p:sp>
        <p:nvSpPr>
          <p:cNvPr id="5" name="Content Placeholder 4"/>
          <p:cNvSpPr>
            <a:spLocks noGrp="1"/>
          </p:cNvSpPr>
          <p:nvPr>
            <p:ph sz="quarter" idx="2"/>
          </p:nvPr>
        </p:nvSpPr>
        <p:spPr/>
        <p:txBody>
          <a:bodyPr>
            <a:normAutofit fontScale="70000" lnSpcReduction="20000"/>
          </a:bodyPr>
          <a:lstStyle/>
          <a:p>
            <a:pPr marL="514350" indent="-514350">
              <a:buFont typeface="+mj-lt"/>
              <a:buAutoNum type="alphaLcPeriod" startAt="3"/>
            </a:pPr>
            <a:r>
              <a:rPr lang="en-US" dirty="0" smtClean="0">
                <a:cs typeface="BrowalliaUPC" pitchFamily="34" charset="-34"/>
              </a:rPr>
              <a:t>Health insurance schemes </a:t>
            </a:r>
          </a:p>
          <a:p>
            <a:pPr lvl="1">
              <a:buFont typeface="Wingdings" pitchFamily="2" charset="2"/>
              <a:buChar char="Ø"/>
            </a:pPr>
            <a:r>
              <a:rPr lang="en-US" dirty="0" smtClean="0">
                <a:cs typeface="BrowalliaUPC" pitchFamily="34" charset="-34"/>
              </a:rPr>
              <a:t>Employees State  Insurance</a:t>
            </a:r>
          </a:p>
          <a:p>
            <a:pPr lvl="1">
              <a:buFont typeface="Wingdings" pitchFamily="2" charset="2"/>
              <a:buChar char="Ø"/>
            </a:pPr>
            <a:r>
              <a:rPr lang="en-US" dirty="0" smtClean="0">
                <a:cs typeface="BrowalliaUPC" pitchFamily="34" charset="-34"/>
              </a:rPr>
              <a:t>Central Govt. Health Schemes</a:t>
            </a:r>
          </a:p>
          <a:p>
            <a:pPr lvl="1">
              <a:buFont typeface="Wingdings" pitchFamily="2" charset="2"/>
              <a:buChar char="Ø"/>
            </a:pPr>
            <a:endParaRPr lang="en-IN" dirty="0" smtClean="0"/>
          </a:p>
          <a:p>
            <a:pPr marL="514350" indent="-514350">
              <a:buFont typeface="+mj-lt"/>
              <a:buAutoNum type="alphaLcPeriod" startAt="4"/>
            </a:pPr>
            <a:r>
              <a:rPr lang="en-US" sz="2200" dirty="0" smtClean="0">
                <a:latin typeface="Arial" pitchFamily="34" charset="0"/>
                <a:cs typeface="Arial" pitchFamily="34" charset="0"/>
              </a:rPr>
              <a:t>Other agencies </a:t>
            </a:r>
          </a:p>
          <a:p>
            <a:pPr lvl="2">
              <a:buFont typeface="Wingdings" pitchFamily="2" charset="2"/>
              <a:buChar char="Ø"/>
            </a:pPr>
            <a:r>
              <a:rPr lang="en-US" sz="2200" dirty="0" smtClean="0">
                <a:latin typeface="Arial" pitchFamily="34" charset="0"/>
                <a:cs typeface="Arial" pitchFamily="34" charset="0"/>
              </a:rPr>
              <a:t>Defense services </a:t>
            </a:r>
          </a:p>
          <a:p>
            <a:pPr lvl="2">
              <a:buFont typeface="Wingdings" pitchFamily="2" charset="2"/>
              <a:buChar char="Ø"/>
            </a:pPr>
            <a:r>
              <a:rPr lang="en-US" sz="2200" dirty="0" smtClean="0">
                <a:latin typeface="Arial" pitchFamily="34" charset="0"/>
                <a:cs typeface="Arial" pitchFamily="34" charset="0"/>
              </a:rPr>
              <a:t>Railways</a:t>
            </a:r>
            <a:endParaRPr lang="en-IN" sz="2200" dirty="0" smtClean="0">
              <a:latin typeface="Arial" pitchFamily="34" charset="0"/>
              <a:cs typeface="Arial" pitchFamily="34" charset="0"/>
            </a:endParaRPr>
          </a:p>
          <a:p>
            <a:pPr lvl="1">
              <a:buNone/>
            </a:pPr>
            <a:endParaRPr lang="en-US" dirty="0" smtClean="0">
              <a:cs typeface="BrowalliaUPC" pitchFamily="34" charset="-34"/>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20000"/>
          </a:bodyPr>
          <a:lstStyle/>
          <a:p>
            <a:pPr marL="514350" indent="-514350">
              <a:buFont typeface="+mj-lt"/>
              <a:buAutoNum type="arabicPeriod" startAt="2"/>
            </a:pPr>
            <a:r>
              <a:rPr lang="en-US" b="1" u="sng" dirty="0" smtClean="0">
                <a:latin typeface="+mn-lt"/>
                <a:cs typeface="BrowalliaUPC" pitchFamily="34" charset="-34"/>
              </a:rPr>
              <a:t>Private sector</a:t>
            </a:r>
          </a:p>
          <a:p>
            <a:pPr lvl="1">
              <a:buNone/>
            </a:pPr>
            <a:r>
              <a:rPr lang="en-IN" dirty="0" smtClean="0">
                <a:latin typeface="+mn-lt"/>
                <a:cs typeface="BrowalliaUPC" pitchFamily="34" charset="-34"/>
              </a:rPr>
              <a:t>• Private hospitals</a:t>
            </a:r>
          </a:p>
          <a:p>
            <a:pPr lvl="1">
              <a:buNone/>
            </a:pPr>
            <a:r>
              <a:rPr lang="en-IN" dirty="0" smtClean="0">
                <a:latin typeface="+mn-lt"/>
                <a:cs typeface="BrowalliaUPC" pitchFamily="34" charset="-34"/>
              </a:rPr>
              <a:t>• Independent clinics</a:t>
            </a:r>
          </a:p>
          <a:p>
            <a:pPr lvl="1">
              <a:buNone/>
            </a:pPr>
            <a:r>
              <a:rPr lang="en-IN" dirty="0" smtClean="0">
                <a:latin typeface="+mn-lt"/>
                <a:cs typeface="BrowalliaUPC" pitchFamily="34" charset="-34"/>
              </a:rPr>
              <a:t>• 70% general practitioners</a:t>
            </a:r>
          </a:p>
          <a:p>
            <a:pPr lvl="1">
              <a:buNone/>
            </a:pPr>
            <a:r>
              <a:rPr lang="en-IN" dirty="0" smtClean="0">
                <a:latin typeface="+mn-lt"/>
                <a:cs typeface="BrowalliaUPC" pitchFamily="34" charset="-34"/>
              </a:rPr>
              <a:t>• Highly unorganized, concentrated in urban areas</a:t>
            </a:r>
          </a:p>
          <a:p>
            <a:pPr lvl="1">
              <a:buNone/>
            </a:pPr>
            <a:r>
              <a:rPr lang="en-IN" dirty="0" smtClean="0">
                <a:latin typeface="+mn-lt"/>
                <a:cs typeface="BrowalliaUPC" pitchFamily="34" charset="-34"/>
              </a:rPr>
              <a:t>• Provide mainly curative services</a:t>
            </a:r>
          </a:p>
          <a:p>
            <a:pPr lvl="1">
              <a:buNone/>
            </a:pPr>
            <a:r>
              <a:rPr lang="en-IN" dirty="0" smtClean="0">
                <a:latin typeface="+mn-lt"/>
                <a:cs typeface="BrowalliaUPC" pitchFamily="34" charset="-34"/>
              </a:rPr>
              <a:t>• MCI, IMA regulate some functions and activities</a:t>
            </a:r>
          </a:p>
          <a:p>
            <a:pPr marL="1828800" lvl="3" indent="-571500">
              <a:buFont typeface="+mj-lt"/>
              <a:buAutoNum type="alphaLcPeriod"/>
            </a:pPr>
            <a:endParaRPr lang="en-US" dirty="0" smtClean="0">
              <a:latin typeface="+mn-lt"/>
              <a:cs typeface="BrowalliaUPC" pitchFamily="34" charset="-34"/>
            </a:endParaRPr>
          </a:p>
        </p:txBody>
      </p:sp>
      <p:sp>
        <p:nvSpPr>
          <p:cNvPr id="5" name="Content Placeholder 4"/>
          <p:cNvSpPr>
            <a:spLocks noGrp="1"/>
          </p:cNvSpPr>
          <p:nvPr>
            <p:ph sz="quarter" idx="2"/>
          </p:nvPr>
        </p:nvSpPr>
        <p:spPr/>
        <p:txBody>
          <a:bodyPr>
            <a:normAutofit fontScale="85000" lnSpcReduction="20000"/>
          </a:bodyPr>
          <a:lstStyle/>
          <a:p>
            <a:pPr marL="514350" indent="-514350">
              <a:buFont typeface="+mj-lt"/>
              <a:buAutoNum type="arabicPeriod" startAt="3"/>
            </a:pPr>
            <a:r>
              <a:rPr lang="en-US" b="1" u="sng" dirty="0" smtClean="0">
                <a:cs typeface="BrowalliaUPC" pitchFamily="34" charset="-34"/>
              </a:rPr>
              <a:t>Indigenous system of medicine </a:t>
            </a:r>
          </a:p>
          <a:p>
            <a:pPr marL="514350" indent="-514350">
              <a:buFont typeface="+mj-lt"/>
              <a:buAutoNum type="alphaLcPeriod"/>
            </a:pPr>
            <a:r>
              <a:rPr lang="en-US" dirty="0" err="1" smtClean="0">
                <a:cs typeface="BrowalliaUPC" pitchFamily="34" charset="-34"/>
              </a:rPr>
              <a:t>Ayurveda</a:t>
            </a:r>
            <a:r>
              <a:rPr lang="en-US" dirty="0" smtClean="0">
                <a:cs typeface="BrowalliaUPC" pitchFamily="34" charset="-34"/>
              </a:rPr>
              <a:t> and </a:t>
            </a:r>
            <a:r>
              <a:rPr lang="en-US" dirty="0" err="1" smtClean="0">
                <a:cs typeface="BrowalliaUPC" pitchFamily="34" charset="-34"/>
              </a:rPr>
              <a:t>Siddha</a:t>
            </a:r>
            <a:endParaRPr lang="en-US" dirty="0" smtClean="0">
              <a:cs typeface="BrowalliaUPC" pitchFamily="34" charset="-34"/>
            </a:endParaRPr>
          </a:p>
          <a:p>
            <a:pPr marL="514350" indent="-514350">
              <a:buFont typeface="+mj-lt"/>
              <a:buAutoNum type="alphaLcPeriod"/>
            </a:pPr>
            <a:r>
              <a:rPr lang="en-US" dirty="0" err="1" smtClean="0">
                <a:cs typeface="BrowalliaUPC" pitchFamily="34" charset="-34"/>
              </a:rPr>
              <a:t>Unani</a:t>
            </a:r>
            <a:r>
              <a:rPr lang="en-US" dirty="0" smtClean="0">
                <a:cs typeface="BrowalliaUPC" pitchFamily="34" charset="-34"/>
              </a:rPr>
              <a:t> and </a:t>
            </a:r>
            <a:r>
              <a:rPr lang="en-US" dirty="0" err="1" smtClean="0">
                <a:cs typeface="BrowalliaUPC" pitchFamily="34" charset="-34"/>
              </a:rPr>
              <a:t>Tibbi</a:t>
            </a:r>
            <a:endParaRPr lang="en-US" dirty="0" smtClean="0">
              <a:cs typeface="BrowalliaUPC" pitchFamily="34" charset="-34"/>
            </a:endParaRPr>
          </a:p>
          <a:p>
            <a:pPr marL="514350" indent="-514350">
              <a:buFont typeface="+mj-lt"/>
              <a:buAutoNum type="alphaLcPeriod"/>
            </a:pPr>
            <a:r>
              <a:rPr lang="en-US" dirty="0" smtClean="0">
                <a:cs typeface="BrowalliaUPC" pitchFamily="34" charset="-34"/>
              </a:rPr>
              <a:t>Homeopathy</a:t>
            </a:r>
          </a:p>
          <a:p>
            <a:r>
              <a:rPr lang="en-US" dirty="0" smtClean="0">
                <a:cs typeface="BrowalliaUPC" pitchFamily="34" charset="-34"/>
              </a:rPr>
              <a:t>Unregistered practitioners</a:t>
            </a:r>
            <a:r>
              <a:rPr lang="en-IN" dirty="0" smtClean="0">
                <a:cs typeface="BrowalliaUPC" pitchFamily="34" charset="-34"/>
              </a:rPr>
              <a:t>-Provide bulk of medical care to rural people</a:t>
            </a:r>
          </a:p>
          <a:p>
            <a:r>
              <a:rPr lang="en-IN" dirty="0" smtClean="0">
                <a:cs typeface="BrowalliaUPC" pitchFamily="34" charset="-34"/>
              </a:rPr>
              <a:t>National Institute of </a:t>
            </a:r>
            <a:r>
              <a:rPr lang="en-IN" dirty="0" err="1" smtClean="0">
                <a:cs typeface="BrowalliaUPC" pitchFamily="34" charset="-34"/>
              </a:rPr>
              <a:t>Ayurveda</a:t>
            </a:r>
            <a:endParaRPr lang="en-IN" dirty="0" smtClean="0">
              <a:cs typeface="BrowalliaUPC" pitchFamily="34" charset="-34"/>
            </a:endParaRPr>
          </a:p>
          <a:p>
            <a:r>
              <a:rPr lang="en-IN" dirty="0" smtClean="0">
                <a:cs typeface="BrowalliaUPC" pitchFamily="34" charset="-34"/>
              </a:rPr>
              <a:t>National Institute of Homeopathy</a:t>
            </a:r>
          </a:p>
          <a:p>
            <a:r>
              <a:rPr lang="en-IN" dirty="0" smtClean="0">
                <a:cs typeface="BrowalliaUPC" pitchFamily="34" charset="-34"/>
              </a:rPr>
              <a:t>Govt studying how these can be best utilized for more effective health coverage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lnSpcReduction="10000"/>
          </a:bodyPr>
          <a:lstStyle/>
          <a:p>
            <a:pPr>
              <a:buNone/>
            </a:pPr>
            <a:r>
              <a:rPr lang="en-IN" b="1" dirty="0" smtClean="0">
                <a:latin typeface="+mn-lt"/>
                <a:cs typeface="BrowalliaUPC" pitchFamily="34" charset="-34"/>
              </a:rPr>
              <a:t>4. </a:t>
            </a:r>
            <a:r>
              <a:rPr lang="en-IN" b="1" u="sng" dirty="0" smtClean="0">
                <a:latin typeface="+mn-lt"/>
                <a:cs typeface="BrowalliaUPC" pitchFamily="34" charset="-34"/>
              </a:rPr>
              <a:t>Voluntary health agencies </a:t>
            </a:r>
          </a:p>
          <a:p>
            <a:pPr lvl="1">
              <a:buNone/>
            </a:pPr>
            <a:r>
              <a:rPr lang="en-IN" dirty="0" smtClean="0">
                <a:latin typeface="+mn-lt"/>
                <a:cs typeface="BrowalliaUPC" pitchFamily="34" charset="-34"/>
              </a:rPr>
              <a:t>1. Indian Red Cross Society</a:t>
            </a:r>
          </a:p>
          <a:p>
            <a:pPr lvl="1">
              <a:buNone/>
            </a:pPr>
            <a:r>
              <a:rPr lang="en-IN" dirty="0" smtClean="0">
                <a:latin typeface="+mn-lt"/>
                <a:cs typeface="BrowalliaUPC" pitchFamily="34" charset="-34"/>
              </a:rPr>
              <a:t>2. Hind </a:t>
            </a:r>
            <a:r>
              <a:rPr lang="en-IN" dirty="0" err="1" smtClean="0">
                <a:latin typeface="+mn-lt"/>
                <a:cs typeface="BrowalliaUPC" pitchFamily="34" charset="-34"/>
              </a:rPr>
              <a:t>Kusht</a:t>
            </a:r>
            <a:r>
              <a:rPr lang="en-IN" dirty="0" smtClean="0">
                <a:latin typeface="+mn-lt"/>
                <a:cs typeface="BrowalliaUPC" pitchFamily="34" charset="-34"/>
              </a:rPr>
              <a:t> </a:t>
            </a:r>
            <a:r>
              <a:rPr lang="en-IN" dirty="0" err="1" smtClean="0">
                <a:latin typeface="+mn-lt"/>
                <a:cs typeface="BrowalliaUPC" pitchFamily="34" charset="-34"/>
              </a:rPr>
              <a:t>nivaran</a:t>
            </a:r>
            <a:r>
              <a:rPr lang="en-IN" dirty="0" smtClean="0">
                <a:latin typeface="+mn-lt"/>
                <a:cs typeface="BrowalliaUPC" pitchFamily="34" charset="-34"/>
              </a:rPr>
              <a:t> </a:t>
            </a:r>
            <a:r>
              <a:rPr lang="en-IN" dirty="0" err="1" smtClean="0">
                <a:latin typeface="+mn-lt"/>
                <a:cs typeface="BrowalliaUPC" pitchFamily="34" charset="-34"/>
              </a:rPr>
              <a:t>sangh</a:t>
            </a:r>
            <a:endParaRPr lang="en-IN" dirty="0" smtClean="0">
              <a:latin typeface="+mn-lt"/>
              <a:cs typeface="BrowalliaUPC" pitchFamily="34" charset="-34"/>
            </a:endParaRPr>
          </a:p>
          <a:p>
            <a:pPr lvl="1">
              <a:buNone/>
            </a:pPr>
            <a:r>
              <a:rPr lang="en-IN" dirty="0" smtClean="0">
                <a:latin typeface="+mn-lt"/>
                <a:cs typeface="BrowalliaUPC" pitchFamily="34" charset="-34"/>
              </a:rPr>
              <a:t>3. Indian council for child welfare</a:t>
            </a:r>
          </a:p>
          <a:p>
            <a:pPr lvl="1">
              <a:buNone/>
            </a:pPr>
            <a:r>
              <a:rPr lang="en-IN" dirty="0" smtClean="0">
                <a:latin typeface="+mn-lt"/>
                <a:cs typeface="BrowalliaUPC" pitchFamily="34" charset="-34"/>
              </a:rPr>
              <a:t>4. Tuberculosis association of India</a:t>
            </a:r>
          </a:p>
          <a:p>
            <a:pPr lvl="1">
              <a:buNone/>
            </a:pPr>
            <a:r>
              <a:rPr lang="en-IN" dirty="0" smtClean="0">
                <a:latin typeface="+mn-lt"/>
                <a:cs typeface="BrowalliaUPC" pitchFamily="34" charset="-34"/>
              </a:rPr>
              <a:t>5. Bharat </a:t>
            </a:r>
            <a:r>
              <a:rPr lang="en-IN" dirty="0" err="1" smtClean="0">
                <a:latin typeface="+mn-lt"/>
                <a:cs typeface="BrowalliaUPC" pitchFamily="34" charset="-34"/>
              </a:rPr>
              <a:t>sevak</a:t>
            </a:r>
            <a:r>
              <a:rPr lang="en-IN" dirty="0" smtClean="0">
                <a:latin typeface="+mn-lt"/>
                <a:cs typeface="BrowalliaUPC" pitchFamily="34" charset="-34"/>
              </a:rPr>
              <a:t> </a:t>
            </a:r>
            <a:r>
              <a:rPr lang="en-IN" dirty="0" err="1" smtClean="0">
                <a:latin typeface="+mn-lt"/>
                <a:cs typeface="BrowalliaUPC" pitchFamily="34" charset="-34"/>
              </a:rPr>
              <a:t>samaj</a:t>
            </a:r>
            <a:endParaRPr lang="en-IN" dirty="0" smtClean="0">
              <a:latin typeface="+mn-lt"/>
              <a:cs typeface="BrowalliaUPC" pitchFamily="34" charset="-34"/>
            </a:endParaRPr>
          </a:p>
          <a:p>
            <a:pPr lvl="1">
              <a:buNone/>
            </a:pPr>
            <a:r>
              <a:rPr lang="en-IN" dirty="0" smtClean="0">
                <a:latin typeface="+mn-lt"/>
                <a:cs typeface="BrowalliaUPC" pitchFamily="34" charset="-34"/>
              </a:rPr>
              <a:t>6. Central social welfare board</a:t>
            </a:r>
          </a:p>
          <a:p>
            <a:pPr lvl="1">
              <a:buNone/>
            </a:pPr>
            <a:r>
              <a:rPr lang="en-IN" dirty="0" smtClean="0">
                <a:latin typeface="+mn-lt"/>
                <a:cs typeface="BrowalliaUPC" pitchFamily="34" charset="-34"/>
              </a:rPr>
              <a:t>7. The </a:t>
            </a:r>
            <a:r>
              <a:rPr lang="en-IN" dirty="0" err="1" smtClean="0">
                <a:latin typeface="+mn-lt"/>
                <a:cs typeface="BrowalliaUPC" pitchFamily="34" charset="-34"/>
              </a:rPr>
              <a:t>kasturba</a:t>
            </a:r>
            <a:r>
              <a:rPr lang="en-IN" dirty="0" smtClean="0">
                <a:latin typeface="+mn-lt"/>
                <a:cs typeface="BrowalliaUPC" pitchFamily="34" charset="-34"/>
              </a:rPr>
              <a:t> memorial fund</a:t>
            </a:r>
          </a:p>
          <a:p>
            <a:pPr lvl="1">
              <a:buNone/>
            </a:pPr>
            <a:r>
              <a:rPr lang="en-IN" dirty="0" smtClean="0">
                <a:latin typeface="+mn-lt"/>
                <a:cs typeface="BrowalliaUPC" pitchFamily="34" charset="-34"/>
              </a:rPr>
              <a:t>8. The All‐India blind relief society</a:t>
            </a:r>
          </a:p>
          <a:p>
            <a:pPr lvl="1">
              <a:buNone/>
            </a:pPr>
            <a:r>
              <a:rPr lang="en-IN" dirty="0" smtClean="0">
                <a:latin typeface="+mn-lt"/>
                <a:cs typeface="BrowalliaUPC" pitchFamily="34" charset="-34"/>
              </a:rPr>
              <a:t>9. Professional bodies</a:t>
            </a:r>
          </a:p>
          <a:p>
            <a:pPr lvl="1">
              <a:buNone/>
            </a:pPr>
            <a:r>
              <a:rPr lang="en-IN" dirty="0" smtClean="0">
                <a:latin typeface="+mn-lt"/>
                <a:cs typeface="BrowalliaUPC" pitchFamily="34" charset="-34"/>
              </a:rPr>
              <a:t>10. International agencies</a:t>
            </a:r>
          </a:p>
          <a:p>
            <a:endParaRPr lang="en-IN" dirty="0">
              <a:latin typeface="+mn-lt"/>
              <a:cs typeface="BrowalliaUPC" pitchFamily="34" charset="-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r>
              <a:rPr lang="en-IN" dirty="0" smtClean="0"/>
              <a:t>Since health is influenced by a number of factors such as adequate food, housing, sanitation, healthy life style, protection against environmental hazards and communicable diseases, the frontiers of health extends beyond the narrow limit of medical care. it is thus clear that </a:t>
            </a:r>
            <a:r>
              <a:rPr lang="en-IN" dirty="0" smtClean="0">
                <a:solidFill>
                  <a:srgbClr val="0070C0"/>
                </a:solidFill>
              </a:rPr>
              <a:t>health care implies more than medical care.</a:t>
            </a:r>
            <a:endParaRPr lang="en-IN" dirty="0">
              <a:solidFill>
                <a:srgbClr val="0070C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10000"/>
          </a:bodyPr>
          <a:lstStyle/>
          <a:p>
            <a:pPr>
              <a:buNone/>
            </a:pPr>
            <a:r>
              <a:rPr lang="en-IN" dirty="0" smtClean="0">
                <a:latin typeface="+mn-lt"/>
                <a:cs typeface="BrowalliaUPC" pitchFamily="34" charset="-34"/>
              </a:rPr>
              <a:t>5. </a:t>
            </a:r>
            <a:r>
              <a:rPr lang="en-IN" b="1" u="sng" dirty="0" smtClean="0">
                <a:latin typeface="+mn-lt"/>
                <a:cs typeface="BrowalliaUPC" pitchFamily="34" charset="-34"/>
              </a:rPr>
              <a:t>National health programmes</a:t>
            </a:r>
          </a:p>
          <a:p>
            <a:pPr lvl="2">
              <a:buNone/>
            </a:pPr>
            <a:r>
              <a:rPr lang="en-IN" dirty="0" smtClean="0">
                <a:latin typeface="+mn-lt"/>
                <a:cs typeface="BrowalliaUPC" pitchFamily="34" charset="-34"/>
              </a:rPr>
              <a:t>1. Anti‐malaria programme</a:t>
            </a:r>
          </a:p>
          <a:p>
            <a:pPr lvl="2">
              <a:buNone/>
            </a:pPr>
            <a:r>
              <a:rPr lang="en-IN" dirty="0" smtClean="0">
                <a:latin typeface="+mn-lt"/>
                <a:cs typeface="BrowalliaUPC" pitchFamily="34" charset="-34"/>
              </a:rPr>
              <a:t>2. National </a:t>
            </a:r>
            <a:r>
              <a:rPr lang="en-IN" dirty="0" err="1" smtClean="0">
                <a:latin typeface="+mn-lt"/>
                <a:cs typeface="BrowalliaUPC" pitchFamily="34" charset="-34"/>
              </a:rPr>
              <a:t>filaria</a:t>
            </a:r>
            <a:r>
              <a:rPr lang="en-IN" dirty="0" smtClean="0">
                <a:latin typeface="+mn-lt"/>
                <a:cs typeface="BrowalliaUPC" pitchFamily="34" charset="-34"/>
              </a:rPr>
              <a:t> control programme</a:t>
            </a:r>
          </a:p>
          <a:p>
            <a:pPr lvl="2">
              <a:buNone/>
            </a:pPr>
            <a:r>
              <a:rPr lang="en-IN" dirty="0" smtClean="0">
                <a:latin typeface="+mn-lt"/>
                <a:cs typeface="BrowalliaUPC" pitchFamily="34" charset="-34"/>
              </a:rPr>
              <a:t>3. Kala‐</a:t>
            </a:r>
            <a:r>
              <a:rPr lang="en-IN" dirty="0" err="1" smtClean="0">
                <a:latin typeface="+mn-lt"/>
                <a:cs typeface="BrowalliaUPC" pitchFamily="34" charset="-34"/>
              </a:rPr>
              <a:t>azar</a:t>
            </a:r>
            <a:r>
              <a:rPr lang="en-IN" dirty="0" smtClean="0">
                <a:latin typeface="+mn-lt"/>
                <a:cs typeface="BrowalliaUPC" pitchFamily="34" charset="-34"/>
              </a:rPr>
              <a:t> control programme</a:t>
            </a:r>
          </a:p>
          <a:p>
            <a:pPr lvl="2">
              <a:buNone/>
            </a:pPr>
            <a:r>
              <a:rPr lang="en-IN" dirty="0" smtClean="0">
                <a:latin typeface="+mn-lt"/>
                <a:cs typeface="BrowalliaUPC" pitchFamily="34" charset="-34"/>
              </a:rPr>
              <a:t>4. Japanese encephalitis control</a:t>
            </a:r>
          </a:p>
          <a:p>
            <a:pPr lvl="2">
              <a:buNone/>
            </a:pPr>
            <a:r>
              <a:rPr lang="en-IN" dirty="0" smtClean="0">
                <a:latin typeface="+mn-lt"/>
                <a:cs typeface="BrowalliaUPC" pitchFamily="34" charset="-34"/>
              </a:rPr>
              <a:t>5. Dengue control</a:t>
            </a:r>
          </a:p>
          <a:p>
            <a:pPr lvl="2">
              <a:buNone/>
            </a:pPr>
            <a:r>
              <a:rPr lang="en-IN" dirty="0" smtClean="0">
                <a:latin typeface="+mn-lt"/>
                <a:cs typeface="BrowalliaUPC" pitchFamily="34" charset="-34"/>
              </a:rPr>
              <a:t>6. National Leprosy‐eradication programme</a:t>
            </a:r>
          </a:p>
          <a:p>
            <a:pPr lvl="2">
              <a:buNone/>
            </a:pPr>
            <a:r>
              <a:rPr lang="en-IN" dirty="0" smtClean="0">
                <a:latin typeface="+mn-lt"/>
                <a:cs typeface="BrowalliaUPC" pitchFamily="34" charset="-34"/>
              </a:rPr>
              <a:t>7. National tuberculosis programme</a:t>
            </a:r>
          </a:p>
          <a:p>
            <a:pPr lvl="2">
              <a:buNone/>
            </a:pPr>
            <a:r>
              <a:rPr lang="en-IN" dirty="0" smtClean="0">
                <a:latin typeface="+mn-lt"/>
                <a:cs typeface="BrowalliaUPC" pitchFamily="34" charset="-34"/>
              </a:rPr>
              <a:t>8. National AIDS control programme</a:t>
            </a:r>
          </a:p>
          <a:p>
            <a:pPr lvl="2">
              <a:buNone/>
            </a:pPr>
            <a:r>
              <a:rPr lang="en-IN" dirty="0" smtClean="0">
                <a:latin typeface="+mn-lt"/>
                <a:cs typeface="BrowalliaUPC" pitchFamily="34" charset="-34"/>
              </a:rPr>
              <a:t>9. National programme for control of blindness</a:t>
            </a:r>
          </a:p>
          <a:p>
            <a:pPr lvl="2">
              <a:buNone/>
            </a:pPr>
            <a:r>
              <a:rPr lang="en-IN" dirty="0" smtClean="0">
                <a:latin typeface="+mn-lt"/>
                <a:cs typeface="BrowalliaUPC" pitchFamily="34" charset="-34"/>
              </a:rPr>
              <a:t>10. Iodine deficiency programme</a:t>
            </a:r>
          </a:p>
          <a:p>
            <a:pPr lvl="2">
              <a:buNone/>
            </a:pPr>
            <a:r>
              <a:rPr lang="en-IN" dirty="0" smtClean="0">
                <a:latin typeface="+mn-lt"/>
                <a:cs typeface="BrowalliaUPC" pitchFamily="34" charset="-34"/>
              </a:rPr>
              <a:t>11. Universal immunization programme</a:t>
            </a:r>
          </a:p>
          <a:p>
            <a:pPr lvl="2">
              <a:buNone/>
            </a:pPr>
            <a:r>
              <a:rPr lang="en-IN" dirty="0" smtClean="0">
                <a:latin typeface="+mn-lt"/>
                <a:cs typeface="BrowalliaUPC" pitchFamily="34" charset="-34"/>
              </a:rPr>
              <a:t>12. Reproductive and child health programme</a:t>
            </a:r>
          </a:p>
          <a:p>
            <a:pPr lvl="2">
              <a:buNone/>
            </a:pPr>
            <a:r>
              <a:rPr lang="en-IN" dirty="0" smtClean="0">
                <a:latin typeface="+mn-lt"/>
                <a:cs typeface="BrowalliaUPC" pitchFamily="34" charset="-34"/>
              </a:rPr>
              <a:t>13. National caner control programme</a:t>
            </a:r>
          </a:p>
          <a:p>
            <a:endParaRPr lang="en-IN" dirty="0">
              <a:latin typeface="+mn-lt"/>
              <a:cs typeface="BrowalliaUPC" pitchFamily="34" charset="-34"/>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u="sng" dirty="0" smtClean="0">
                <a:solidFill>
                  <a:schemeClr val="tx1"/>
                </a:solidFill>
                <a:latin typeface="+mn-lt"/>
                <a:cs typeface="BrowalliaUPC" pitchFamily="34" charset="-34"/>
              </a:rPr>
              <a:t>Levels of health care</a:t>
            </a:r>
            <a:endParaRPr lang="en-US" u="sng" dirty="0">
              <a:solidFill>
                <a:schemeClr val="tx1"/>
              </a:solidFill>
              <a:latin typeface="+mn-lt"/>
              <a:cs typeface="BrowalliaUPC" pitchFamily="34" charset="-34"/>
            </a:endParaRPr>
          </a:p>
        </p:txBody>
      </p:sp>
      <p:sp>
        <p:nvSpPr>
          <p:cNvPr id="3" name="Content Placeholder 2"/>
          <p:cNvSpPr>
            <a:spLocks noGrp="1"/>
          </p:cNvSpPr>
          <p:nvPr>
            <p:ph idx="1"/>
          </p:nvPr>
        </p:nvSpPr>
        <p:spPr/>
        <p:txBody>
          <a:bodyPr/>
          <a:lstStyle/>
          <a:p>
            <a:pPr>
              <a:buFont typeface="Wingdings" pitchFamily="2" charset="2"/>
              <a:buChar char="Ø"/>
            </a:pPr>
            <a:endParaRPr lang="en-US" dirty="0" smtClean="0">
              <a:latin typeface="+mn-lt"/>
              <a:cs typeface="BrowalliaUPC" pitchFamily="34" charset="-34"/>
            </a:endParaRPr>
          </a:p>
          <a:p>
            <a:endParaRPr lang="en-US" dirty="0">
              <a:latin typeface="+mn-lt"/>
              <a:cs typeface="BrowalliaUPC" pitchFamily="34" charset="-34"/>
            </a:endParaRPr>
          </a:p>
        </p:txBody>
      </p:sp>
      <p:graphicFrame>
        <p:nvGraphicFramePr>
          <p:cNvPr id="6" name="Diagram 5"/>
          <p:cNvGraphicFramePr/>
          <p:nvPr/>
        </p:nvGraphicFramePr>
        <p:xfrm>
          <a:off x="3810000" y="1752600"/>
          <a:ext cx="513588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228600" y="1897082"/>
            <a:ext cx="4953000" cy="4524315"/>
          </a:xfrm>
          <a:prstGeom prst="rect">
            <a:avLst/>
          </a:prstGeom>
          <a:noFill/>
        </p:spPr>
        <p:txBody>
          <a:bodyPr wrap="square" rtlCol="0">
            <a:spAutoFit/>
          </a:bodyPr>
          <a:lstStyle/>
          <a:p>
            <a:pPr>
              <a:buFont typeface="Wingdings" pitchFamily="2" charset="2"/>
              <a:buChar char="q"/>
              <a:defRPr/>
            </a:pPr>
            <a:r>
              <a:rPr lang="en-US" sz="2400" b="1" dirty="0" smtClean="0">
                <a:latin typeface="Arial" pitchFamily="34" charset="0"/>
                <a:cs typeface="Arial" pitchFamily="34" charset="0"/>
              </a:rPr>
              <a:t>Primary Health  care</a:t>
            </a:r>
          </a:p>
          <a:p>
            <a:pPr>
              <a:buFont typeface="Wingdings" pitchFamily="2" charset="2"/>
              <a:buChar char="Ø"/>
              <a:defRPr/>
            </a:pPr>
            <a:r>
              <a:rPr lang="en-US" sz="2400" dirty="0" smtClean="0">
                <a:latin typeface="Arial" pitchFamily="34" charset="0"/>
                <a:cs typeface="Arial" pitchFamily="34" charset="0"/>
              </a:rPr>
              <a:t>Provided at the community level</a:t>
            </a:r>
          </a:p>
          <a:p>
            <a:pPr>
              <a:lnSpc>
                <a:spcPct val="150000"/>
              </a:lnSpc>
              <a:buFont typeface="Wingdings" pitchFamily="2" charset="2"/>
              <a:buChar char="Ø"/>
              <a:defRPr/>
            </a:pPr>
            <a:r>
              <a:rPr lang="en-US" sz="2400" dirty="0" smtClean="0">
                <a:latin typeface="Arial" pitchFamily="34" charset="0"/>
                <a:cs typeface="Arial" pitchFamily="34" charset="0"/>
              </a:rPr>
              <a:t>Sub centers, PHC,</a:t>
            </a:r>
          </a:p>
          <a:p>
            <a:pPr>
              <a:lnSpc>
                <a:spcPct val="150000"/>
              </a:lnSpc>
              <a:buFont typeface="Wingdings" pitchFamily="2" charset="2"/>
              <a:buChar char="Ø"/>
              <a:defRPr/>
            </a:pPr>
            <a:endParaRPr lang="en-US" sz="2400" dirty="0" smtClean="0">
              <a:latin typeface="Arial" pitchFamily="34" charset="0"/>
              <a:cs typeface="Arial" pitchFamily="34" charset="0"/>
            </a:endParaRPr>
          </a:p>
          <a:p>
            <a:pPr>
              <a:buFont typeface="Wingdings" pitchFamily="2" charset="2"/>
              <a:buChar char="q"/>
              <a:defRPr/>
            </a:pPr>
            <a:r>
              <a:rPr lang="en-US" sz="2400" b="1" dirty="0" smtClean="0">
                <a:latin typeface="Arial" pitchFamily="34" charset="0"/>
                <a:cs typeface="Arial" pitchFamily="34" charset="0"/>
              </a:rPr>
              <a:t>Secondary health care</a:t>
            </a:r>
          </a:p>
          <a:p>
            <a:pPr>
              <a:buFont typeface="Wingdings" pitchFamily="2" charset="2"/>
              <a:buChar char="Ø"/>
              <a:defRPr/>
            </a:pPr>
            <a:r>
              <a:rPr lang="en-US" sz="2400" dirty="0" smtClean="0">
                <a:latin typeface="Arial" pitchFamily="34" charset="0"/>
                <a:cs typeface="Arial" pitchFamily="34" charset="0"/>
              </a:rPr>
              <a:t>Provided at CHC, DH etc.</a:t>
            </a:r>
          </a:p>
          <a:p>
            <a:pPr>
              <a:lnSpc>
                <a:spcPct val="150000"/>
              </a:lnSpc>
              <a:buFont typeface="Wingdings" pitchFamily="2" charset="2"/>
              <a:buChar char="Ø"/>
              <a:defRPr/>
            </a:pPr>
            <a:endParaRPr lang="en-US" sz="2400" dirty="0" smtClean="0">
              <a:latin typeface="Arial" pitchFamily="34" charset="0"/>
              <a:cs typeface="Arial" pitchFamily="34" charset="0"/>
            </a:endParaRPr>
          </a:p>
          <a:p>
            <a:pPr>
              <a:buFont typeface="Wingdings" pitchFamily="2" charset="2"/>
              <a:buChar char="q"/>
              <a:defRPr/>
            </a:pPr>
            <a:r>
              <a:rPr lang="en-US" sz="2400" b="1" dirty="0" smtClean="0">
                <a:latin typeface="Arial" pitchFamily="34" charset="0"/>
                <a:cs typeface="Arial" pitchFamily="34" charset="0"/>
              </a:rPr>
              <a:t>Tertiary health care</a:t>
            </a:r>
          </a:p>
          <a:p>
            <a:pPr>
              <a:buFont typeface="Wingdings" pitchFamily="2" charset="2"/>
              <a:buChar char="Ø"/>
              <a:defRPr/>
            </a:pPr>
            <a:r>
              <a:rPr lang="en-US" sz="2400" dirty="0" smtClean="0">
                <a:latin typeface="Arial" pitchFamily="34" charset="0"/>
                <a:cs typeface="Arial" pitchFamily="34" charset="0"/>
              </a:rPr>
              <a:t>Provided at hospitals</a:t>
            </a:r>
          </a:p>
          <a:p>
            <a:pPr>
              <a:lnSpc>
                <a:spcPct val="150000"/>
              </a:lnSpc>
              <a:buFont typeface="Wingdings" pitchFamily="2" charset="2"/>
              <a:buChar char="q"/>
            </a:pPr>
            <a:endParaRPr lang="en-US" sz="2400" dirty="0">
              <a:latin typeface="Arial" pitchFamily="34" charset="0"/>
              <a:cs typeface="Arial" pitchFamily="34" charset="0"/>
            </a:endParaRPr>
          </a:p>
        </p:txBody>
      </p:sp>
      <p:sp>
        <p:nvSpPr>
          <p:cNvPr id="9" name="TextBox 8"/>
          <p:cNvSpPr txBox="1"/>
          <p:nvPr/>
        </p:nvSpPr>
        <p:spPr>
          <a:xfrm>
            <a:off x="5334000" y="2667000"/>
            <a:ext cx="2057400" cy="646331"/>
          </a:xfrm>
          <a:prstGeom prst="rect">
            <a:avLst/>
          </a:prstGeom>
          <a:noFill/>
        </p:spPr>
        <p:txBody>
          <a:bodyPr wrap="square" rtlCol="0">
            <a:spAutoFit/>
          </a:bodyPr>
          <a:lstStyle/>
          <a:p>
            <a:pPr lvl="0" algn="ctr"/>
            <a:r>
              <a:rPr lang="en-US" dirty="0" smtClean="0">
                <a:latin typeface="Arial Black" pitchFamily="34" charset="0"/>
              </a:rPr>
              <a:t>Tertiary health care</a:t>
            </a:r>
            <a:endParaRPr lang="en-US" dirty="0">
              <a:latin typeface="Arial Black" pitchFamily="34" charset="0"/>
            </a:endParaRPr>
          </a:p>
        </p:txBody>
      </p:sp>
      <p:sp>
        <p:nvSpPr>
          <p:cNvPr id="10" name="TextBox 9"/>
          <p:cNvSpPr txBox="1"/>
          <p:nvPr/>
        </p:nvSpPr>
        <p:spPr>
          <a:xfrm>
            <a:off x="5486400" y="3048000"/>
            <a:ext cx="27432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cs typeface="BrowalliaUPC" pitchFamily="34" charset="-34"/>
              </a:rPr>
              <a:t>Primary health care in India</a:t>
            </a:r>
            <a:br>
              <a:rPr lang="en-US" dirty="0" smtClean="0">
                <a:latin typeface="+mn-lt"/>
                <a:cs typeface="BrowalliaUPC" pitchFamily="34" charset="-34"/>
              </a:rPr>
            </a:b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lnSpc>
                <a:spcPct val="120000"/>
              </a:lnSpc>
              <a:buFont typeface="Wingdings" pitchFamily="2" charset="2"/>
              <a:buChar char="q"/>
            </a:pPr>
            <a:r>
              <a:rPr lang="en-US" sz="2400" dirty="0" smtClean="0">
                <a:latin typeface="+mn-lt"/>
                <a:cs typeface="BrowalliaUPC" pitchFamily="34" charset="-34"/>
              </a:rPr>
              <a:t>In 1977, GOI launched Rural Health Scheme based on the principle of “</a:t>
            </a:r>
            <a:r>
              <a:rPr lang="en-US" sz="2400" dirty="0" smtClean="0">
                <a:solidFill>
                  <a:srgbClr val="0070C0"/>
                </a:solidFill>
                <a:latin typeface="+mn-lt"/>
                <a:cs typeface="BrowalliaUPC" pitchFamily="34" charset="-34"/>
              </a:rPr>
              <a:t>placing people’s health in people’s hand</a:t>
            </a:r>
            <a:r>
              <a:rPr lang="en-US" sz="2400" dirty="0" smtClean="0">
                <a:latin typeface="+mn-lt"/>
                <a:cs typeface="BrowalliaUPC" pitchFamily="34" charset="-34"/>
              </a:rPr>
              <a:t>”</a:t>
            </a:r>
          </a:p>
          <a:p>
            <a:pPr lvl="4">
              <a:lnSpc>
                <a:spcPct val="120000"/>
              </a:lnSpc>
              <a:buFont typeface="Wingdings" pitchFamily="2" charset="2"/>
              <a:buChar char="q"/>
            </a:pPr>
            <a:endParaRPr lang="en-US" sz="2400" dirty="0" smtClean="0">
              <a:latin typeface="+mn-lt"/>
              <a:cs typeface="BrowalliaUPC" pitchFamily="34" charset="-34"/>
            </a:endParaRPr>
          </a:p>
          <a:p>
            <a:pPr>
              <a:lnSpc>
                <a:spcPct val="120000"/>
              </a:lnSpc>
              <a:buFont typeface="Wingdings" pitchFamily="2" charset="2"/>
              <a:buChar char="q"/>
            </a:pPr>
            <a:r>
              <a:rPr lang="en-US" sz="2400" dirty="0" smtClean="0">
                <a:latin typeface="+mn-lt"/>
                <a:cs typeface="BrowalliaUPC" pitchFamily="34" charset="-34"/>
              </a:rPr>
              <a:t>Subsequently in the international conference of Alma-Ata(1978) the goal of “</a:t>
            </a:r>
            <a:r>
              <a:rPr lang="en-US" sz="2400" dirty="0" smtClean="0">
                <a:solidFill>
                  <a:srgbClr val="0070C0"/>
                </a:solidFill>
                <a:latin typeface="+mn-lt"/>
                <a:cs typeface="BrowalliaUPC" pitchFamily="34" charset="-34"/>
              </a:rPr>
              <a:t>Health for all</a:t>
            </a:r>
            <a:r>
              <a:rPr lang="en-US" sz="2400" dirty="0" smtClean="0">
                <a:latin typeface="+mn-lt"/>
                <a:cs typeface="BrowalliaUPC" pitchFamily="34" charset="-34"/>
              </a:rPr>
              <a:t>” by 2000 through primary health care approach was set. </a:t>
            </a:r>
          </a:p>
          <a:p>
            <a:pPr lvl="4">
              <a:lnSpc>
                <a:spcPct val="120000"/>
              </a:lnSpc>
              <a:buFont typeface="Wingdings" pitchFamily="2" charset="2"/>
              <a:buChar char="q"/>
            </a:pPr>
            <a:endParaRPr lang="en-US" sz="2400" dirty="0" smtClean="0">
              <a:latin typeface="+mn-lt"/>
              <a:cs typeface="BrowalliaUPC" pitchFamily="34" charset="-34"/>
            </a:endParaRPr>
          </a:p>
          <a:p>
            <a:pPr>
              <a:lnSpc>
                <a:spcPct val="120000"/>
              </a:lnSpc>
              <a:buFont typeface="Wingdings" pitchFamily="2" charset="2"/>
              <a:buChar char="q"/>
            </a:pPr>
            <a:r>
              <a:rPr lang="en-US" sz="2400" dirty="0" smtClean="0">
                <a:latin typeface="+mn-lt"/>
                <a:cs typeface="BrowalliaUPC" pitchFamily="34" charset="-34"/>
              </a:rPr>
              <a:t>Keeping in view WHO “Health for all” by 2000 GOI formulated National health policy 2002</a:t>
            </a:r>
          </a:p>
          <a:p>
            <a:endParaRPr lang="en-IN" dirty="0">
              <a:latin typeface="+mn-lt"/>
              <a:cs typeface="BrowalliaUPC" pitchFamily="34" charset="-34"/>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lnSpc>
                <a:spcPct val="120000"/>
              </a:lnSpc>
              <a:buFont typeface="Wingdings" pitchFamily="2" charset="2"/>
              <a:buChar char="q"/>
            </a:pPr>
            <a:r>
              <a:rPr lang="en-US" sz="2400" dirty="0" smtClean="0">
                <a:latin typeface="+mn-lt"/>
                <a:cs typeface="BrowalliaUPC" pitchFamily="34" charset="-34"/>
              </a:rPr>
              <a:t>More recently GOI formulated </a:t>
            </a:r>
            <a:r>
              <a:rPr lang="en-US" sz="2400" dirty="0" smtClean="0">
                <a:solidFill>
                  <a:srgbClr val="0070C0"/>
                </a:solidFill>
                <a:latin typeface="+mn-lt"/>
                <a:cs typeface="BrowalliaUPC" pitchFamily="34" charset="-34"/>
              </a:rPr>
              <a:t>NRHM,URHM and Indian Public Health Standards (IPHS)</a:t>
            </a:r>
            <a:r>
              <a:rPr lang="en-US" sz="2400" dirty="0" smtClean="0">
                <a:latin typeface="+mn-lt"/>
                <a:cs typeface="BrowalliaUPC" pitchFamily="34" charset="-34"/>
              </a:rPr>
              <a:t> in this regards</a:t>
            </a:r>
          </a:p>
          <a:p>
            <a:pPr>
              <a:lnSpc>
                <a:spcPct val="120000"/>
              </a:lnSpc>
              <a:buFont typeface="Wingdings" pitchFamily="2" charset="2"/>
              <a:buChar char="q"/>
            </a:pPr>
            <a:r>
              <a:rPr lang="en-US" sz="2400" dirty="0" smtClean="0">
                <a:latin typeface="+mn-lt"/>
                <a:cs typeface="BrowalliaUPC" pitchFamily="34" charset="-34"/>
              </a:rPr>
              <a:t>In order to provide quality care in the public health agencies of health care delivery IPHS are being prescribed.</a:t>
            </a:r>
          </a:p>
          <a:p>
            <a:pPr>
              <a:lnSpc>
                <a:spcPct val="120000"/>
              </a:lnSpc>
              <a:buFont typeface="Wingdings" pitchFamily="2" charset="2"/>
              <a:buChar char="q"/>
            </a:pPr>
            <a:r>
              <a:rPr lang="en-US" sz="2400" dirty="0" smtClean="0">
                <a:latin typeface="+mn-lt"/>
                <a:cs typeface="BrowalliaUPC" pitchFamily="34" charset="-34"/>
              </a:rPr>
              <a:t>These standards  provides basic promotive, preventive and curative primary health care to the community and…… </a:t>
            </a:r>
          </a:p>
          <a:p>
            <a:pPr>
              <a:buNone/>
            </a:pPr>
            <a:r>
              <a:rPr lang="en-US" sz="2400" dirty="0" smtClean="0">
                <a:latin typeface="+mn-lt"/>
                <a:cs typeface="BrowalliaUPC" pitchFamily="34" charset="-34"/>
              </a:rPr>
              <a:t>		…….achieve and maintain an acceptable quality of care</a:t>
            </a:r>
          </a:p>
          <a:p>
            <a:pPr>
              <a:buFont typeface="Wingdings" pitchFamily="2" charset="2"/>
              <a:buChar char="q"/>
            </a:pPr>
            <a:r>
              <a:rPr lang="en-US" sz="2400" dirty="0" smtClean="0">
                <a:latin typeface="+mn-lt"/>
                <a:cs typeface="BrowalliaUPC" pitchFamily="34" charset="-34"/>
              </a:rPr>
              <a:t>These standards would help monitor and improve functioning of the health care delivery system</a:t>
            </a:r>
          </a:p>
          <a:p>
            <a:endParaRPr lang="en-IN" dirty="0">
              <a:latin typeface="+mn-lt"/>
              <a:cs typeface="BrowalliaUPC" pitchFamily="34" charset="-34"/>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lstStyle/>
          <a:p>
            <a:pPr>
              <a:buNone/>
            </a:pPr>
            <a:r>
              <a:rPr lang="en-US" b="1" dirty="0" smtClean="0">
                <a:latin typeface="+mn-lt"/>
                <a:cs typeface="BrowalliaUPC" pitchFamily="34" charset="-34"/>
              </a:rPr>
              <a:t>Definition </a:t>
            </a:r>
          </a:p>
          <a:p>
            <a:pPr>
              <a:buNone/>
            </a:pPr>
            <a:endParaRPr lang="en-US" b="1" dirty="0" smtClean="0">
              <a:latin typeface="+mn-lt"/>
              <a:cs typeface="BrowalliaUPC" pitchFamily="34" charset="-34"/>
            </a:endParaRPr>
          </a:p>
          <a:p>
            <a:pPr>
              <a:buFont typeface="Wingdings" pitchFamily="2" charset="2"/>
              <a:buChar char="q"/>
            </a:pPr>
            <a:r>
              <a:rPr lang="en-US" sz="2800" i="1" dirty="0" smtClean="0">
                <a:solidFill>
                  <a:srgbClr val="0070C0"/>
                </a:solidFill>
                <a:latin typeface="+mn-lt"/>
                <a:cs typeface="BrowalliaUPC" pitchFamily="34" charset="-34"/>
              </a:rPr>
              <a:t>Primary health care is essential health care made universally </a:t>
            </a:r>
            <a:r>
              <a:rPr lang="en-US" sz="2800" b="1" i="1" u="sng" dirty="0" smtClean="0">
                <a:solidFill>
                  <a:srgbClr val="0070C0"/>
                </a:solidFill>
                <a:latin typeface="+mn-lt"/>
                <a:cs typeface="BrowalliaUPC" pitchFamily="34" charset="-34"/>
              </a:rPr>
              <a:t>accessible</a:t>
            </a:r>
            <a:r>
              <a:rPr lang="en-US" sz="2800" i="1" dirty="0" smtClean="0">
                <a:solidFill>
                  <a:srgbClr val="0070C0"/>
                </a:solidFill>
                <a:latin typeface="+mn-lt"/>
                <a:cs typeface="BrowalliaUPC" pitchFamily="34" charset="-34"/>
              </a:rPr>
              <a:t> to individuals and </a:t>
            </a:r>
            <a:r>
              <a:rPr lang="en-US" sz="2800" b="1" i="1" u="sng" dirty="0" smtClean="0">
                <a:solidFill>
                  <a:srgbClr val="0070C0"/>
                </a:solidFill>
                <a:latin typeface="+mn-lt"/>
                <a:cs typeface="BrowalliaUPC" pitchFamily="34" charset="-34"/>
              </a:rPr>
              <a:t>acceptable</a:t>
            </a:r>
            <a:r>
              <a:rPr lang="en-US" sz="2800" i="1" dirty="0" smtClean="0">
                <a:solidFill>
                  <a:srgbClr val="0070C0"/>
                </a:solidFill>
                <a:latin typeface="+mn-lt"/>
                <a:cs typeface="BrowalliaUPC" pitchFamily="34" charset="-34"/>
              </a:rPr>
              <a:t> to them through their </a:t>
            </a:r>
            <a:r>
              <a:rPr lang="en-US" sz="2800" b="1" i="1" u="sng" dirty="0" smtClean="0">
                <a:solidFill>
                  <a:srgbClr val="0070C0"/>
                </a:solidFill>
                <a:latin typeface="+mn-lt"/>
                <a:cs typeface="BrowalliaUPC" pitchFamily="34" charset="-34"/>
              </a:rPr>
              <a:t>full participation </a:t>
            </a:r>
            <a:r>
              <a:rPr lang="en-US" sz="2800" i="1" dirty="0" smtClean="0">
                <a:solidFill>
                  <a:srgbClr val="0070C0"/>
                </a:solidFill>
                <a:latin typeface="+mn-lt"/>
                <a:cs typeface="BrowalliaUPC" pitchFamily="34" charset="-34"/>
              </a:rPr>
              <a:t>and at a </a:t>
            </a:r>
            <a:r>
              <a:rPr lang="en-US" sz="2800" b="1" i="1" u="sng" dirty="0" smtClean="0">
                <a:solidFill>
                  <a:srgbClr val="0070C0"/>
                </a:solidFill>
                <a:latin typeface="+mn-lt"/>
                <a:cs typeface="BrowalliaUPC" pitchFamily="34" charset="-34"/>
              </a:rPr>
              <a:t>cost</a:t>
            </a:r>
            <a:r>
              <a:rPr lang="en-US" sz="2800" i="1" dirty="0" smtClean="0">
                <a:solidFill>
                  <a:srgbClr val="0070C0"/>
                </a:solidFill>
                <a:latin typeface="+mn-lt"/>
                <a:cs typeface="BrowalliaUPC" pitchFamily="34" charset="-34"/>
              </a:rPr>
              <a:t> the community and country can afford</a:t>
            </a:r>
          </a:p>
          <a:p>
            <a:endParaRPr lang="en-IN" dirty="0">
              <a:latin typeface="+mn-lt"/>
              <a:cs typeface="BrowalliaUPC" pitchFamily="34" charset="-34"/>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latin typeface="+mn-lt"/>
              <a:cs typeface="BrowalliaUPC" pitchFamily="34" charset="-34"/>
            </a:endParaRPr>
          </a:p>
        </p:txBody>
      </p:sp>
      <p:sp>
        <p:nvSpPr>
          <p:cNvPr id="3" name="Content Placeholder 2"/>
          <p:cNvSpPr>
            <a:spLocks noGrp="1"/>
          </p:cNvSpPr>
          <p:nvPr>
            <p:ph sz="quarter" idx="1"/>
          </p:nvPr>
        </p:nvSpPr>
        <p:spPr/>
        <p:txBody>
          <a:bodyPr/>
          <a:lstStyle/>
          <a:p>
            <a:pPr lvl="0"/>
            <a:r>
              <a:rPr lang="en-US" sz="2800" b="1" dirty="0" smtClean="0">
                <a:latin typeface="+mn-lt"/>
                <a:cs typeface="BrowalliaUPC" pitchFamily="34" charset="-34"/>
              </a:rPr>
              <a:t>Primary Health Care includes: </a:t>
            </a:r>
            <a:endParaRPr lang="en-IN" sz="2800" dirty="0" smtClean="0">
              <a:latin typeface="+mn-lt"/>
              <a:cs typeface="BrowalliaUPC" pitchFamily="34" charset="-34"/>
            </a:endParaRPr>
          </a:p>
          <a:p>
            <a:pPr lvl="1"/>
            <a:r>
              <a:rPr lang="en-US" dirty="0" smtClean="0">
                <a:latin typeface="+mn-lt"/>
                <a:cs typeface="BrowalliaUPC" pitchFamily="34" charset="-34"/>
              </a:rPr>
              <a:t>Primary Care (physicians, midwives &amp; nurses);</a:t>
            </a:r>
            <a:endParaRPr lang="en-IN" dirty="0" smtClean="0">
              <a:latin typeface="+mn-lt"/>
              <a:cs typeface="BrowalliaUPC" pitchFamily="34" charset="-34"/>
            </a:endParaRPr>
          </a:p>
          <a:p>
            <a:pPr lvl="1"/>
            <a:r>
              <a:rPr lang="en-US" dirty="0" smtClean="0">
                <a:latin typeface="+mn-lt"/>
                <a:cs typeface="BrowalliaUPC" pitchFamily="34" charset="-34"/>
              </a:rPr>
              <a:t>Health promotion, illness prevention;</a:t>
            </a:r>
            <a:endParaRPr lang="en-IN" dirty="0" smtClean="0">
              <a:latin typeface="+mn-lt"/>
              <a:cs typeface="BrowalliaUPC" pitchFamily="34" charset="-34"/>
            </a:endParaRPr>
          </a:p>
          <a:p>
            <a:pPr lvl="1"/>
            <a:r>
              <a:rPr lang="en-US" dirty="0" smtClean="0">
                <a:latin typeface="+mn-lt"/>
                <a:cs typeface="BrowalliaUPC" pitchFamily="34" charset="-34"/>
              </a:rPr>
              <a:t>Health maintenance &amp; home support;</a:t>
            </a:r>
            <a:endParaRPr lang="en-IN" dirty="0" smtClean="0">
              <a:latin typeface="+mn-lt"/>
              <a:cs typeface="BrowalliaUPC" pitchFamily="34" charset="-34"/>
            </a:endParaRPr>
          </a:p>
          <a:p>
            <a:pPr lvl="1"/>
            <a:r>
              <a:rPr lang="en-US" dirty="0" smtClean="0">
                <a:latin typeface="+mn-lt"/>
                <a:cs typeface="BrowalliaUPC" pitchFamily="34" charset="-34"/>
              </a:rPr>
              <a:t>Community rehabilitation; </a:t>
            </a:r>
            <a:endParaRPr lang="en-IN" dirty="0" smtClean="0">
              <a:latin typeface="+mn-lt"/>
              <a:cs typeface="BrowalliaUPC" pitchFamily="34" charset="-34"/>
            </a:endParaRPr>
          </a:p>
          <a:p>
            <a:pPr lvl="1"/>
            <a:r>
              <a:rPr lang="en-US" dirty="0" smtClean="0">
                <a:latin typeface="+mn-lt"/>
                <a:cs typeface="BrowalliaUPC" pitchFamily="34" charset="-34"/>
              </a:rPr>
              <a:t>Pre-hospital emergency medical services</a:t>
            </a:r>
            <a:endParaRPr lang="en-IN" dirty="0" smtClean="0">
              <a:latin typeface="+mn-lt"/>
              <a:cs typeface="BrowalliaUPC" pitchFamily="34" charset="-34"/>
            </a:endParaRPr>
          </a:p>
          <a:p>
            <a:pPr lvl="1"/>
            <a:r>
              <a:rPr lang="en-US" dirty="0" smtClean="0">
                <a:latin typeface="+mn-lt"/>
                <a:cs typeface="BrowalliaUPC" pitchFamily="34" charset="-34"/>
              </a:rPr>
              <a:t>Coordination and referral to other areas of health care </a:t>
            </a:r>
            <a:endParaRPr lang="en-IN" dirty="0" smtClean="0">
              <a:latin typeface="+mn-lt"/>
              <a:cs typeface="BrowalliaUPC" pitchFamily="34" charset="-34"/>
            </a:endParaRPr>
          </a:p>
          <a:p>
            <a:pPr>
              <a:buNone/>
            </a:pPr>
            <a:endParaRPr lang="en-IN" dirty="0">
              <a:latin typeface="+mn-lt"/>
              <a:cs typeface="BrowalliaUPC" pitchFamily="34" charset="-34"/>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pPr algn="just">
              <a:lnSpc>
                <a:spcPct val="120000"/>
              </a:lnSpc>
              <a:buFont typeface="Wingdings" pitchFamily="2" charset="2"/>
              <a:buChar char="q"/>
            </a:pPr>
            <a:r>
              <a:rPr lang="en-US" sz="2800" dirty="0" smtClean="0">
                <a:latin typeface="+mn-lt"/>
                <a:cs typeface="BrowalliaUPC" pitchFamily="34" charset="-34"/>
              </a:rPr>
              <a:t>It</a:t>
            </a:r>
            <a:r>
              <a:rPr lang="en-US" sz="2800" b="1" dirty="0" smtClean="0">
                <a:latin typeface="+mn-lt"/>
                <a:cs typeface="BrowalliaUPC" pitchFamily="34" charset="-34"/>
              </a:rPr>
              <a:t> </a:t>
            </a:r>
            <a:r>
              <a:rPr lang="en-US" sz="2800" dirty="0" smtClean="0">
                <a:latin typeface="+mn-lt"/>
                <a:cs typeface="BrowalliaUPC" pitchFamily="34" charset="-34"/>
              </a:rPr>
              <a:t>is the </a:t>
            </a:r>
            <a:r>
              <a:rPr lang="en-US" sz="2800" dirty="0" smtClean="0">
                <a:solidFill>
                  <a:srgbClr val="0070C0"/>
                </a:solidFill>
                <a:latin typeface="+mn-lt"/>
                <a:cs typeface="BrowalliaUPC" pitchFamily="34" charset="-34"/>
              </a:rPr>
              <a:t>first level of contact with the health system </a:t>
            </a:r>
            <a:r>
              <a:rPr lang="en-US" sz="2800" dirty="0" smtClean="0">
                <a:latin typeface="+mn-lt"/>
                <a:cs typeface="BrowalliaUPC" pitchFamily="34" charset="-34"/>
              </a:rPr>
              <a:t>to promote health, prevent illness, care for common illnesses, and manage ongoing health problems.</a:t>
            </a:r>
            <a:endParaRPr lang="en-US" sz="2800" b="1" dirty="0" smtClean="0">
              <a:latin typeface="+mn-lt"/>
              <a:cs typeface="BrowalliaUPC" pitchFamily="34" charset="-34"/>
            </a:endParaRPr>
          </a:p>
          <a:p>
            <a:pPr algn="just">
              <a:lnSpc>
                <a:spcPct val="120000"/>
              </a:lnSpc>
              <a:buFont typeface="Wingdings" pitchFamily="2" charset="2"/>
              <a:buChar char="q"/>
            </a:pPr>
            <a:r>
              <a:rPr lang="en-US" sz="2800" b="1" dirty="0" smtClean="0">
                <a:latin typeface="+mn-lt"/>
                <a:cs typeface="BrowalliaUPC" pitchFamily="34" charset="-34"/>
              </a:rPr>
              <a:t>Primary Health Care </a:t>
            </a:r>
            <a:r>
              <a:rPr lang="en-US" sz="2800" dirty="0" smtClean="0">
                <a:latin typeface="+mn-lt"/>
                <a:cs typeface="BrowalliaUPC" pitchFamily="34" charset="-34"/>
              </a:rPr>
              <a:t>involves concerted effort to provide rural population of developing countries with least bare minimum of health services</a:t>
            </a:r>
            <a:endParaRPr lang="en-US" sz="1600" dirty="0" smtClean="0">
              <a:latin typeface="+mn-lt"/>
              <a:cs typeface="BrowalliaUPC" pitchFamily="34" charset="-34"/>
            </a:endParaRPr>
          </a:p>
          <a:p>
            <a:pPr algn="just">
              <a:buFont typeface="Wingdings" pitchFamily="2" charset="2"/>
              <a:buChar char="q"/>
            </a:pPr>
            <a:r>
              <a:rPr lang="en-US" sz="2800" dirty="0" smtClean="0">
                <a:latin typeface="+mn-lt"/>
                <a:cs typeface="BrowalliaUPC" pitchFamily="34" charset="-34"/>
              </a:rPr>
              <a:t>Some services are also provided by community and hospitals</a:t>
            </a:r>
            <a:endParaRPr lang="en-US" sz="1600" dirty="0" smtClean="0">
              <a:latin typeface="+mn-lt"/>
              <a:cs typeface="BrowalliaUPC" pitchFamily="34" charset="-34"/>
            </a:endParaRPr>
          </a:p>
          <a:p>
            <a:pPr algn="just">
              <a:buFont typeface="Wingdings" pitchFamily="2" charset="2"/>
              <a:buChar char="q"/>
            </a:pPr>
            <a:r>
              <a:rPr lang="en-US" sz="2800" dirty="0" smtClean="0">
                <a:latin typeface="+mn-lt"/>
                <a:cs typeface="BrowalliaUPC" pitchFamily="34" charset="-34"/>
              </a:rPr>
              <a:t>Primary Health Care is different in each community depending upon: </a:t>
            </a:r>
          </a:p>
          <a:p>
            <a:pPr lvl="1" algn="just"/>
            <a:r>
              <a:rPr lang="en-US" dirty="0" smtClean="0">
                <a:latin typeface="+mn-lt"/>
                <a:cs typeface="BrowalliaUPC" pitchFamily="34" charset="-34"/>
              </a:rPr>
              <a:t>Needs of the residents;</a:t>
            </a:r>
          </a:p>
          <a:p>
            <a:pPr lvl="1" algn="just"/>
            <a:r>
              <a:rPr lang="en-US" dirty="0" smtClean="0">
                <a:latin typeface="+mn-lt"/>
                <a:cs typeface="BrowalliaUPC" pitchFamily="34" charset="-34"/>
              </a:rPr>
              <a:t>Availability of health care providers; </a:t>
            </a:r>
          </a:p>
          <a:p>
            <a:pPr lvl="1" algn="just"/>
            <a:r>
              <a:rPr lang="en-US" dirty="0" smtClean="0">
                <a:latin typeface="+mn-lt"/>
                <a:cs typeface="BrowalliaUPC" pitchFamily="34" charset="-34"/>
              </a:rPr>
              <a:t>The communities geographic location; &amp;</a:t>
            </a:r>
          </a:p>
          <a:p>
            <a:pPr lvl="1" algn="just"/>
            <a:r>
              <a:rPr lang="en-US" dirty="0" smtClean="0">
                <a:latin typeface="+mn-lt"/>
                <a:cs typeface="BrowalliaUPC" pitchFamily="34" charset="-34"/>
              </a:rPr>
              <a:t>Proximity to other health care services in the area. </a:t>
            </a:r>
          </a:p>
          <a:p>
            <a:endParaRPr lang="en-IN" dirty="0">
              <a:latin typeface="+mn-lt"/>
              <a:cs typeface="BrowalliaUPC" pitchFamily="34" charset="-34"/>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868362"/>
          </a:xfrm>
        </p:spPr>
        <p:txBody>
          <a:bodyPr>
            <a:normAutofit/>
          </a:bodyPr>
          <a:lstStyle/>
          <a:p>
            <a:r>
              <a:rPr lang="en-US" sz="3600" dirty="0" smtClean="0">
                <a:latin typeface="+mn-lt"/>
                <a:cs typeface="BrowalliaUPC" pitchFamily="34" charset="-34"/>
              </a:rPr>
              <a:t>Elements of primary health care</a:t>
            </a:r>
            <a:endParaRPr lang="en-US" sz="3600" dirty="0">
              <a:latin typeface="+mn-lt"/>
              <a:cs typeface="BrowalliaUPC" pitchFamily="34" charset="-34"/>
            </a:endParaRPr>
          </a:p>
        </p:txBody>
      </p:sp>
      <p:sp>
        <p:nvSpPr>
          <p:cNvPr id="3" name="Content Placeholder 2"/>
          <p:cNvSpPr>
            <a:spLocks noGrp="1"/>
          </p:cNvSpPr>
          <p:nvPr>
            <p:ph idx="1"/>
          </p:nvPr>
        </p:nvSpPr>
        <p:spPr>
          <a:xfrm>
            <a:off x="304800" y="1143000"/>
            <a:ext cx="7696200" cy="5410200"/>
          </a:xfrm>
        </p:spPr>
        <p:txBody>
          <a:bodyPr>
            <a:normAutofit/>
          </a:bodyPr>
          <a:lstStyle/>
          <a:p>
            <a:pPr marL="514350" indent="-514350">
              <a:lnSpc>
                <a:spcPct val="120000"/>
              </a:lnSpc>
              <a:buFont typeface="+mj-lt"/>
              <a:buAutoNum type="arabicPeriod"/>
            </a:pPr>
            <a:r>
              <a:rPr lang="en-US" sz="2500" dirty="0" smtClean="0">
                <a:latin typeface="+mn-lt"/>
                <a:cs typeface="BrowalliaUPC" pitchFamily="34" charset="-34"/>
              </a:rPr>
              <a:t>Education about prevailing health conditions and methods to prevent and control them</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Promotion of food supply and proper nutrition</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Adequate water supply and basic sanitation</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Maternal and child health care with family planning</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Immunization against major infectious diseases</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Prevention and control of locally endemic diseases</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Appropriate treatment of common diseases and injuries</a:t>
            </a:r>
            <a:endParaRPr lang="en-US" sz="1300" dirty="0" smtClean="0">
              <a:latin typeface="+mn-lt"/>
              <a:cs typeface="BrowalliaUPC" pitchFamily="34" charset="-34"/>
            </a:endParaRPr>
          </a:p>
          <a:p>
            <a:pPr marL="514350" indent="-514350">
              <a:lnSpc>
                <a:spcPct val="120000"/>
              </a:lnSpc>
              <a:buFont typeface="+mj-lt"/>
              <a:buAutoNum type="arabicPeriod"/>
            </a:pPr>
            <a:r>
              <a:rPr lang="en-US" sz="2500" dirty="0" smtClean="0">
                <a:latin typeface="+mn-lt"/>
                <a:cs typeface="BrowalliaUPC" pitchFamily="34" charset="-34"/>
              </a:rPr>
              <a:t>Provision of essential drugs </a:t>
            </a:r>
            <a:endParaRPr lang="en-US" sz="2500" dirty="0">
              <a:latin typeface="+mn-lt"/>
              <a:cs typeface="BrowalliaUPC" pitchFamily="34" charset="-34"/>
            </a:endParaRPr>
          </a:p>
        </p:txBody>
      </p:sp>
      <p:pic>
        <p:nvPicPr>
          <p:cNvPr id="2054" name="Picture 6" descr="https://encrypted-tbn2.gstatic.com/images?q=tbn:ANd9GcT0sn5u2CvdI8e7qbnGood6_Ww5HPs4IH4giPu77hgof2QUHxXs"/>
          <p:cNvPicPr>
            <a:picLocks noChangeAspect="1" noChangeArrowheads="1"/>
          </p:cNvPicPr>
          <p:nvPr/>
        </p:nvPicPr>
        <p:blipFill>
          <a:blip r:embed="rId2" cstate="print"/>
          <a:srcRect/>
          <a:stretch>
            <a:fillRect/>
          </a:stretch>
        </p:blipFill>
        <p:spPr bwMode="auto">
          <a:xfrm>
            <a:off x="6324600" y="1600200"/>
            <a:ext cx="2619375" cy="1828800"/>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latin typeface="+mn-lt"/>
                <a:cs typeface="BrowalliaUPC" pitchFamily="34" charset="-34"/>
              </a:rPr>
              <a:t>Principles of primary health care</a:t>
            </a:r>
            <a:endParaRPr lang="en-US" sz="3600" dirty="0">
              <a:latin typeface="+mn-lt"/>
              <a:cs typeface="BrowalliaUPC" pitchFamily="34" charset="-34"/>
            </a:endParaRPr>
          </a:p>
        </p:txBody>
      </p:sp>
      <p:pic>
        <p:nvPicPr>
          <p:cNvPr id="1026" name="Picture 2" descr="http://static1.squarespace.com/static/51b28c04e4b01e3c41a367da/t/51cde0b6e4b08819bd7bf113/1372446903159/7820746_m.jpg"/>
          <p:cNvPicPr>
            <a:picLocks noChangeAspect="1" noChangeArrowheads="1"/>
          </p:cNvPicPr>
          <p:nvPr/>
        </p:nvPicPr>
        <p:blipFill>
          <a:blip r:embed="rId2" cstate="print"/>
          <a:srcRect/>
          <a:stretch>
            <a:fillRect/>
          </a:stretch>
        </p:blipFill>
        <p:spPr bwMode="auto">
          <a:xfrm>
            <a:off x="609600" y="1371600"/>
            <a:ext cx="2209800" cy="1467994"/>
          </a:xfrm>
          <a:prstGeom prst="rect">
            <a:avLst/>
          </a:prstGeom>
          <a:noFill/>
          <a:ln>
            <a:solidFill>
              <a:schemeClr val="tx1"/>
            </a:solidFill>
          </a:ln>
        </p:spPr>
      </p:pic>
      <p:pic>
        <p:nvPicPr>
          <p:cNvPr id="1028" name="Picture 4" descr="http://blog.loukavar.com/wp-content/uploads/2012/02/community.jpg"/>
          <p:cNvPicPr>
            <a:picLocks noChangeAspect="1" noChangeArrowheads="1"/>
          </p:cNvPicPr>
          <p:nvPr/>
        </p:nvPicPr>
        <p:blipFill>
          <a:blip r:embed="rId3" cstate="print"/>
          <a:srcRect/>
          <a:stretch>
            <a:fillRect/>
          </a:stretch>
        </p:blipFill>
        <p:spPr bwMode="auto">
          <a:xfrm>
            <a:off x="5486400" y="2438400"/>
            <a:ext cx="2514600" cy="1524000"/>
          </a:xfrm>
          <a:prstGeom prst="rect">
            <a:avLst/>
          </a:prstGeom>
          <a:noFill/>
          <a:ln>
            <a:solidFill>
              <a:schemeClr val="tx1"/>
            </a:solidFill>
          </a:ln>
        </p:spPr>
      </p:pic>
      <p:pic>
        <p:nvPicPr>
          <p:cNvPr id="1030" name="Picture 6" descr="http://www.northwoodschools.org/cms/lib02/OH01001363/Centricity/Domain/246/GoldenNuggets.CmptrKid.gif"/>
          <p:cNvPicPr>
            <a:picLocks noChangeAspect="1" noChangeArrowheads="1" noCrop="1"/>
          </p:cNvPicPr>
          <p:nvPr/>
        </p:nvPicPr>
        <p:blipFill>
          <a:blip r:embed="rId4" cstate="print"/>
          <a:srcRect/>
          <a:stretch>
            <a:fillRect/>
          </a:stretch>
        </p:blipFill>
        <p:spPr bwMode="auto">
          <a:xfrm>
            <a:off x="6400800" y="4953000"/>
            <a:ext cx="2286000" cy="1651000"/>
          </a:xfrm>
          <a:prstGeom prst="rect">
            <a:avLst/>
          </a:prstGeom>
          <a:noFill/>
          <a:ln>
            <a:solidFill>
              <a:schemeClr val="tx1"/>
            </a:solidFill>
          </a:ln>
        </p:spPr>
      </p:pic>
      <p:sp>
        <p:nvSpPr>
          <p:cNvPr id="1032" name="AutoShape 8" descr="http://mackcollier.com/wp-content/uploads/2011/12/All-In.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3" name="Picture 9" descr="F:\e governance\All-In.jpg"/>
          <p:cNvPicPr>
            <a:picLocks noChangeAspect="1" noChangeArrowheads="1"/>
          </p:cNvPicPr>
          <p:nvPr/>
        </p:nvPicPr>
        <p:blipFill>
          <a:blip r:embed="rId5" cstate="print"/>
          <a:srcRect/>
          <a:stretch>
            <a:fillRect/>
          </a:stretch>
        </p:blipFill>
        <p:spPr bwMode="auto">
          <a:xfrm>
            <a:off x="304800" y="4038600"/>
            <a:ext cx="2133600" cy="1805354"/>
          </a:xfrm>
          <a:prstGeom prst="rect">
            <a:avLst/>
          </a:prstGeom>
          <a:noFill/>
          <a:ln>
            <a:solidFill>
              <a:schemeClr val="tx1"/>
            </a:solidFill>
          </a:ln>
        </p:spPr>
      </p:pic>
      <p:sp>
        <p:nvSpPr>
          <p:cNvPr id="9" name="Cloud 8"/>
          <p:cNvSpPr/>
          <p:nvPr/>
        </p:nvSpPr>
        <p:spPr>
          <a:xfrm>
            <a:off x="1828800" y="1219200"/>
            <a:ext cx="5181600" cy="914400"/>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Arial Black" pitchFamily="34" charset="0"/>
              </a:rPr>
              <a:t>Equitable distribution</a:t>
            </a:r>
          </a:p>
        </p:txBody>
      </p:sp>
      <p:sp>
        <p:nvSpPr>
          <p:cNvPr id="10" name="Cloud 9"/>
          <p:cNvSpPr/>
          <p:nvPr/>
        </p:nvSpPr>
        <p:spPr>
          <a:xfrm>
            <a:off x="304800" y="3048000"/>
            <a:ext cx="5562600" cy="914400"/>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Black" pitchFamily="34" charset="0"/>
              </a:rPr>
              <a:t>Community participation</a:t>
            </a:r>
          </a:p>
        </p:txBody>
      </p:sp>
      <p:sp>
        <p:nvSpPr>
          <p:cNvPr id="11" name="Cloud 10"/>
          <p:cNvSpPr/>
          <p:nvPr/>
        </p:nvSpPr>
        <p:spPr>
          <a:xfrm>
            <a:off x="2057400" y="4114800"/>
            <a:ext cx="5334000" cy="914400"/>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Arial Black" pitchFamily="34" charset="0"/>
              </a:rPr>
              <a:t>Intersectoral</a:t>
            </a:r>
            <a:r>
              <a:rPr lang="en-US" dirty="0" smtClean="0">
                <a:latin typeface="Arial Black" pitchFamily="34" charset="0"/>
              </a:rPr>
              <a:t> coordination </a:t>
            </a:r>
          </a:p>
        </p:txBody>
      </p:sp>
      <p:sp>
        <p:nvSpPr>
          <p:cNvPr id="12" name="Cloud 11"/>
          <p:cNvSpPr/>
          <p:nvPr/>
        </p:nvSpPr>
        <p:spPr>
          <a:xfrm>
            <a:off x="1676400" y="5791200"/>
            <a:ext cx="4800600" cy="914400"/>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Black" pitchFamily="34" charset="0"/>
              </a:rPr>
              <a:t>Appropriate technology</a:t>
            </a:r>
            <a:endParaRPr lang="en-US" dirty="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28"/>
                                        </p:tgtEl>
                                        <p:attrNameLst>
                                          <p:attrName>style.visibility</p:attrName>
                                        </p:attrNameLst>
                                      </p:cBhvr>
                                      <p:to>
                                        <p:strVal val="visible"/>
                                      </p:to>
                                    </p:set>
                                    <p:anim calcmode="lin" valueType="num">
                                      <p:cBhvr additive="base">
                                        <p:cTn id="21" dur="500" fill="hold"/>
                                        <p:tgtEl>
                                          <p:spTgt spid="1028"/>
                                        </p:tgtEl>
                                        <p:attrNameLst>
                                          <p:attrName>ppt_x</p:attrName>
                                        </p:attrNameLst>
                                      </p:cBhvr>
                                      <p:tavLst>
                                        <p:tav tm="0">
                                          <p:val>
                                            <p:strVal val="#ppt_x"/>
                                          </p:val>
                                        </p:tav>
                                        <p:tav tm="100000">
                                          <p:val>
                                            <p:strVal val="#ppt_x"/>
                                          </p:val>
                                        </p:tav>
                                      </p:tavLst>
                                    </p:anim>
                                    <p:anim calcmode="lin" valueType="num">
                                      <p:cBhvr additive="base">
                                        <p:cTn id="22"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33"/>
                                        </p:tgtEl>
                                        <p:attrNameLst>
                                          <p:attrName>style.visibility</p:attrName>
                                        </p:attrNameLst>
                                      </p:cBhvr>
                                      <p:to>
                                        <p:strVal val="visible"/>
                                      </p:to>
                                    </p:set>
                                    <p:anim calcmode="lin" valueType="num">
                                      <p:cBhvr additive="base">
                                        <p:cTn id="27" dur="500" fill="hold"/>
                                        <p:tgtEl>
                                          <p:spTgt spid="1033"/>
                                        </p:tgtEl>
                                        <p:attrNameLst>
                                          <p:attrName>ppt_x</p:attrName>
                                        </p:attrNameLst>
                                      </p:cBhvr>
                                      <p:tavLst>
                                        <p:tav tm="0">
                                          <p:val>
                                            <p:strVal val="#ppt_x"/>
                                          </p:val>
                                        </p:tav>
                                        <p:tav tm="100000">
                                          <p:val>
                                            <p:strVal val="#ppt_x"/>
                                          </p:val>
                                        </p:tav>
                                      </p:tavLst>
                                    </p:anim>
                                    <p:anim calcmode="lin" valueType="num">
                                      <p:cBhvr additive="base">
                                        <p:cTn id="28" dur="500" fill="hold"/>
                                        <p:tgtEl>
                                          <p:spTgt spid="103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030"/>
                                        </p:tgtEl>
                                        <p:attrNameLst>
                                          <p:attrName>style.visibility</p:attrName>
                                        </p:attrNameLst>
                                      </p:cBhvr>
                                      <p:to>
                                        <p:strVal val="visible"/>
                                      </p:to>
                                    </p:set>
                                    <p:anim calcmode="lin" valueType="num">
                                      <p:cBhvr additive="base">
                                        <p:cTn id="41" dur="500" fill="hold"/>
                                        <p:tgtEl>
                                          <p:spTgt spid="1030"/>
                                        </p:tgtEl>
                                        <p:attrNameLst>
                                          <p:attrName>ppt_x</p:attrName>
                                        </p:attrNameLst>
                                      </p:cBhvr>
                                      <p:tavLst>
                                        <p:tav tm="0">
                                          <p:val>
                                            <p:strVal val="#ppt_x"/>
                                          </p:val>
                                        </p:tav>
                                        <p:tav tm="100000">
                                          <p:val>
                                            <p:strVal val="#ppt_x"/>
                                          </p:val>
                                        </p:tav>
                                      </p:tavLst>
                                    </p:anim>
                                    <p:anim calcmode="lin" valueType="num">
                                      <p:cBhvr additive="base">
                                        <p:cTn id="42"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mn-lt"/>
                <a:cs typeface="BrowalliaUPC" pitchFamily="34" charset="-34"/>
              </a:rPr>
              <a:t>Rural Health care system in India </a:t>
            </a:r>
            <a:endParaRPr lang="en-US" sz="3600" dirty="0">
              <a:latin typeface="+mn-lt"/>
              <a:cs typeface="BrowalliaUPC" pitchFamily="34" charset="-34"/>
            </a:endParaRPr>
          </a:p>
        </p:txBody>
      </p:sp>
      <p:sp>
        <p:nvSpPr>
          <p:cNvPr id="7" name="Rounded Rectangle 6"/>
          <p:cNvSpPr/>
          <p:nvPr/>
        </p:nvSpPr>
        <p:spPr>
          <a:xfrm>
            <a:off x="1066800" y="3200400"/>
            <a:ext cx="7543800" cy="14478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latin typeface="Arial Black" pitchFamily="34" charset="0"/>
              </a:rPr>
              <a:t>Primary Health Centre (PHC)</a:t>
            </a:r>
          </a:p>
          <a:p>
            <a:pPr algn="ctr"/>
            <a:r>
              <a:rPr lang="en-US" sz="2000" dirty="0" smtClean="0">
                <a:latin typeface="Arial" pitchFamily="34" charset="0"/>
                <a:cs typeface="Arial" pitchFamily="34" charset="0"/>
              </a:rPr>
              <a:t>A  Referral unit for 4-6 </a:t>
            </a:r>
            <a:r>
              <a:rPr lang="en-US" sz="2000" dirty="0" err="1" smtClean="0">
                <a:latin typeface="Arial" pitchFamily="34" charset="0"/>
                <a:cs typeface="Arial" pitchFamily="34" charset="0"/>
              </a:rPr>
              <a:t>Subcentres</a:t>
            </a:r>
            <a:r>
              <a:rPr lang="en-US" sz="2000" dirty="0" smtClean="0">
                <a:latin typeface="Arial" pitchFamily="34" charset="0"/>
                <a:cs typeface="Arial" pitchFamily="34" charset="0"/>
              </a:rPr>
              <a:t>; 4-6 bedded manned with a Medical Officer in-charge and 14 subordinate paramedical staff no. of PHCs with specialized Health Services  </a:t>
            </a:r>
            <a:endParaRPr lang="en-US" sz="2000" dirty="0">
              <a:latin typeface="Arial" pitchFamily="34" charset="0"/>
              <a:cs typeface="Arial" pitchFamily="34" charset="0"/>
            </a:endParaRPr>
          </a:p>
        </p:txBody>
      </p:sp>
      <p:sp>
        <p:nvSpPr>
          <p:cNvPr id="8" name="Rounded Rectangle 7"/>
          <p:cNvSpPr/>
          <p:nvPr/>
        </p:nvSpPr>
        <p:spPr>
          <a:xfrm>
            <a:off x="1066800" y="1447800"/>
            <a:ext cx="7543800" cy="12954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latin typeface="Arial Black" pitchFamily="34" charset="0"/>
              </a:rPr>
              <a:t>Community Health Centre (CHC)</a:t>
            </a:r>
          </a:p>
          <a:p>
            <a:pPr algn="ctr"/>
            <a:r>
              <a:rPr lang="en-US" sz="2000" dirty="0" smtClean="0">
                <a:latin typeface="Arial" pitchFamily="34" charset="0"/>
                <a:cs typeface="Arial" pitchFamily="34" charset="0"/>
              </a:rPr>
              <a:t>A  30 bedded Hospital/ Referral unit for 4 no. of PHCs with specialized Health Services  </a:t>
            </a:r>
            <a:endParaRPr lang="en-US" sz="2000" dirty="0">
              <a:latin typeface="Arial" pitchFamily="34" charset="0"/>
              <a:cs typeface="Arial" pitchFamily="34" charset="0"/>
            </a:endParaRPr>
          </a:p>
        </p:txBody>
      </p:sp>
      <p:sp>
        <p:nvSpPr>
          <p:cNvPr id="11" name="Rounded Rectangle 10"/>
          <p:cNvSpPr/>
          <p:nvPr/>
        </p:nvSpPr>
        <p:spPr>
          <a:xfrm>
            <a:off x="1066800" y="5181600"/>
            <a:ext cx="7620000" cy="13716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latin typeface="Arial Black" pitchFamily="34" charset="0"/>
              </a:rPr>
              <a:t>Sub Centre (SC)</a:t>
            </a:r>
          </a:p>
          <a:p>
            <a:pPr algn="ctr"/>
            <a:r>
              <a:rPr lang="en-US" sz="2000" dirty="0" smtClean="0">
                <a:latin typeface="Arial" pitchFamily="34" charset="0"/>
                <a:cs typeface="Arial" pitchFamily="34" charset="0"/>
              </a:rPr>
              <a:t>Most peripheral contact point of community with Primary Health Care system; manned with one MPW(M) and MPW(F)</a:t>
            </a:r>
            <a:endParaRPr lang="en-US" sz="2000" dirty="0">
              <a:latin typeface="Arial" pitchFamily="34" charset="0"/>
              <a:cs typeface="Arial" pitchFamily="34" charset="0"/>
            </a:endParaRPr>
          </a:p>
        </p:txBody>
      </p:sp>
      <p:sp>
        <p:nvSpPr>
          <p:cNvPr id="12" name="Striped Right Arrow 11"/>
          <p:cNvSpPr/>
          <p:nvPr/>
        </p:nvSpPr>
        <p:spPr>
          <a:xfrm rot="16200000">
            <a:off x="-2005584" y="3834384"/>
            <a:ext cx="5029200" cy="408432"/>
          </a:xfrm>
          <a:prstGeom prst="stripedRightArrow">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sz="2800" dirty="0" smtClean="0">
                <a:cs typeface="BrowalliaUPC" pitchFamily="34" charset="-34"/>
              </a:rPr>
              <a:t>India is a union of 28 states and 7 union territories. </a:t>
            </a:r>
          </a:p>
          <a:p>
            <a:endParaRPr lang="en-IN" sz="2800" dirty="0" smtClean="0">
              <a:cs typeface="BrowalliaUPC" pitchFamily="34" charset="-34"/>
            </a:endParaRPr>
          </a:p>
          <a:p>
            <a:r>
              <a:rPr lang="en-IN" sz="2800" dirty="0" smtClean="0">
                <a:cs typeface="BrowalliaUPC" pitchFamily="34" charset="-34"/>
              </a:rPr>
              <a:t>States are </a:t>
            </a:r>
            <a:r>
              <a:rPr lang="en-IN" sz="2800" dirty="0" smtClean="0">
                <a:solidFill>
                  <a:srgbClr val="7030A0"/>
                </a:solidFill>
                <a:cs typeface="BrowalliaUPC" pitchFamily="34" charset="-34"/>
              </a:rPr>
              <a:t>largely independent </a:t>
            </a:r>
            <a:r>
              <a:rPr lang="en-IN" sz="2800" dirty="0" smtClean="0">
                <a:cs typeface="BrowalliaUPC" pitchFamily="34" charset="-34"/>
              </a:rPr>
              <a:t>in matters relating to the delivery of health care to the people. Each state has developed its own system of health care delivery, independent of the Central Government. </a:t>
            </a:r>
          </a:p>
          <a:p>
            <a:endParaRPr lang="en-IN" sz="2800" dirty="0" smtClean="0">
              <a:cs typeface="BrowalliaUPC" pitchFamily="34" charset="-34"/>
            </a:endParaRPr>
          </a:p>
          <a:p>
            <a:r>
              <a:rPr lang="en-IN" sz="2800" dirty="0" smtClean="0">
                <a:cs typeface="BrowalliaUPC" pitchFamily="34" charset="-34"/>
              </a:rPr>
              <a:t>The Central Government responsibility consists mainly of </a:t>
            </a:r>
            <a:r>
              <a:rPr lang="en-IN" sz="2800" dirty="0" smtClean="0">
                <a:solidFill>
                  <a:srgbClr val="0070C0"/>
                </a:solidFill>
                <a:cs typeface="BrowalliaUPC" pitchFamily="34" charset="-34"/>
              </a:rPr>
              <a:t>policy making, planning, guiding, assisting, evaluating and coordinating the work of the State Health Ministries. </a:t>
            </a:r>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dirty="0" smtClean="0">
                <a:latin typeface="+mn-lt"/>
                <a:cs typeface="BrowalliaUPC" pitchFamily="34" charset="-34"/>
              </a:rPr>
              <a:t>Rural Health care system in India </a:t>
            </a:r>
            <a:endParaRPr lang="en-US" dirty="0">
              <a:latin typeface="+mn-lt"/>
              <a:cs typeface="BrowalliaUPC" pitchFamily="34" charset="-34"/>
            </a:endParaRPr>
          </a:p>
        </p:txBody>
      </p:sp>
      <p:sp>
        <p:nvSpPr>
          <p:cNvPr id="3" name="Content Placeholder 2"/>
          <p:cNvSpPr>
            <a:spLocks noGrp="1"/>
          </p:cNvSpPr>
          <p:nvPr>
            <p:ph idx="1"/>
          </p:nvPr>
        </p:nvSpPr>
        <p:spPr>
          <a:xfrm>
            <a:off x="457200" y="1447801"/>
            <a:ext cx="8229600" cy="2514599"/>
          </a:xfrm>
        </p:spPr>
        <p:txBody>
          <a:bodyPr>
            <a:normAutofit/>
          </a:bodyPr>
          <a:lstStyle/>
          <a:p>
            <a:pPr>
              <a:buFont typeface="Wingdings" pitchFamily="2" charset="2"/>
              <a:buChar char="q"/>
            </a:pPr>
            <a:r>
              <a:rPr lang="en-US" sz="2800" dirty="0" smtClean="0">
                <a:latin typeface="+mn-lt"/>
                <a:cs typeface="BrowalliaUPC" pitchFamily="34" charset="-34"/>
              </a:rPr>
              <a:t>The health care infrastructure in rural areas has been developed as a </a:t>
            </a:r>
            <a:r>
              <a:rPr lang="en-US" sz="2800" u="sng" dirty="0" smtClean="0">
                <a:solidFill>
                  <a:srgbClr val="FF0000"/>
                </a:solidFill>
                <a:latin typeface="+mn-lt"/>
                <a:cs typeface="BrowalliaUPC" pitchFamily="34" charset="-34"/>
              </a:rPr>
              <a:t>three tier system </a:t>
            </a:r>
            <a:r>
              <a:rPr lang="en-US" sz="2800" dirty="0" smtClean="0">
                <a:latin typeface="+mn-lt"/>
                <a:cs typeface="BrowalliaUPC" pitchFamily="34" charset="-34"/>
              </a:rPr>
              <a:t> and is based on the above population norms.</a:t>
            </a:r>
          </a:p>
          <a:p>
            <a:pPr>
              <a:buFont typeface="Wingdings" pitchFamily="2" charset="2"/>
              <a:buChar char="q"/>
            </a:pPr>
            <a:endParaRPr lang="en-US" sz="2800" dirty="0">
              <a:latin typeface="+mn-lt"/>
              <a:cs typeface="BrowalliaUPC" pitchFamily="34" charset="-34"/>
            </a:endParaRPr>
          </a:p>
        </p:txBody>
      </p:sp>
      <p:graphicFrame>
        <p:nvGraphicFramePr>
          <p:cNvPr id="4" name="Group 100"/>
          <p:cNvGraphicFramePr>
            <a:graphicFrameLocks noGrp="1"/>
          </p:cNvGraphicFramePr>
          <p:nvPr/>
        </p:nvGraphicFramePr>
        <p:xfrm>
          <a:off x="457200" y="3124199"/>
          <a:ext cx="8305801" cy="3352802"/>
        </p:xfrm>
        <a:graphic>
          <a:graphicData uri="http://schemas.openxmlformats.org/drawingml/2006/table">
            <a:tbl>
              <a:tblPr>
                <a:tableStyleId>{3C2FFA5D-87B4-456A-9821-1D502468CF0F}</a:tableStyleId>
              </a:tblPr>
              <a:tblGrid>
                <a:gridCol w="2949724"/>
                <a:gridCol w="2173481"/>
                <a:gridCol w="3182596"/>
              </a:tblGrid>
              <a:tr h="498364">
                <a:tc rowSpan="2">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endParaRPr kumimoji="0" lang="en-US" sz="2000" u="none" strike="noStrike" cap="none" normalizeH="0" baseline="0" dirty="0" smtClean="0">
                        <a:ln>
                          <a:noFill/>
                        </a:ln>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Arial Black" pitchFamily="34" charset="0"/>
                        </a:rPr>
                        <a:t>Health Facility</a:t>
                      </a:r>
                      <a:endParaRPr kumimoji="0" lang="en-US" sz="2000" b="0" i="0" u="none" strike="noStrike" cap="none" normalizeH="0" baseline="0" dirty="0" smtClean="0">
                        <a:ln>
                          <a:noFill/>
                        </a:ln>
                        <a:solidFill>
                          <a:srgbClr val="000000"/>
                        </a:solidFill>
                        <a:effectLst/>
                        <a:latin typeface="Arial Black" pitchFamily="34" charset="0"/>
                        <a:ea typeface="Tahoma" pitchFamily="34" charset="0"/>
                        <a:cs typeface="Tahoma" pitchFamily="34" charset="0"/>
                      </a:endParaRPr>
                    </a:p>
                  </a:txBody>
                  <a:tcPr anchor="ctr" horzOverflow="overflow"/>
                </a:tc>
                <a:tc gridSpan="2">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Arial Black" pitchFamily="34" charset="0"/>
                        </a:rPr>
                        <a:t>Population Norms</a:t>
                      </a:r>
                      <a:endParaRPr kumimoji="0" lang="en-US" sz="2000" b="1" i="0" u="none" strike="noStrike" cap="none" normalizeH="0" baseline="0" dirty="0" smtClean="0">
                        <a:ln>
                          <a:noFill/>
                        </a:ln>
                        <a:solidFill>
                          <a:schemeClr val="tx1"/>
                        </a:solidFill>
                        <a:effectLst/>
                        <a:latin typeface="Arial Black" pitchFamily="34" charset="0"/>
                      </a:endParaRPr>
                    </a:p>
                  </a:txBody>
                  <a:tcPr horzOverflow="overflow"/>
                </a:tc>
                <a:tc hMerge="1">
                  <a:txBody>
                    <a:bodyPr/>
                    <a:lstStyle/>
                    <a:p>
                      <a:endParaRPr lang="en-IN"/>
                    </a:p>
                  </a:txBody>
                  <a:tcPr/>
                </a:tc>
              </a:tr>
              <a:tr h="735910">
                <a:tc vMerge="1">
                  <a:txBody>
                    <a:bodyPr/>
                    <a:lstStyle/>
                    <a:p>
                      <a:endParaRPr lang="en-IN"/>
                    </a:p>
                  </a:txBody>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Arial Black" pitchFamily="34" charset="0"/>
                        </a:rPr>
                        <a:t>Plain Area</a:t>
                      </a:r>
                      <a:endParaRPr kumimoji="0" lang="en-US" sz="2000" b="0" i="0" u="none" strike="noStrike" cap="none" normalizeH="0" baseline="0" dirty="0" smtClean="0">
                        <a:ln>
                          <a:noFill/>
                        </a:ln>
                        <a:solidFill>
                          <a:srgbClr val="000000"/>
                        </a:solidFill>
                        <a:effectLst/>
                        <a:latin typeface="Arial Black" pitchFamily="34" charset="0"/>
                        <a:ea typeface="Tahoma" pitchFamily="34" charset="0"/>
                        <a:cs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Arial Black" pitchFamily="34" charset="0"/>
                        </a:rPr>
                        <a:t>Hilly/Tribal/Difficult Area</a:t>
                      </a:r>
                      <a:endParaRPr kumimoji="0" lang="en-US" sz="2000" b="0" i="0" u="none" strike="noStrike" cap="none" normalizeH="0" baseline="0" dirty="0" smtClean="0">
                        <a:ln>
                          <a:noFill/>
                        </a:ln>
                        <a:solidFill>
                          <a:schemeClr val="tx1"/>
                        </a:solidFill>
                        <a:effectLst/>
                        <a:latin typeface="Arial Black" pitchFamily="34" charset="0"/>
                        <a:ea typeface="Tahoma" pitchFamily="34" charset="0"/>
                        <a:cs typeface="Tahoma" pitchFamily="34" charset="0"/>
                      </a:endParaRPr>
                    </a:p>
                  </a:txBody>
                  <a:tcPr anchor="ctr" horzOverflow="overflow"/>
                </a:tc>
              </a:tr>
              <a:tr h="498364">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Cooper Black" pitchFamily="18" charset="0"/>
                        </a:rPr>
                        <a:t>Sub-Centre</a:t>
                      </a:r>
                      <a:endParaRPr kumimoji="0" lang="en-US" sz="2000" b="0" i="0" u="none" strike="noStrike" cap="none" normalizeH="0" baseline="0" dirty="0" smtClean="0">
                        <a:ln>
                          <a:noFill/>
                        </a:ln>
                        <a:solidFill>
                          <a:schemeClr val="accent4">
                            <a:lumMod val="10000"/>
                          </a:schemeClr>
                        </a:solidFill>
                        <a:effectLst/>
                        <a:latin typeface="Cooper Black" pitchFamily="18"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u="none" strike="noStrike" cap="none" normalizeH="0" baseline="0" dirty="0" smtClean="0">
                          <a:ln>
                            <a:noFill/>
                          </a:ln>
                          <a:effectLst/>
                        </a:rPr>
                        <a:t>5000</a:t>
                      </a:r>
                      <a:endParaRPr kumimoji="0" lang="en-US" sz="2000" b="1" i="0" u="none" strike="noStrike" cap="none" normalizeH="0" baseline="0" dirty="0" smtClean="0">
                        <a:ln>
                          <a:noFill/>
                        </a:ln>
                        <a:solidFill>
                          <a:schemeClr val="accent4">
                            <a:lumMod val="10000"/>
                          </a:schemeClr>
                        </a:solidFill>
                        <a:effectLst/>
                        <a:latin typeface="Arial" pitchFamily="34" charset="0"/>
                        <a:cs typeface="Arial"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u="none" strike="noStrike" cap="none" normalizeH="0" baseline="0" smtClean="0">
                          <a:ln>
                            <a:noFill/>
                          </a:ln>
                          <a:effectLst/>
                        </a:rPr>
                        <a:t>3000</a:t>
                      </a:r>
                      <a:endParaRPr kumimoji="0" lang="en-US" sz="2000" b="1" i="0" u="none" strike="noStrike" cap="none" normalizeH="0" baseline="0" smtClean="0">
                        <a:ln>
                          <a:noFill/>
                        </a:ln>
                        <a:solidFill>
                          <a:schemeClr val="accent4">
                            <a:lumMod val="10000"/>
                          </a:schemeClr>
                        </a:solidFill>
                        <a:effectLst/>
                        <a:latin typeface="Arial" pitchFamily="34" charset="0"/>
                        <a:cs typeface="Arial" pitchFamily="34" charset="0"/>
                      </a:endParaRPr>
                    </a:p>
                  </a:txBody>
                  <a:tcPr anchor="ctr" horzOverflow="overflow"/>
                </a:tc>
              </a:tr>
              <a:tr h="735910">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Cooper Black" pitchFamily="18" charset="0"/>
                        </a:rPr>
                        <a:t>Primary Health Centre</a:t>
                      </a:r>
                      <a:endParaRPr kumimoji="0" lang="en-US" sz="2000" b="0" i="0" u="none" strike="noStrike" cap="none" normalizeH="0" baseline="0" dirty="0" smtClean="0">
                        <a:ln>
                          <a:noFill/>
                        </a:ln>
                        <a:solidFill>
                          <a:schemeClr val="accent4">
                            <a:lumMod val="10000"/>
                          </a:schemeClr>
                        </a:solidFill>
                        <a:effectLst/>
                        <a:latin typeface="Cooper Black" pitchFamily="18"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u="none" strike="noStrike" cap="none" normalizeH="0" baseline="0" dirty="0" smtClean="0">
                          <a:ln>
                            <a:noFill/>
                          </a:ln>
                          <a:effectLst/>
                        </a:rPr>
                        <a:t>30,000</a:t>
                      </a:r>
                      <a:endParaRPr kumimoji="0" lang="en-US" sz="2000" b="1" i="0" u="none" strike="noStrike" cap="none" normalizeH="0" baseline="0" dirty="0" smtClean="0">
                        <a:ln>
                          <a:noFill/>
                        </a:ln>
                        <a:solidFill>
                          <a:schemeClr val="accent4">
                            <a:lumMod val="10000"/>
                          </a:schemeClr>
                        </a:solidFill>
                        <a:effectLst/>
                        <a:latin typeface="Arial" pitchFamily="34" charset="0"/>
                        <a:cs typeface="Arial"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u="none" strike="noStrike" cap="none" normalizeH="0" baseline="0" dirty="0" smtClean="0">
                          <a:ln>
                            <a:noFill/>
                          </a:ln>
                          <a:effectLst/>
                        </a:rPr>
                        <a:t>20,000</a:t>
                      </a:r>
                      <a:endParaRPr kumimoji="0" lang="en-US" sz="2000" b="1" i="0" u="none" strike="noStrike" cap="none" normalizeH="0" baseline="0" dirty="0" smtClean="0">
                        <a:ln>
                          <a:noFill/>
                        </a:ln>
                        <a:solidFill>
                          <a:schemeClr val="accent4">
                            <a:lumMod val="10000"/>
                          </a:schemeClr>
                        </a:solidFill>
                        <a:effectLst/>
                        <a:latin typeface="Arial" pitchFamily="34" charset="0"/>
                        <a:cs typeface="Arial" pitchFamily="34" charset="0"/>
                      </a:endParaRPr>
                    </a:p>
                  </a:txBody>
                  <a:tcPr anchor="ctr" horzOverflow="overflow"/>
                </a:tc>
              </a:tr>
              <a:tr h="884254">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u="none" strike="noStrike" cap="none" normalizeH="0" baseline="0" dirty="0" smtClean="0">
                          <a:ln>
                            <a:noFill/>
                          </a:ln>
                          <a:effectLst/>
                          <a:latin typeface="Cooper Black" pitchFamily="18" charset="0"/>
                        </a:rPr>
                        <a:t>Community Health Centre</a:t>
                      </a:r>
                      <a:endParaRPr kumimoji="0" lang="en-US" sz="2000" b="0" i="0" u="none" strike="noStrike" cap="none" normalizeH="0" baseline="0" dirty="0" smtClean="0">
                        <a:ln>
                          <a:noFill/>
                        </a:ln>
                        <a:solidFill>
                          <a:schemeClr val="accent4">
                            <a:lumMod val="10000"/>
                          </a:schemeClr>
                        </a:solidFill>
                        <a:effectLst/>
                        <a:latin typeface="Cooper Black" pitchFamily="18"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u="none" strike="noStrike" cap="none" normalizeH="0" baseline="0" dirty="0" smtClean="0">
                          <a:ln>
                            <a:noFill/>
                          </a:ln>
                          <a:effectLst/>
                        </a:rPr>
                        <a:t>1,20,000</a:t>
                      </a:r>
                      <a:endParaRPr kumimoji="0" lang="en-US" sz="2000" b="1" i="0" u="none" strike="noStrike" cap="none" normalizeH="0" baseline="0" dirty="0" smtClean="0">
                        <a:ln>
                          <a:noFill/>
                        </a:ln>
                        <a:solidFill>
                          <a:schemeClr val="accent4">
                            <a:lumMod val="10000"/>
                          </a:schemeClr>
                        </a:solidFill>
                        <a:effectLst/>
                        <a:latin typeface="Arial" pitchFamily="34" charset="0"/>
                        <a:cs typeface="Arial"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u="none" strike="noStrike" cap="none" normalizeH="0" baseline="0" dirty="0" smtClean="0">
                          <a:ln>
                            <a:noFill/>
                          </a:ln>
                          <a:effectLst/>
                        </a:rPr>
                        <a:t>80,000</a:t>
                      </a:r>
                      <a:endParaRPr kumimoji="0" lang="en-US" sz="2000" b="1" i="0" u="none" strike="noStrike" cap="none" normalizeH="0" baseline="0" dirty="0" smtClean="0">
                        <a:ln>
                          <a:noFill/>
                        </a:ln>
                        <a:solidFill>
                          <a:schemeClr val="accent4">
                            <a:lumMod val="10000"/>
                          </a:schemeClr>
                        </a:solidFill>
                        <a:effectLst/>
                        <a:latin typeface="Arial" pitchFamily="34" charset="0"/>
                        <a:cs typeface="Arial" pitchFamily="34" charset="0"/>
                      </a:endParaRPr>
                    </a:p>
                  </a:txBody>
                  <a:tcPr anchor="ctr" horzOverflow="overflow"/>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mn-lt"/>
                <a:cs typeface="BrowalliaUPC" pitchFamily="34" charset="-34"/>
              </a:rPr>
              <a:t>Sub</a:t>
            </a:r>
            <a:r>
              <a:rPr lang="en-US" dirty="0" smtClean="0">
                <a:latin typeface="+mn-lt"/>
                <a:cs typeface="BrowalliaUPC" pitchFamily="34" charset="-34"/>
              </a:rPr>
              <a:t> </a:t>
            </a:r>
            <a:r>
              <a:rPr lang="en-US" dirty="0" smtClean="0">
                <a:solidFill>
                  <a:schemeClr val="tx1"/>
                </a:solidFill>
                <a:latin typeface="+mn-lt"/>
                <a:cs typeface="BrowalliaUPC" pitchFamily="34" charset="-34"/>
              </a:rPr>
              <a:t>Center</a:t>
            </a: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pPr algn="just">
              <a:lnSpc>
                <a:spcPct val="120000"/>
              </a:lnSpc>
              <a:buFont typeface="Wingdings" pitchFamily="2" charset="2"/>
              <a:buChar char="q"/>
              <a:defRPr/>
            </a:pPr>
            <a:r>
              <a:rPr lang="en-US" sz="2800" dirty="0" smtClean="0">
                <a:latin typeface="+mn-lt"/>
                <a:cs typeface="BrowalliaUPC" pitchFamily="34" charset="-34"/>
              </a:rPr>
              <a:t>The most peripheral and first contact point between the primary health care system and the community.</a:t>
            </a:r>
            <a:endParaRPr lang="en-US" sz="1600" dirty="0" smtClean="0">
              <a:latin typeface="+mn-lt"/>
              <a:cs typeface="BrowalliaUPC" pitchFamily="34" charset="-34"/>
            </a:endParaRPr>
          </a:p>
          <a:p>
            <a:pPr algn="just">
              <a:lnSpc>
                <a:spcPct val="120000"/>
              </a:lnSpc>
              <a:buFont typeface="Wingdings" pitchFamily="2" charset="2"/>
              <a:buChar char="q"/>
              <a:defRPr/>
            </a:pPr>
            <a:r>
              <a:rPr lang="en-US" sz="2800" dirty="0" smtClean="0">
                <a:latin typeface="+mn-lt"/>
                <a:cs typeface="BrowalliaUPC" pitchFamily="34" charset="-34"/>
              </a:rPr>
              <a:t>The Ministry of Health &amp; Family Welfare is providing 100% Central </a:t>
            </a:r>
            <a:r>
              <a:rPr lang="en-US" sz="2800" dirty="0" err="1" smtClean="0">
                <a:latin typeface="+mn-lt"/>
                <a:cs typeface="BrowalliaUPC" pitchFamily="34" charset="-34"/>
              </a:rPr>
              <a:t>assistanc</a:t>
            </a:r>
            <a:endParaRPr lang="en-US" sz="1600" dirty="0" smtClean="0">
              <a:latin typeface="+mn-lt"/>
              <a:cs typeface="BrowalliaUPC" pitchFamily="34" charset="-34"/>
            </a:endParaRPr>
          </a:p>
          <a:p>
            <a:pPr algn="just">
              <a:lnSpc>
                <a:spcPct val="120000"/>
              </a:lnSpc>
              <a:buFont typeface="Wingdings" pitchFamily="2" charset="2"/>
              <a:buChar char="q"/>
              <a:defRPr/>
            </a:pPr>
            <a:r>
              <a:rPr lang="en-US" sz="2800" dirty="0" smtClean="0">
                <a:latin typeface="+mn-lt"/>
                <a:cs typeface="BrowalliaUPC" pitchFamily="34" charset="-34"/>
              </a:rPr>
              <a:t>They are established on the basis of</a:t>
            </a:r>
          </a:p>
          <a:p>
            <a:pPr lvl="1" algn="just">
              <a:lnSpc>
                <a:spcPct val="120000"/>
              </a:lnSpc>
              <a:buFont typeface="Wingdings" pitchFamily="2" charset="2"/>
              <a:buChar char="Ø"/>
              <a:defRPr/>
            </a:pPr>
            <a:r>
              <a:rPr lang="en-US" sz="2600" dirty="0" smtClean="0">
                <a:latin typeface="+mn-lt"/>
                <a:cs typeface="BrowalliaUPC" pitchFamily="34" charset="-34"/>
              </a:rPr>
              <a:t>One SC for every </a:t>
            </a:r>
            <a:r>
              <a:rPr lang="en-US" sz="2600" b="1" dirty="0" smtClean="0">
                <a:latin typeface="+mn-lt"/>
                <a:cs typeface="BrowalliaUPC" pitchFamily="34" charset="-34"/>
              </a:rPr>
              <a:t>5,000</a:t>
            </a:r>
            <a:r>
              <a:rPr lang="en-US" sz="2600" dirty="0" smtClean="0">
                <a:latin typeface="+mn-lt"/>
                <a:cs typeface="BrowalliaUPC" pitchFamily="34" charset="-34"/>
              </a:rPr>
              <a:t> pop in general and…</a:t>
            </a:r>
          </a:p>
          <a:p>
            <a:pPr lvl="1" algn="just">
              <a:lnSpc>
                <a:spcPct val="120000"/>
              </a:lnSpc>
              <a:buFont typeface="Wingdings" pitchFamily="2" charset="2"/>
              <a:buChar char="Ø"/>
              <a:defRPr/>
            </a:pPr>
            <a:r>
              <a:rPr lang="en-US" sz="2600" dirty="0" smtClean="0">
                <a:latin typeface="+mn-lt"/>
                <a:cs typeface="BrowalliaUPC" pitchFamily="34" charset="-34"/>
              </a:rPr>
              <a:t>One SC for every </a:t>
            </a:r>
            <a:r>
              <a:rPr lang="en-US" sz="2600" b="1" dirty="0" smtClean="0">
                <a:latin typeface="+mn-lt"/>
                <a:cs typeface="BrowalliaUPC" pitchFamily="34" charset="-34"/>
              </a:rPr>
              <a:t>3,000 </a:t>
            </a:r>
            <a:r>
              <a:rPr lang="en-US" sz="2600" dirty="0" smtClean="0">
                <a:latin typeface="+mn-lt"/>
                <a:cs typeface="BrowalliaUPC" pitchFamily="34" charset="-34"/>
              </a:rPr>
              <a:t>pop in hilly, tribal and backward area</a:t>
            </a:r>
            <a:endParaRPr lang="en-US" sz="2800" dirty="0" smtClean="0">
              <a:latin typeface="+mn-lt"/>
              <a:cs typeface="BrowalliaUPC" pitchFamily="34" charset="-34"/>
            </a:endParaRPr>
          </a:p>
          <a:p>
            <a:pPr algn="just">
              <a:lnSpc>
                <a:spcPct val="120000"/>
              </a:lnSpc>
              <a:buFont typeface="Wingdings" pitchFamily="2" charset="2"/>
              <a:buChar char="q"/>
              <a:defRPr/>
            </a:pPr>
            <a:r>
              <a:rPr lang="en-US" sz="2800" dirty="0" smtClean="0">
                <a:latin typeface="+mn-lt"/>
                <a:cs typeface="BrowalliaUPC" pitchFamily="34" charset="-34"/>
              </a:rPr>
              <a:t>Each Sub-Centre is manned by one Male and one female Health Worker.  </a:t>
            </a:r>
            <a:endParaRPr lang="en-US" sz="1600" dirty="0" smtClean="0">
              <a:latin typeface="+mn-lt"/>
              <a:cs typeface="BrowalliaUPC" pitchFamily="34" charset="-34"/>
            </a:endParaRPr>
          </a:p>
          <a:p>
            <a:pPr algn="just">
              <a:lnSpc>
                <a:spcPct val="120000"/>
              </a:lnSpc>
              <a:buFont typeface="Wingdings" pitchFamily="2" charset="2"/>
              <a:buChar char="q"/>
              <a:defRPr/>
            </a:pPr>
            <a:r>
              <a:rPr lang="en-US" sz="2800" dirty="0" smtClean="0">
                <a:latin typeface="+mn-lt"/>
                <a:cs typeface="BrowalliaUPC" pitchFamily="34" charset="-34"/>
              </a:rPr>
              <a:t>One Lady Health Worker (LHV) is entrusted with the task of supervision of six Sub-Centers. </a:t>
            </a:r>
          </a:p>
          <a:p>
            <a:endParaRPr lang="en-IN" dirty="0">
              <a:latin typeface="+mn-lt"/>
              <a:cs typeface="BrowalliaUPC" pitchFamily="34" charset="-34"/>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10000"/>
          </a:bodyPr>
          <a:lstStyle/>
          <a:p>
            <a:pPr algn="just">
              <a:lnSpc>
                <a:spcPct val="80000"/>
              </a:lnSpc>
              <a:buFont typeface="Wingdings" pitchFamily="2" charset="2"/>
              <a:buChar char="q"/>
              <a:defRPr/>
            </a:pPr>
            <a:r>
              <a:rPr lang="en-US" sz="2800" dirty="0" smtClean="0">
                <a:latin typeface="+mn-lt"/>
                <a:cs typeface="BrowalliaUPC" pitchFamily="34" charset="-34"/>
              </a:rPr>
              <a:t>Sub Centre are assigned tasks relating to interpersonal communication </a:t>
            </a:r>
          </a:p>
          <a:p>
            <a:pPr algn="just">
              <a:lnSpc>
                <a:spcPct val="80000"/>
              </a:lnSpc>
              <a:buNone/>
              <a:defRPr/>
            </a:pPr>
            <a:r>
              <a:rPr lang="en-US" sz="2800" dirty="0" smtClean="0">
                <a:latin typeface="+mn-lt"/>
                <a:cs typeface="BrowalliaUPC" pitchFamily="34" charset="-34"/>
              </a:rPr>
              <a:t>			…..in order to bring about behavioral change and provide services in relation to…. </a:t>
            </a:r>
          </a:p>
          <a:p>
            <a:pPr lvl="4" algn="just">
              <a:lnSpc>
                <a:spcPct val="80000"/>
              </a:lnSpc>
              <a:buNone/>
              <a:defRPr/>
            </a:pPr>
            <a:endParaRPr lang="en-US" sz="1600" dirty="0" smtClean="0">
              <a:latin typeface="+mn-lt"/>
              <a:cs typeface="BrowalliaUPC" pitchFamily="34" charset="-34"/>
            </a:endParaRPr>
          </a:p>
          <a:p>
            <a:pPr lvl="1" algn="just">
              <a:lnSpc>
                <a:spcPct val="80000"/>
              </a:lnSpc>
              <a:buFont typeface="Wingdings" pitchFamily="2" charset="2"/>
              <a:buChar char="ü"/>
              <a:defRPr/>
            </a:pPr>
            <a:r>
              <a:rPr lang="en-US" sz="2600" dirty="0" smtClean="0">
                <a:latin typeface="+mn-lt"/>
                <a:cs typeface="BrowalliaUPC" pitchFamily="34" charset="-34"/>
              </a:rPr>
              <a:t>Maternal and child health, </a:t>
            </a:r>
          </a:p>
          <a:p>
            <a:pPr lvl="1" algn="just">
              <a:lnSpc>
                <a:spcPct val="80000"/>
              </a:lnSpc>
              <a:buFont typeface="Wingdings" pitchFamily="2" charset="2"/>
              <a:buChar char="ü"/>
              <a:defRPr/>
            </a:pPr>
            <a:r>
              <a:rPr lang="en-US" sz="2600" dirty="0" smtClean="0">
                <a:latin typeface="+mn-lt"/>
                <a:cs typeface="BrowalliaUPC" pitchFamily="34" charset="-34"/>
              </a:rPr>
              <a:t>Family welfare, </a:t>
            </a:r>
          </a:p>
          <a:p>
            <a:pPr lvl="1" algn="just">
              <a:lnSpc>
                <a:spcPct val="80000"/>
              </a:lnSpc>
              <a:buFont typeface="Wingdings" pitchFamily="2" charset="2"/>
              <a:buChar char="ü"/>
              <a:defRPr/>
            </a:pPr>
            <a:r>
              <a:rPr lang="en-US" sz="2600" dirty="0" smtClean="0">
                <a:latin typeface="+mn-lt"/>
                <a:cs typeface="BrowalliaUPC" pitchFamily="34" charset="-34"/>
              </a:rPr>
              <a:t>Nutrition, </a:t>
            </a:r>
          </a:p>
          <a:p>
            <a:pPr lvl="1" algn="just">
              <a:lnSpc>
                <a:spcPct val="80000"/>
              </a:lnSpc>
              <a:buFont typeface="Wingdings" pitchFamily="2" charset="2"/>
              <a:buChar char="ü"/>
              <a:defRPr/>
            </a:pPr>
            <a:r>
              <a:rPr lang="en-US" sz="2600" dirty="0" smtClean="0">
                <a:latin typeface="+mn-lt"/>
                <a:cs typeface="BrowalliaUPC" pitchFamily="34" charset="-34"/>
              </a:rPr>
              <a:t>Immunization, </a:t>
            </a:r>
          </a:p>
          <a:p>
            <a:pPr lvl="1" algn="just">
              <a:lnSpc>
                <a:spcPct val="80000"/>
              </a:lnSpc>
              <a:buFont typeface="Wingdings" pitchFamily="2" charset="2"/>
              <a:buChar char="ü"/>
              <a:defRPr/>
            </a:pPr>
            <a:r>
              <a:rPr lang="en-US" sz="2600" dirty="0" smtClean="0">
                <a:latin typeface="+mn-lt"/>
                <a:cs typeface="BrowalliaUPC" pitchFamily="34" charset="-34"/>
              </a:rPr>
              <a:t>Diarrhea control and </a:t>
            </a:r>
          </a:p>
          <a:p>
            <a:pPr lvl="1" algn="just">
              <a:lnSpc>
                <a:spcPct val="80000"/>
              </a:lnSpc>
              <a:buFont typeface="Wingdings" pitchFamily="2" charset="2"/>
              <a:buChar char="ü"/>
              <a:defRPr/>
            </a:pPr>
            <a:r>
              <a:rPr lang="en-US" sz="2600" dirty="0" smtClean="0">
                <a:latin typeface="+mn-lt"/>
                <a:cs typeface="BrowalliaUPC" pitchFamily="34" charset="-34"/>
              </a:rPr>
              <a:t>Control of communicable diseases </a:t>
            </a:r>
            <a:r>
              <a:rPr lang="en-US" sz="2600" dirty="0" err="1" smtClean="0">
                <a:latin typeface="+mn-lt"/>
                <a:cs typeface="BrowalliaUPC" pitchFamily="34" charset="-34"/>
              </a:rPr>
              <a:t>programmes</a:t>
            </a:r>
            <a:r>
              <a:rPr lang="en-US" sz="2600" dirty="0" smtClean="0">
                <a:latin typeface="+mn-lt"/>
                <a:cs typeface="BrowalliaUPC" pitchFamily="34" charset="-34"/>
              </a:rPr>
              <a:t>.</a:t>
            </a:r>
          </a:p>
          <a:p>
            <a:pPr lvl="1" algn="just">
              <a:lnSpc>
                <a:spcPct val="80000"/>
              </a:lnSpc>
              <a:buNone/>
              <a:defRPr/>
            </a:pPr>
            <a:r>
              <a:rPr lang="en-US" sz="2600" dirty="0" smtClean="0">
                <a:latin typeface="+mn-lt"/>
                <a:cs typeface="BrowalliaUPC" pitchFamily="34" charset="-34"/>
              </a:rPr>
              <a:t>  </a:t>
            </a:r>
          </a:p>
          <a:p>
            <a:pPr algn="just">
              <a:lnSpc>
                <a:spcPct val="80000"/>
              </a:lnSpc>
              <a:buFont typeface="Wingdings" pitchFamily="2" charset="2"/>
              <a:buChar char="q"/>
              <a:defRPr/>
            </a:pPr>
            <a:r>
              <a:rPr lang="en-US" sz="3000" dirty="0" smtClean="0">
                <a:latin typeface="+mn-lt"/>
                <a:cs typeface="BrowalliaUPC" pitchFamily="34" charset="-34"/>
              </a:rPr>
              <a:t>The sub centre are provided with basic drugs for minor ailments.</a:t>
            </a:r>
            <a:endParaRPr lang="en-US" sz="3000" b="1" u="sng" dirty="0" smtClean="0">
              <a:latin typeface="+mn-lt"/>
              <a:cs typeface="BrowalliaUPC" pitchFamily="34" charset="-34"/>
            </a:endParaRPr>
          </a:p>
          <a:p>
            <a:endParaRPr lang="en-IN" dirty="0">
              <a:latin typeface="+mn-lt"/>
              <a:cs typeface="BrowalliaUPC" pitchFamily="34" charset="-34"/>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Primary Health Center</a:t>
            </a: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20000"/>
          </a:bodyPr>
          <a:lstStyle/>
          <a:p>
            <a:pPr algn="just">
              <a:buFont typeface="Wingdings" pitchFamily="2" charset="2"/>
              <a:buChar char="q"/>
            </a:pPr>
            <a:r>
              <a:rPr lang="en-US" sz="2800" dirty="0" smtClean="0">
                <a:latin typeface="+mn-lt"/>
                <a:cs typeface="BrowalliaUPC" pitchFamily="34" charset="-34"/>
              </a:rPr>
              <a:t>PHC is the first contact point between village community and the Medical Officer. </a:t>
            </a:r>
          </a:p>
          <a:p>
            <a:pPr lvl="3" algn="just">
              <a:lnSpc>
                <a:spcPct val="80000"/>
              </a:lnSpc>
              <a:buFont typeface="Wingdings" pitchFamily="2" charset="2"/>
              <a:buChar char="q"/>
            </a:pPr>
            <a:endParaRPr lang="en-US" sz="1600" dirty="0" smtClean="0">
              <a:latin typeface="+mn-lt"/>
              <a:cs typeface="BrowalliaUPC" pitchFamily="34" charset="-34"/>
            </a:endParaRPr>
          </a:p>
          <a:p>
            <a:pPr algn="just">
              <a:buFont typeface="Wingdings" pitchFamily="2" charset="2"/>
              <a:buChar char="q"/>
            </a:pPr>
            <a:r>
              <a:rPr lang="en-US" sz="2800" dirty="0" smtClean="0">
                <a:latin typeface="+mn-lt"/>
                <a:cs typeface="BrowalliaUPC" pitchFamily="34" charset="-34"/>
              </a:rPr>
              <a:t>The PHCs were envisaged to provide an </a:t>
            </a:r>
            <a:r>
              <a:rPr lang="en-US" sz="2800" b="1" dirty="0" smtClean="0">
                <a:latin typeface="+mn-lt"/>
                <a:cs typeface="BrowalliaUPC" pitchFamily="34" charset="-34"/>
              </a:rPr>
              <a:t>integrated curative and preventive</a:t>
            </a:r>
            <a:r>
              <a:rPr lang="en-US" sz="2800" dirty="0" smtClean="0">
                <a:latin typeface="+mn-lt"/>
                <a:cs typeface="BrowalliaUPC" pitchFamily="34" charset="-34"/>
              </a:rPr>
              <a:t> health care to the rural population with emphasis on preventive and promotive aspects of health care.</a:t>
            </a:r>
          </a:p>
          <a:p>
            <a:pPr lvl="3" algn="just">
              <a:lnSpc>
                <a:spcPct val="80000"/>
              </a:lnSpc>
              <a:buNone/>
            </a:pPr>
            <a:r>
              <a:rPr lang="en-US" sz="1600" dirty="0" smtClean="0">
                <a:latin typeface="+mn-lt"/>
                <a:cs typeface="BrowalliaUPC" pitchFamily="34" charset="-34"/>
              </a:rPr>
              <a:t> </a:t>
            </a:r>
          </a:p>
          <a:p>
            <a:pPr algn="just">
              <a:lnSpc>
                <a:spcPct val="110000"/>
              </a:lnSpc>
              <a:buFont typeface="Wingdings" pitchFamily="2" charset="2"/>
              <a:buChar char="q"/>
            </a:pPr>
            <a:r>
              <a:rPr lang="en-US" sz="2800" dirty="0" smtClean="0">
                <a:latin typeface="+mn-lt"/>
                <a:cs typeface="BrowalliaUPC" pitchFamily="34" charset="-34"/>
              </a:rPr>
              <a:t>The PHCs are established and maintained by the State Governments.</a:t>
            </a:r>
          </a:p>
          <a:p>
            <a:pPr lvl="3" algn="just">
              <a:lnSpc>
                <a:spcPct val="80000"/>
              </a:lnSpc>
              <a:buNone/>
            </a:pPr>
            <a:r>
              <a:rPr lang="en-US" sz="1600" dirty="0" smtClean="0">
                <a:latin typeface="+mn-lt"/>
                <a:cs typeface="BrowalliaUPC" pitchFamily="34" charset="-34"/>
              </a:rPr>
              <a:t> </a:t>
            </a:r>
          </a:p>
          <a:p>
            <a:pPr algn="just">
              <a:lnSpc>
                <a:spcPct val="110000"/>
              </a:lnSpc>
              <a:buFont typeface="Wingdings" pitchFamily="2" charset="2"/>
              <a:buChar char="q"/>
            </a:pPr>
            <a:r>
              <a:rPr lang="en-US" sz="2800" dirty="0" smtClean="0">
                <a:latin typeface="+mn-lt"/>
                <a:cs typeface="BrowalliaUPC" pitchFamily="34" charset="-34"/>
              </a:rPr>
              <a:t>At present, a PHC is manned by a Medical Officer supported by 14  paramedical and other staff.  </a:t>
            </a:r>
          </a:p>
          <a:p>
            <a:endParaRPr lang="en-IN" dirty="0">
              <a:latin typeface="+mn-lt"/>
              <a:cs typeface="BrowalliaUPC" pitchFamily="34" charset="-34"/>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r>
              <a:rPr lang="en-IN" dirty="0" smtClean="0">
                <a:latin typeface="+mn-lt"/>
                <a:cs typeface="BrowalliaUPC" pitchFamily="34" charset="-34"/>
              </a:rPr>
              <a:t>It acts as a referral unit for 6 </a:t>
            </a:r>
            <a:r>
              <a:rPr lang="en-IN" dirty="0" err="1" smtClean="0">
                <a:latin typeface="+mn-lt"/>
                <a:cs typeface="BrowalliaUPC" pitchFamily="34" charset="-34"/>
              </a:rPr>
              <a:t>SubCentres</a:t>
            </a:r>
            <a:r>
              <a:rPr lang="en-IN" dirty="0" smtClean="0">
                <a:latin typeface="+mn-lt"/>
                <a:cs typeface="BrowalliaUPC" pitchFamily="34" charset="-34"/>
              </a:rPr>
              <a:t>. </a:t>
            </a:r>
          </a:p>
          <a:p>
            <a:r>
              <a:rPr lang="en-IN" dirty="0" smtClean="0">
                <a:latin typeface="+mn-lt"/>
                <a:cs typeface="BrowalliaUPC" pitchFamily="34" charset="-34"/>
              </a:rPr>
              <a:t>It has 4 - 6 beds for patients.  </a:t>
            </a:r>
          </a:p>
          <a:p>
            <a:r>
              <a:rPr lang="en-IN" dirty="0" smtClean="0">
                <a:latin typeface="+mn-lt"/>
                <a:cs typeface="BrowalliaUPC" pitchFamily="34" charset="-34"/>
              </a:rPr>
              <a:t>The activities of PHC involve curative, preventive, primitive and Family Welfare Services.  </a:t>
            </a:r>
          </a:p>
          <a:p>
            <a:r>
              <a:rPr lang="en-IN" dirty="0" smtClean="0">
                <a:latin typeface="+mn-lt"/>
                <a:cs typeface="BrowalliaUPC" pitchFamily="34" charset="-34"/>
              </a:rPr>
              <a:t>National Health Plan (1983) proposed reorganization of PHCs on the basis of….</a:t>
            </a:r>
          </a:p>
          <a:p>
            <a:r>
              <a:rPr lang="en-IN" dirty="0" smtClean="0">
                <a:latin typeface="+mn-lt"/>
                <a:cs typeface="BrowalliaUPC" pitchFamily="34" charset="-34"/>
              </a:rPr>
              <a:t>One PHC for every…..30,000 pop in Rural areas</a:t>
            </a:r>
          </a:p>
          <a:p>
            <a:r>
              <a:rPr lang="en-IN" dirty="0" smtClean="0">
                <a:latin typeface="+mn-lt"/>
                <a:cs typeface="BrowalliaUPC" pitchFamily="34" charset="-34"/>
              </a:rPr>
              <a:t>One PHC for every…..50,000 pop in Urban areas</a:t>
            </a:r>
          </a:p>
          <a:p>
            <a:endParaRPr lang="en-IN" dirty="0">
              <a:latin typeface="+mn-lt"/>
              <a:cs typeface="BrowalliaUPC" pitchFamily="34" charset="-34"/>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Functions of PHCs</a:t>
            </a: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lgn="just">
              <a:lnSpc>
                <a:spcPct val="80000"/>
              </a:lnSpc>
            </a:pPr>
            <a:r>
              <a:rPr lang="en-US" dirty="0" smtClean="0">
                <a:latin typeface="+mn-lt"/>
                <a:cs typeface="BrowalliaUPC" pitchFamily="34" charset="-34"/>
              </a:rPr>
              <a:t>Medical care </a:t>
            </a:r>
          </a:p>
          <a:p>
            <a:pPr algn="just">
              <a:lnSpc>
                <a:spcPct val="80000"/>
              </a:lnSpc>
            </a:pPr>
            <a:r>
              <a:rPr lang="en-US" dirty="0" smtClean="0">
                <a:latin typeface="+mn-lt"/>
                <a:cs typeface="BrowalliaUPC" pitchFamily="34" charset="-34"/>
              </a:rPr>
              <a:t>Health </a:t>
            </a:r>
            <a:r>
              <a:rPr lang="en-US" dirty="0" err="1" smtClean="0">
                <a:latin typeface="+mn-lt"/>
                <a:cs typeface="BrowalliaUPC" pitchFamily="34" charset="-34"/>
              </a:rPr>
              <a:t>programmes</a:t>
            </a:r>
            <a:endParaRPr lang="en-US" dirty="0" smtClean="0">
              <a:latin typeface="+mn-lt"/>
              <a:cs typeface="BrowalliaUPC" pitchFamily="34" charset="-34"/>
            </a:endParaRPr>
          </a:p>
          <a:p>
            <a:pPr algn="just">
              <a:lnSpc>
                <a:spcPct val="80000"/>
              </a:lnSpc>
            </a:pPr>
            <a:r>
              <a:rPr lang="en-US" dirty="0" smtClean="0">
                <a:latin typeface="+mn-lt"/>
                <a:cs typeface="BrowalliaUPC" pitchFamily="34" charset="-34"/>
              </a:rPr>
              <a:t>MCH care and family planning</a:t>
            </a:r>
          </a:p>
          <a:p>
            <a:pPr algn="just">
              <a:lnSpc>
                <a:spcPct val="80000"/>
              </a:lnSpc>
            </a:pPr>
            <a:r>
              <a:rPr lang="en-US" dirty="0" smtClean="0">
                <a:latin typeface="+mn-lt"/>
                <a:cs typeface="BrowalliaUPC" pitchFamily="34" charset="-34"/>
              </a:rPr>
              <a:t>Health education and training</a:t>
            </a:r>
          </a:p>
          <a:p>
            <a:pPr algn="just">
              <a:lnSpc>
                <a:spcPct val="80000"/>
              </a:lnSpc>
            </a:pPr>
            <a:r>
              <a:rPr lang="en-US" dirty="0" smtClean="0">
                <a:latin typeface="+mn-lt"/>
                <a:cs typeface="BrowalliaUPC" pitchFamily="34" charset="-34"/>
              </a:rPr>
              <a:t>Referral services</a:t>
            </a:r>
          </a:p>
          <a:p>
            <a:r>
              <a:rPr lang="en-US" dirty="0" smtClean="0">
                <a:latin typeface="+mn-lt"/>
                <a:cs typeface="BrowalliaUPC" pitchFamily="34" charset="-34"/>
              </a:rPr>
              <a:t>Safe water supply and basic sanitation</a:t>
            </a:r>
          </a:p>
          <a:p>
            <a:r>
              <a:rPr lang="en-US" dirty="0" smtClean="0">
                <a:latin typeface="+mn-lt"/>
                <a:cs typeface="BrowalliaUPC" pitchFamily="34" charset="-34"/>
              </a:rPr>
              <a:t>Prevention and control of locally endemic diseases</a:t>
            </a:r>
          </a:p>
          <a:p>
            <a:r>
              <a:rPr lang="en-US" dirty="0" smtClean="0">
                <a:latin typeface="+mn-lt"/>
                <a:cs typeface="BrowalliaUPC" pitchFamily="34" charset="-34"/>
              </a:rPr>
              <a:t>Collection and reporting of vital events</a:t>
            </a:r>
          </a:p>
          <a:p>
            <a:r>
              <a:rPr lang="en-US" dirty="0" smtClean="0">
                <a:latin typeface="+mn-lt"/>
                <a:cs typeface="BrowalliaUPC" pitchFamily="34" charset="-34"/>
              </a:rPr>
              <a:t>Basic laboratory services</a:t>
            </a:r>
          </a:p>
          <a:p>
            <a:endParaRPr lang="en-IN" dirty="0">
              <a:latin typeface="+mn-lt"/>
              <a:cs typeface="BrowalliaUPC" pitchFamily="34" charset="-34"/>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Staffing of PHCs</a:t>
            </a:r>
            <a:endParaRPr lang="en-IN" dirty="0">
              <a:latin typeface="+mn-lt"/>
              <a:cs typeface="BrowalliaUPC" pitchFamily="34" charset="-34"/>
            </a:endParaRPr>
          </a:p>
        </p:txBody>
      </p:sp>
      <p:pic>
        <p:nvPicPr>
          <p:cNvPr id="4" name="Picture 2"/>
          <p:cNvPicPr>
            <a:picLocks noGrp="1" noChangeAspect="1" noChangeArrowheads="1"/>
          </p:cNvPicPr>
          <p:nvPr>
            <p:ph sz="quarter" idx="1"/>
          </p:nvPr>
        </p:nvPicPr>
        <p:blipFill>
          <a:blip r:embed="rId2" cstate="print"/>
          <a:srcRect/>
          <a:stretch>
            <a:fillRect/>
          </a:stretch>
        </p:blipFill>
        <p:spPr bwMode="auto">
          <a:xfrm>
            <a:off x="395536" y="1628800"/>
            <a:ext cx="8291264" cy="468052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BrowalliaUPC" pitchFamily="34" charset="-34"/>
              </a:rPr>
              <a:t>Community Health Center (CHC)</a:t>
            </a: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fontScale="85000" lnSpcReduction="20000"/>
          </a:bodyPr>
          <a:lstStyle/>
          <a:p>
            <a:pPr algn="just">
              <a:lnSpc>
                <a:spcPct val="120000"/>
              </a:lnSpc>
              <a:buFont typeface="Wingdings" pitchFamily="2" charset="2"/>
              <a:buChar char="q"/>
              <a:defRPr/>
            </a:pPr>
            <a:r>
              <a:rPr lang="en-US" altLang="zh-TW" dirty="0" smtClean="0">
                <a:latin typeface="+mn-lt"/>
                <a:cs typeface="BrowalliaUPC" pitchFamily="34" charset="-34"/>
              </a:rPr>
              <a:t>These were established by upgrading the primary health centers</a:t>
            </a:r>
            <a:endParaRPr lang="en-US" dirty="0" smtClean="0">
              <a:latin typeface="+mn-lt"/>
              <a:cs typeface="BrowalliaUPC" pitchFamily="34" charset="-34"/>
            </a:endParaRPr>
          </a:p>
          <a:p>
            <a:pPr algn="just">
              <a:lnSpc>
                <a:spcPct val="120000"/>
              </a:lnSpc>
              <a:buFont typeface="Wingdings" pitchFamily="2" charset="2"/>
              <a:buChar char="q"/>
              <a:defRPr/>
            </a:pPr>
            <a:r>
              <a:rPr lang="en-US" dirty="0" smtClean="0">
                <a:latin typeface="+mn-lt"/>
                <a:cs typeface="BrowalliaUPC" pitchFamily="34" charset="-34"/>
              </a:rPr>
              <a:t>CHCs are being established and maintained by the State Government.</a:t>
            </a:r>
          </a:p>
          <a:p>
            <a:pPr algn="just">
              <a:lnSpc>
                <a:spcPct val="120000"/>
              </a:lnSpc>
              <a:buFont typeface="Wingdings" pitchFamily="2" charset="2"/>
              <a:buChar char="q"/>
              <a:defRPr/>
            </a:pPr>
            <a:r>
              <a:rPr lang="en-US" altLang="zh-TW" dirty="0" smtClean="0">
                <a:latin typeface="+mn-lt"/>
                <a:cs typeface="BrowalliaUPC" pitchFamily="34" charset="-34"/>
              </a:rPr>
              <a:t>centers, each community health center should cover a population of 8000 to 1.2 </a:t>
            </a:r>
            <a:r>
              <a:rPr lang="en-US" altLang="zh-TW" dirty="0" err="1" smtClean="0">
                <a:latin typeface="+mn-lt"/>
                <a:cs typeface="BrowalliaUPC" pitchFamily="34" charset="-34"/>
              </a:rPr>
              <a:t>lakh</a:t>
            </a:r>
            <a:r>
              <a:rPr lang="en-US" dirty="0" smtClean="0">
                <a:latin typeface="+mn-lt"/>
                <a:cs typeface="BrowalliaUPC" pitchFamily="34" charset="-34"/>
              </a:rPr>
              <a:t> </a:t>
            </a:r>
          </a:p>
          <a:p>
            <a:pPr algn="just">
              <a:lnSpc>
                <a:spcPct val="120000"/>
              </a:lnSpc>
              <a:buFont typeface="Wingdings" pitchFamily="2" charset="2"/>
              <a:buChar char="q"/>
              <a:defRPr/>
            </a:pPr>
            <a:r>
              <a:rPr lang="en-US" dirty="0" smtClean="0">
                <a:latin typeface="+mn-lt"/>
                <a:cs typeface="BrowalliaUPC" pitchFamily="34" charset="-34"/>
              </a:rPr>
              <a:t>It is manned by four medical specialists i.e. Surgeon, Physician,  Gynecologist and Pediatrician and….</a:t>
            </a:r>
          </a:p>
          <a:p>
            <a:pPr algn="just">
              <a:lnSpc>
                <a:spcPct val="120000"/>
              </a:lnSpc>
              <a:buNone/>
              <a:defRPr/>
            </a:pPr>
            <a:r>
              <a:rPr lang="en-US" dirty="0" smtClean="0">
                <a:latin typeface="+mn-lt"/>
                <a:cs typeface="BrowalliaUPC" pitchFamily="34" charset="-34"/>
              </a:rPr>
              <a:t>			……supported by  paramedical and other staff. </a:t>
            </a:r>
          </a:p>
          <a:p>
            <a:pPr algn="just">
              <a:lnSpc>
                <a:spcPct val="120000"/>
              </a:lnSpc>
              <a:buFont typeface="Wingdings" pitchFamily="2" charset="2"/>
              <a:buChar char="q"/>
              <a:defRPr/>
            </a:pPr>
            <a:r>
              <a:rPr lang="en-US" dirty="0" smtClean="0">
                <a:latin typeface="+mn-lt"/>
                <a:cs typeface="BrowalliaUPC" pitchFamily="34" charset="-34"/>
              </a:rPr>
              <a:t>It has 30 in-door beds with one OT, X-ray, </a:t>
            </a:r>
            <a:r>
              <a:rPr lang="en-US" dirty="0" err="1" smtClean="0">
                <a:latin typeface="+mn-lt"/>
                <a:cs typeface="BrowalliaUPC" pitchFamily="34" charset="-34"/>
              </a:rPr>
              <a:t>Labour</a:t>
            </a:r>
            <a:r>
              <a:rPr lang="en-US" dirty="0" smtClean="0">
                <a:latin typeface="+mn-lt"/>
                <a:cs typeface="BrowalliaUPC" pitchFamily="34" charset="-34"/>
              </a:rPr>
              <a:t> Room and Laboratory facilities.  </a:t>
            </a:r>
          </a:p>
          <a:p>
            <a:pPr algn="just">
              <a:lnSpc>
                <a:spcPct val="120000"/>
              </a:lnSpc>
              <a:buFont typeface="Wingdings" pitchFamily="2" charset="2"/>
              <a:buChar char="q"/>
              <a:defRPr/>
            </a:pPr>
            <a:r>
              <a:rPr lang="en-US" dirty="0" smtClean="0">
                <a:latin typeface="+mn-lt"/>
                <a:cs typeface="BrowalliaUPC" pitchFamily="34" charset="-34"/>
              </a:rPr>
              <a:t>It serves as a referral centre for 4 PHCs and also provides facilities for obstetric care and specialist consultations. </a:t>
            </a:r>
          </a:p>
          <a:p>
            <a:endParaRPr lang="en-IN" dirty="0">
              <a:latin typeface="+mn-lt"/>
              <a:cs typeface="BrowalliaUPC" pitchFamily="34" charset="-34"/>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BrowalliaUPC" pitchFamily="34" charset="-34"/>
              </a:rPr>
              <a:t>Functions of CHCs</a:t>
            </a: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10000"/>
          </a:bodyPr>
          <a:lstStyle/>
          <a:p>
            <a:pPr>
              <a:buFont typeface="Wingdings" pitchFamily="2" charset="2"/>
              <a:buChar char="q"/>
            </a:pPr>
            <a:r>
              <a:rPr lang="en-US" b="1" dirty="0" smtClean="0">
                <a:latin typeface="+mn-lt"/>
                <a:cs typeface="BrowalliaUPC" pitchFamily="34" charset="-34"/>
              </a:rPr>
              <a:t>Care of Routine and Emergency Cases in Surgery</a:t>
            </a:r>
          </a:p>
          <a:p>
            <a:pPr lvl="2">
              <a:buFont typeface="Wingdings" pitchFamily="2" charset="2"/>
              <a:buChar char="q"/>
            </a:pPr>
            <a:endParaRPr lang="en-US" b="1" dirty="0" smtClean="0">
              <a:latin typeface="+mn-lt"/>
              <a:cs typeface="BrowalliaUPC" pitchFamily="34" charset="-34"/>
            </a:endParaRPr>
          </a:p>
          <a:p>
            <a:pPr lvl="1">
              <a:lnSpc>
                <a:spcPct val="120000"/>
              </a:lnSpc>
              <a:buFont typeface="Wingdings" pitchFamily="2" charset="2"/>
              <a:buChar char="Ø"/>
            </a:pPr>
            <a:r>
              <a:rPr lang="en-US" dirty="0" smtClean="0">
                <a:latin typeface="+mn-lt"/>
                <a:cs typeface="BrowalliaUPC" pitchFamily="34" charset="-34"/>
              </a:rPr>
              <a:t>Dressings, I&amp;D, and surgery for Hernia, </a:t>
            </a:r>
            <a:r>
              <a:rPr lang="en-US" dirty="0" err="1" smtClean="0">
                <a:latin typeface="+mn-lt"/>
                <a:cs typeface="BrowalliaUPC" pitchFamily="34" charset="-34"/>
              </a:rPr>
              <a:t>Hydrocele</a:t>
            </a:r>
            <a:r>
              <a:rPr lang="en-US" dirty="0" smtClean="0">
                <a:latin typeface="+mn-lt"/>
                <a:cs typeface="BrowalliaUPC" pitchFamily="34" charset="-34"/>
              </a:rPr>
              <a:t>, Appendicitis etc.</a:t>
            </a:r>
          </a:p>
          <a:p>
            <a:pPr lvl="1">
              <a:lnSpc>
                <a:spcPct val="120000"/>
              </a:lnSpc>
              <a:buFont typeface="Wingdings" pitchFamily="2" charset="2"/>
              <a:buChar char="Ø"/>
            </a:pPr>
            <a:r>
              <a:rPr lang="en-US" dirty="0" smtClean="0">
                <a:latin typeface="+mn-lt"/>
                <a:cs typeface="BrowalliaUPC" pitchFamily="34" charset="-34"/>
              </a:rPr>
              <a:t>Emergencies like Intestinal Obstruction, </a:t>
            </a:r>
            <a:r>
              <a:rPr lang="en-US" dirty="0" err="1" smtClean="0">
                <a:latin typeface="+mn-lt"/>
                <a:cs typeface="BrowalliaUPC" pitchFamily="34" charset="-34"/>
              </a:rPr>
              <a:t>Haemorrhage</a:t>
            </a:r>
            <a:r>
              <a:rPr lang="en-US" dirty="0" smtClean="0">
                <a:latin typeface="+mn-lt"/>
                <a:cs typeface="BrowalliaUPC" pitchFamily="34" charset="-34"/>
              </a:rPr>
              <a:t>, etc. </a:t>
            </a:r>
          </a:p>
          <a:p>
            <a:pPr lvl="1">
              <a:lnSpc>
                <a:spcPct val="120000"/>
              </a:lnSpc>
              <a:buFont typeface="Wingdings" pitchFamily="2" charset="2"/>
              <a:buChar char="Ø"/>
            </a:pPr>
            <a:r>
              <a:rPr lang="en-US" dirty="0" smtClean="0">
                <a:latin typeface="+mn-lt"/>
                <a:cs typeface="BrowalliaUPC" pitchFamily="34" charset="-34"/>
              </a:rPr>
              <a:t>Other management including nasal packing, </a:t>
            </a:r>
            <a:r>
              <a:rPr lang="en-US" dirty="0" err="1" smtClean="0">
                <a:latin typeface="+mn-lt"/>
                <a:cs typeface="BrowalliaUPC" pitchFamily="34" charset="-34"/>
              </a:rPr>
              <a:t>tracheostomy</a:t>
            </a:r>
            <a:r>
              <a:rPr lang="en-US" dirty="0" smtClean="0">
                <a:latin typeface="+mn-lt"/>
                <a:cs typeface="BrowalliaUPC" pitchFamily="34" charset="-34"/>
              </a:rPr>
              <a:t>, foreign body removal etc. </a:t>
            </a:r>
          </a:p>
          <a:p>
            <a:pPr lvl="1">
              <a:lnSpc>
                <a:spcPct val="120000"/>
              </a:lnSpc>
              <a:buFont typeface="Wingdings" pitchFamily="2" charset="2"/>
              <a:buChar char="Ø"/>
            </a:pPr>
            <a:r>
              <a:rPr lang="en-US" dirty="0" smtClean="0">
                <a:latin typeface="+mn-lt"/>
                <a:cs typeface="BrowalliaUPC" pitchFamily="34" charset="-34"/>
              </a:rPr>
              <a:t>Fracture reduction and putting splints/plaster cast. </a:t>
            </a:r>
          </a:p>
          <a:p>
            <a:pPr lvl="1">
              <a:lnSpc>
                <a:spcPct val="120000"/>
              </a:lnSpc>
              <a:buFont typeface="Wingdings" pitchFamily="2" charset="2"/>
              <a:buChar char="Ø"/>
            </a:pPr>
            <a:r>
              <a:rPr lang="en-US" dirty="0" smtClean="0">
                <a:latin typeface="+mn-lt"/>
                <a:cs typeface="BrowalliaUPC" pitchFamily="34" charset="-34"/>
              </a:rPr>
              <a:t>Conducting daily OPD.</a:t>
            </a:r>
          </a:p>
          <a:p>
            <a:pPr>
              <a:buFont typeface="Wingdings" pitchFamily="2" charset="2"/>
              <a:buChar char="q"/>
            </a:pPr>
            <a:r>
              <a:rPr lang="en-US" dirty="0" smtClean="0">
                <a:latin typeface="+mn-lt"/>
                <a:cs typeface="BrowalliaUPC" pitchFamily="34" charset="-34"/>
              </a:rPr>
              <a:t>Care of Routine and Emergency Cases in Medicine</a:t>
            </a:r>
          </a:p>
          <a:p>
            <a:pPr lvl="1">
              <a:buFont typeface="Wingdings" pitchFamily="2" charset="2"/>
              <a:buChar char="Ø"/>
            </a:pPr>
            <a:r>
              <a:rPr lang="en-US" dirty="0" smtClean="0">
                <a:latin typeface="+mn-lt"/>
                <a:cs typeface="BrowalliaUPC" pitchFamily="34" charset="-34"/>
              </a:rPr>
              <a:t>Daily OPD</a:t>
            </a:r>
          </a:p>
          <a:p>
            <a:pPr lvl="1">
              <a:buFont typeface="Wingdings" pitchFamily="2" charset="2"/>
              <a:buChar char="Ø"/>
            </a:pPr>
            <a:r>
              <a:rPr lang="en-US" dirty="0" smtClean="0">
                <a:latin typeface="+mn-lt"/>
                <a:cs typeface="BrowalliaUPC" pitchFamily="34" charset="-34"/>
              </a:rPr>
              <a:t>Handling all the emergency and routine cases</a:t>
            </a:r>
          </a:p>
          <a:p>
            <a:endParaRPr lang="en-IN" dirty="0">
              <a:latin typeface="+mn-lt"/>
              <a:cs typeface="BrowalliaUPC" pitchFamily="34" charset="-34"/>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a:xfrm>
            <a:off x="914400" y="1447800"/>
            <a:ext cx="7772400" cy="4933528"/>
          </a:xfrm>
        </p:spPr>
        <p:txBody>
          <a:bodyPr>
            <a:normAutofit fontScale="85000" lnSpcReduction="10000"/>
          </a:bodyPr>
          <a:lstStyle/>
          <a:p>
            <a:pPr>
              <a:buFont typeface="Wingdings" pitchFamily="2" charset="2"/>
              <a:buChar char="q"/>
            </a:pPr>
            <a:r>
              <a:rPr lang="en-US" b="1" dirty="0" smtClean="0">
                <a:latin typeface="+mn-lt"/>
                <a:cs typeface="BrowalliaUPC" pitchFamily="34" charset="-34"/>
              </a:rPr>
              <a:t>Maternal Health</a:t>
            </a:r>
          </a:p>
          <a:p>
            <a:pPr lvl="1">
              <a:lnSpc>
                <a:spcPct val="120000"/>
              </a:lnSpc>
              <a:buFont typeface="Wingdings" pitchFamily="2" charset="2"/>
              <a:buChar char="Ø"/>
            </a:pPr>
            <a:r>
              <a:rPr lang="en-US" dirty="0" smtClean="0">
                <a:latin typeface="+mn-lt"/>
                <a:cs typeface="BrowalliaUPC" pitchFamily="34" charset="-34"/>
              </a:rPr>
              <a:t>Minimum 4 ANC check ups including Registration &amp; associated services</a:t>
            </a:r>
          </a:p>
          <a:p>
            <a:pPr lvl="2">
              <a:lnSpc>
                <a:spcPct val="120000"/>
              </a:lnSpc>
              <a:buFont typeface="Wingdings" pitchFamily="2" charset="2"/>
              <a:buChar char="ü"/>
            </a:pPr>
            <a:r>
              <a:rPr lang="en-US" sz="2800" dirty="0" smtClean="0">
                <a:latin typeface="+mn-lt"/>
                <a:cs typeface="BrowalliaUPC" pitchFamily="34" charset="-34"/>
              </a:rPr>
              <a:t>1st visit: Within 12 weeks—preferably as soon as pregnancy </a:t>
            </a:r>
          </a:p>
          <a:p>
            <a:pPr lvl="2">
              <a:lnSpc>
                <a:spcPct val="120000"/>
              </a:lnSpc>
              <a:buFont typeface="Wingdings" pitchFamily="2" charset="2"/>
              <a:buChar char="ü"/>
            </a:pPr>
            <a:r>
              <a:rPr lang="en-US" sz="2800" dirty="0" smtClean="0">
                <a:latin typeface="+mn-lt"/>
                <a:cs typeface="BrowalliaUPC" pitchFamily="34" charset="-34"/>
              </a:rPr>
              <a:t>2nd visit: Between 14 and 26 weeks </a:t>
            </a:r>
          </a:p>
          <a:p>
            <a:pPr lvl="2">
              <a:lnSpc>
                <a:spcPct val="120000"/>
              </a:lnSpc>
              <a:buFont typeface="Wingdings" pitchFamily="2" charset="2"/>
              <a:buChar char="ü"/>
            </a:pPr>
            <a:r>
              <a:rPr lang="en-US" sz="2800" dirty="0" smtClean="0">
                <a:latin typeface="+mn-lt"/>
                <a:cs typeface="BrowalliaUPC" pitchFamily="34" charset="-34"/>
              </a:rPr>
              <a:t>3rd visit: Between 28 and 34 weeks </a:t>
            </a:r>
          </a:p>
          <a:p>
            <a:pPr lvl="2">
              <a:lnSpc>
                <a:spcPct val="120000"/>
              </a:lnSpc>
              <a:buFont typeface="Wingdings" pitchFamily="2" charset="2"/>
              <a:buChar char="ü"/>
            </a:pPr>
            <a:r>
              <a:rPr lang="en-US" sz="2800" dirty="0" smtClean="0">
                <a:latin typeface="+mn-lt"/>
                <a:cs typeface="BrowalliaUPC" pitchFamily="34" charset="-34"/>
              </a:rPr>
              <a:t>4th visit: Between 36 weeks and term</a:t>
            </a:r>
            <a:endParaRPr lang="en-US" dirty="0" smtClean="0">
              <a:latin typeface="+mn-lt"/>
              <a:cs typeface="BrowalliaUPC" pitchFamily="34" charset="-34"/>
            </a:endParaRPr>
          </a:p>
          <a:p>
            <a:pPr lvl="1">
              <a:lnSpc>
                <a:spcPct val="120000"/>
              </a:lnSpc>
              <a:buFont typeface="Wingdings" pitchFamily="2" charset="2"/>
              <a:buChar char="Ø"/>
            </a:pPr>
            <a:r>
              <a:rPr lang="en-US" dirty="0" smtClean="0">
                <a:latin typeface="+mn-lt"/>
                <a:cs typeface="BrowalliaUPC" pitchFamily="34" charset="-34"/>
              </a:rPr>
              <a:t>24 hr delivery services including normal and assisted delivery and cesarean section</a:t>
            </a:r>
          </a:p>
          <a:p>
            <a:pPr lvl="1">
              <a:lnSpc>
                <a:spcPct val="120000"/>
              </a:lnSpc>
              <a:buFont typeface="Wingdings" pitchFamily="2" charset="2"/>
              <a:buChar char="Ø"/>
            </a:pPr>
            <a:r>
              <a:rPr lang="en-US" dirty="0" smtClean="0">
                <a:latin typeface="+mn-lt"/>
                <a:cs typeface="BrowalliaUPC" pitchFamily="34" charset="-34"/>
              </a:rPr>
              <a:t>Managing </a:t>
            </a:r>
            <a:r>
              <a:rPr lang="en-US" dirty="0" err="1" smtClean="0">
                <a:latin typeface="+mn-lt"/>
                <a:cs typeface="BrowalliaUPC" pitchFamily="34" charset="-34"/>
              </a:rPr>
              <a:t>labour</a:t>
            </a:r>
            <a:r>
              <a:rPr lang="en-US" dirty="0" smtClean="0">
                <a:latin typeface="+mn-lt"/>
                <a:cs typeface="BrowalliaUPC" pitchFamily="34" charset="-34"/>
              </a:rPr>
              <a:t> using </a:t>
            </a:r>
            <a:r>
              <a:rPr lang="en-US" dirty="0" err="1" smtClean="0">
                <a:latin typeface="+mn-lt"/>
                <a:cs typeface="BrowalliaUPC" pitchFamily="34" charset="-34"/>
              </a:rPr>
              <a:t>Partograph</a:t>
            </a:r>
            <a:r>
              <a:rPr lang="en-US" dirty="0" smtClean="0">
                <a:latin typeface="+mn-lt"/>
                <a:cs typeface="BrowalliaUPC" pitchFamily="34" charset="-34"/>
              </a:rPr>
              <a:t>.</a:t>
            </a:r>
          </a:p>
          <a:p>
            <a:pPr lvl="1">
              <a:lnSpc>
                <a:spcPct val="120000"/>
              </a:lnSpc>
              <a:buFont typeface="Wingdings" pitchFamily="2" charset="2"/>
              <a:buChar char="Ø"/>
            </a:pPr>
            <a:r>
              <a:rPr lang="en-US" dirty="0" smtClean="0">
                <a:latin typeface="+mn-lt"/>
                <a:cs typeface="BrowalliaUPC" pitchFamily="34" charset="-34"/>
              </a:rPr>
              <a:t>Minimum 48 hours of stay after delivery, 3-7 days stay post delivery for managing Complications</a:t>
            </a:r>
          </a:p>
          <a:p>
            <a:endParaRPr lang="en-IN" dirty="0">
              <a:latin typeface="+mn-lt"/>
              <a:cs typeface="BrowalliaUPC" pitchFamily="34" charset="-3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latin typeface="+mn-lt"/>
              <a:cs typeface="BrowalliaUPC" pitchFamily="34" charset="-34"/>
            </a:endParaRPr>
          </a:p>
        </p:txBody>
      </p:sp>
      <p:sp>
        <p:nvSpPr>
          <p:cNvPr id="3" name="Content Placeholder 2"/>
          <p:cNvSpPr>
            <a:spLocks noGrp="1"/>
          </p:cNvSpPr>
          <p:nvPr>
            <p:ph sz="quarter" idx="1"/>
          </p:nvPr>
        </p:nvSpPr>
        <p:spPr/>
        <p:txBody>
          <a:bodyPr/>
          <a:lstStyle/>
          <a:p>
            <a:r>
              <a:rPr lang="en-IN" dirty="0" smtClean="0">
                <a:latin typeface="+mn-lt"/>
                <a:cs typeface="BrowalliaUPC" pitchFamily="34" charset="-34"/>
              </a:rPr>
              <a:t>The health system in India has 3 main links</a:t>
            </a:r>
            <a:endParaRPr lang="en-IN" dirty="0">
              <a:latin typeface="+mn-lt"/>
              <a:cs typeface="BrowalliaUPC" pitchFamily="34" charset="-34"/>
            </a:endParaRPr>
          </a:p>
        </p:txBody>
      </p:sp>
      <p:graphicFrame>
        <p:nvGraphicFramePr>
          <p:cNvPr id="4" name="Diagram 3"/>
          <p:cNvGraphicFramePr/>
          <p:nvPr/>
        </p:nvGraphicFramePr>
        <p:xfrm>
          <a:off x="1619672" y="2276872"/>
          <a:ext cx="5817840" cy="3060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20000"/>
          </a:bodyPr>
          <a:lstStyle/>
          <a:p>
            <a:pPr>
              <a:lnSpc>
                <a:spcPct val="120000"/>
              </a:lnSpc>
              <a:buFont typeface="Wingdings" pitchFamily="2" charset="2"/>
              <a:buChar char="q"/>
            </a:pPr>
            <a:r>
              <a:rPr lang="en-US" dirty="0" smtClean="0">
                <a:latin typeface="+mn-lt"/>
                <a:cs typeface="BrowalliaUPC" pitchFamily="34" charset="-34"/>
              </a:rPr>
              <a:t>Newborn Care and Child Health</a:t>
            </a:r>
          </a:p>
          <a:p>
            <a:pPr lvl="1">
              <a:lnSpc>
                <a:spcPct val="120000"/>
              </a:lnSpc>
              <a:buFont typeface="Wingdings" pitchFamily="2" charset="2"/>
              <a:buChar char="Ø"/>
            </a:pPr>
            <a:r>
              <a:rPr lang="en-US" dirty="0" smtClean="0">
                <a:latin typeface="+mn-lt"/>
                <a:cs typeface="BrowalliaUPC" pitchFamily="34" charset="-34"/>
              </a:rPr>
              <a:t>Essential Newborn Care and Resuscitation</a:t>
            </a:r>
          </a:p>
          <a:p>
            <a:pPr lvl="1">
              <a:lnSpc>
                <a:spcPct val="120000"/>
              </a:lnSpc>
              <a:buFont typeface="Wingdings" pitchFamily="2" charset="2"/>
              <a:buChar char="Ø"/>
            </a:pPr>
            <a:r>
              <a:rPr lang="en-US" dirty="0" smtClean="0">
                <a:latin typeface="+mn-lt"/>
                <a:cs typeface="BrowalliaUPC" pitchFamily="34" charset="-34"/>
              </a:rPr>
              <a:t>Counseling on Infant and young child feeding</a:t>
            </a:r>
          </a:p>
          <a:p>
            <a:pPr lvl="1">
              <a:lnSpc>
                <a:spcPct val="120000"/>
              </a:lnSpc>
              <a:buFont typeface="Wingdings" pitchFamily="2" charset="2"/>
              <a:buChar char="Ø"/>
            </a:pPr>
            <a:r>
              <a:rPr lang="en-US" dirty="0" smtClean="0">
                <a:latin typeface="+mn-lt"/>
                <a:cs typeface="BrowalliaUPC" pitchFamily="34" charset="-34"/>
              </a:rPr>
              <a:t>Routine and emergency care of sick children</a:t>
            </a:r>
          </a:p>
          <a:p>
            <a:pPr lvl="1">
              <a:lnSpc>
                <a:spcPct val="120000"/>
              </a:lnSpc>
              <a:buFont typeface="Wingdings" pitchFamily="2" charset="2"/>
              <a:buChar char="Ø"/>
            </a:pPr>
            <a:r>
              <a:rPr lang="en-US" dirty="0" smtClean="0">
                <a:latin typeface="+mn-lt"/>
                <a:cs typeface="BrowalliaUPC" pitchFamily="34" charset="-34"/>
              </a:rPr>
              <a:t>Full Immunization of infants and children against VPDs</a:t>
            </a:r>
          </a:p>
          <a:p>
            <a:pPr lvl="1">
              <a:lnSpc>
                <a:spcPct val="120000"/>
              </a:lnSpc>
              <a:buFont typeface="Wingdings" pitchFamily="2" charset="2"/>
              <a:buChar char="Ø"/>
            </a:pPr>
            <a:r>
              <a:rPr lang="en-US" dirty="0" smtClean="0">
                <a:latin typeface="+mn-lt"/>
                <a:cs typeface="BrowalliaUPC" pitchFamily="34" charset="-34"/>
              </a:rPr>
              <a:t>Management of Malnutrition cases.</a:t>
            </a:r>
          </a:p>
          <a:p>
            <a:pPr lvl="1">
              <a:lnSpc>
                <a:spcPct val="120000"/>
              </a:lnSpc>
              <a:buFont typeface="Wingdings" pitchFamily="2" charset="2"/>
              <a:buChar char="Ø"/>
            </a:pPr>
            <a:endParaRPr lang="en-US" dirty="0" smtClean="0">
              <a:latin typeface="+mn-lt"/>
              <a:cs typeface="BrowalliaUPC" pitchFamily="34" charset="-34"/>
            </a:endParaRPr>
          </a:p>
          <a:p>
            <a:pPr>
              <a:lnSpc>
                <a:spcPct val="120000"/>
              </a:lnSpc>
              <a:buFont typeface="Wingdings" pitchFamily="2" charset="2"/>
              <a:buChar char="q"/>
            </a:pPr>
            <a:r>
              <a:rPr lang="en-US" dirty="0" smtClean="0">
                <a:latin typeface="+mn-lt"/>
                <a:cs typeface="BrowalliaUPC" pitchFamily="34" charset="-34"/>
              </a:rPr>
              <a:t>Family Planning</a:t>
            </a:r>
          </a:p>
          <a:p>
            <a:pPr lvl="1">
              <a:lnSpc>
                <a:spcPct val="120000"/>
              </a:lnSpc>
              <a:buFont typeface="Wingdings" pitchFamily="2" charset="2"/>
              <a:buChar char="Ø"/>
            </a:pPr>
            <a:r>
              <a:rPr lang="en-US" dirty="0" smtClean="0">
                <a:latin typeface="+mn-lt"/>
                <a:cs typeface="BrowalliaUPC" pitchFamily="34" charset="-34"/>
              </a:rPr>
              <a:t>Counseling, provision of Contraceptives, NSV, Laparoscopic Sterilization Services and their follow up. </a:t>
            </a:r>
          </a:p>
          <a:p>
            <a:pPr lvl="1">
              <a:lnSpc>
                <a:spcPct val="120000"/>
              </a:lnSpc>
              <a:buFont typeface="Wingdings" pitchFamily="2" charset="2"/>
              <a:buChar char="Ø"/>
            </a:pPr>
            <a:r>
              <a:rPr lang="en-US" dirty="0" smtClean="0">
                <a:latin typeface="+mn-lt"/>
                <a:cs typeface="BrowalliaUPC" pitchFamily="34" charset="-34"/>
              </a:rPr>
              <a:t>Safe Abortion Services</a:t>
            </a:r>
          </a:p>
          <a:p>
            <a:endParaRPr lang="en-IN" dirty="0">
              <a:latin typeface="+mn-lt"/>
              <a:cs typeface="BrowalliaUPC" pitchFamily="34" charset="-34"/>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lnSpc>
                <a:spcPct val="110000"/>
              </a:lnSpc>
              <a:buFont typeface="Wingdings" pitchFamily="2" charset="2"/>
              <a:buChar char="q"/>
            </a:pPr>
            <a:r>
              <a:rPr lang="en-US" dirty="0" smtClean="0">
                <a:latin typeface="+mn-lt"/>
                <a:cs typeface="BrowalliaUPC" pitchFamily="34" charset="-34"/>
              </a:rPr>
              <a:t>All National Health </a:t>
            </a:r>
            <a:r>
              <a:rPr lang="en-US" dirty="0" err="1" smtClean="0">
                <a:latin typeface="+mn-lt"/>
                <a:cs typeface="BrowalliaUPC" pitchFamily="34" charset="-34"/>
              </a:rPr>
              <a:t>Programmes</a:t>
            </a:r>
            <a:r>
              <a:rPr lang="en-US" dirty="0" smtClean="0">
                <a:latin typeface="+mn-lt"/>
                <a:cs typeface="BrowalliaUPC" pitchFamily="34" charset="-34"/>
              </a:rPr>
              <a:t> delivered through CHCs</a:t>
            </a:r>
          </a:p>
          <a:p>
            <a:pPr>
              <a:lnSpc>
                <a:spcPct val="110000"/>
              </a:lnSpc>
              <a:buFont typeface="Wingdings" pitchFamily="2" charset="2"/>
              <a:buChar char="q"/>
            </a:pPr>
            <a:r>
              <a:rPr lang="en-US" dirty="0" smtClean="0">
                <a:latin typeface="+mn-lt"/>
                <a:cs typeface="BrowalliaUPC" pitchFamily="34" charset="-34"/>
              </a:rPr>
              <a:t>School health services</a:t>
            </a:r>
          </a:p>
          <a:p>
            <a:pPr>
              <a:lnSpc>
                <a:spcPct val="110000"/>
              </a:lnSpc>
              <a:buFont typeface="Wingdings" pitchFamily="2" charset="2"/>
              <a:buChar char="q"/>
            </a:pPr>
            <a:r>
              <a:rPr lang="en-US" dirty="0" smtClean="0">
                <a:latin typeface="+mn-lt"/>
                <a:cs typeface="BrowalliaUPC" pitchFamily="34" charset="-34"/>
              </a:rPr>
              <a:t>Others</a:t>
            </a:r>
          </a:p>
          <a:p>
            <a:pPr lvl="1">
              <a:lnSpc>
                <a:spcPct val="110000"/>
              </a:lnSpc>
              <a:buFont typeface="Wingdings" pitchFamily="2" charset="2"/>
              <a:buChar char="Ø"/>
            </a:pPr>
            <a:r>
              <a:rPr lang="en-US" dirty="0" smtClean="0">
                <a:latin typeface="+mn-lt"/>
                <a:cs typeface="BrowalliaUPC" pitchFamily="34" charset="-34"/>
              </a:rPr>
              <a:t>Blood storage facility</a:t>
            </a:r>
          </a:p>
          <a:p>
            <a:pPr lvl="1">
              <a:lnSpc>
                <a:spcPct val="110000"/>
              </a:lnSpc>
              <a:buFont typeface="Wingdings" pitchFamily="2" charset="2"/>
              <a:buChar char="Ø"/>
            </a:pPr>
            <a:r>
              <a:rPr lang="en-US" dirty="0" smtClean="0">
                <a:latin typeface="+mn-lt"/>
                <a:cs typeface="BrowalliaUPC" pitchFamily="34" charset="-34"/>
              </a:rPr>
              <a:t>Essential laboratory services </a:t>
            </a:r>
          </a:p>
          <a:p>
            <a:pPr lvl="1">
              <a:lnSpc>
                <a:spcPct val="110000"/>
              </a:lnSpc>
              <a:buFont typeface="Wingdings" pitchFamily="2" charset="2"/>
              <a:buChar char="Ø"/>
            </a:pPr>
            <a:r>
              <a:rPr lang="en-US" dirty="0" smtClean="0">
                <a:latin typeface="+mn-lt"/>
                <a:cs typeface="BrowalliaUPC" pitchFamily="34" charset="-34"/>
              </a:rPr>
              <a:t>Referral (transport) services</a:t>
            </a:r>
          </a:p>
          <a:p>
            <a:pPr>
              <a:lnSpc>
                <a:spcPct val="110000"/>
              </a:lnSpc>
              <a:buFont typeface="Wingdings" pitchFamily="2" charset="2"/>
              <a:buChar char="q"/>
            </a:pPr>
            <a:r>
              <a:rPr lang="en-US" dirty="0" smtClean="0">
                <a:latin typeface="+mn-lt"/>
                <a:cs typeface="BrowalliaUPC" pitchFamily="34" charset="-34"/>
              </a:rPr>
              <a:t>Maternal Death review (MDR)</a:t>
            </a:r>
            <a:endParaRPr lang="en-IN" dirty="0">
              <a:latin typeface="+mn-lt"/>
              <a:cs typeface="BrowalliaUPC" pitchFamily="34" charset="-34"/>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701824"/>
            <a:ext cx="7772400" cy="1143000"/>
          </a:xfrm>
        </p:spPr>
        <p:txBody>
          <a:bodyPr>
            <a:normAutofit fontScale="90000"/>
          </a:bodyPr>
          <a:lstStyle/>
          <a:p>
            <a:r>
              <a:rPr lang="en-IN" b="1" dirty="0" smtClean="0">
                <a:solidFill>
                  <a:schemeClr val="tx1"/>
                </a:solidFill>
                <a:latin typeface="+mn-lt"/>
                <a:cs typeface="BrowalliaUPC" pitchFamily="34" charset="-34"/>
              </a:rPr>
              <a:t>Secondary Health Care</a:t>
            </a:r>
            <a:r>
              <a:rPr lang="en-IN" dirty="0" smtClean="0">
                <a:solidFill>
                  <a:schemeClr val="tx1"/>
                </a:solidFill>
                <a:latin typeface="+mn-lt"/>
                <a:cs typeface="BrowalliaUPC" pitchFamily="34" charset="-34"/>
              </a:rPr>
              <a:t/>
            </a:r>
            <a:br>
              <a:rPr lang="en-IN" dirty="0" smtClean="0">
                <a:solidFill>
                  <a:schemeClr val="tx1"/>
                </a:solidFill>
                <a:latin typeface="+mn-lt"/>
                <a:cs typeface="BrowalliaUPC" pitchFamily="34" charset="-34"/>
              </a:rPr>
            </a:br>
            <a:endParaRPr lang="en-IN" dirty="0">
              <a:solidFill>
                <a:schemeClr val="tx1"/>
              </a:solidFill>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20000"/>
          </a:bodyPr>
          <a:lstStyle/>
          <a:p>
            <a:r>
              <a:rPr lang="en-IN" dirty="0" smtClean="0">
                <a:latin typeface="+mn-lt"/>
                <a:cs typeface="BrowalliaUPC" pitchFamily="34" charset="-34"/>
              </a:rPr>
              <a:t>Secondary Healthcare refers to a second tier of health system, in which patients from primary health care are </a:t>
            </a:r>
            <a:r>
              <a:rPr lang="en-IN" dirty="0" smtClean="0">
                <a:solidFill>
                  <a:srgbClr val="0070C0"/>
                </a:solidFill>
                <a:latin typeface="+mn-lt"/>
                <a:cs typeface="BrowalliaUPC" pitchFamily="34" charset="-34"/>
              </a:rPr>
              <a:t>referred</a:t>
            </a:r>
            <a:r>
              <a:rPr lang="en-IN" dirty="0" smtClean="0">
                <a:latin typeface="+mn-lt"/>
                <a:cs typeface="BrowalliaUPC" pitchFamily="34" charset="-34"/>
              </a:rPr>
              <a:t> to specialists in higher hospitals for treatment.</a:t>
            </a:r>
          </a:p>
          <a:p>
            <a:pPr>
              <a:buNone/>
            </a:pPr>
            <a:r>
              <a:rPr lang="en-IN" dirty="0" smtClean="0">
                <a:latin typeface="+mn-lt"/>
                <a:cs typeface="BrowalliaUPC" pitchFamily="34" charset="-34"/>
              </a:rPr>
              <a:t> </a:t>
            </a:r>
          </a:p>
          <a:p>
            <a:r>
              <a:rPr lang="en-IN" dirty="0" smtClean="0">
                <a:latin typeface="+mn-lt"/>
                <a:cs typeface="BrowalliaUPC" pitchFamily="34" charset="-34"/>
              </a:rPr>
              <a:t>In India, the health centres for secondary health care include </a:t>
            </a:r>
            <a:r>
              <a:rPr lang="en-IN" dirty="0" smtClean="0">
                <a:solidFill>
                  <a:srgbClr val="0070C0"/>
                </a:solidFill>
                <a:latin typeface="+mn-lt"/>
                <a:cs typeface="BrowalliaUPC" pitchFamily="34" charset="-34"/>
              </a:rPr>
              <a:t>District hospitals and Community Health Centre at block level </a:t>
            </a:r>
            <a:r>
              <a:rPr lang="en-IN" dirty="0" smtClean="0">
                <a:latin typeface="+mn-lt"/>
                <a:cs typeface="BrowalliaUPC" pitchFamily="34" charset="-34"/>
              </a:rPr>
              <a:t>within the public health system.</a:t>
            </a:r>
          </a:p>
          <a:p>
            <a:endParaRPr lang="en-IN" dirty="0" smtClean="0">
              <a:latin typeface="+mn-lt"/>
              <a:cs typeface="BrowalliaUPC" pitchFamily="34" charset="-34"/>
            </a:endParaRPr>
          </a:p>
          <a:p>
            <a:r>
              <a:rPr lang="en-IN" dirty="0" smtClean="0">
                <a:latin typeface="+mn-lt"/>
                <a:cs typeface="BrowalliaUPC" pitchFamily="34" charset="-34"/>
              </a:rPr>
              <a:t>Secondary care is the health care services provided by medical specialists, dental specialists and other health professionals who generally do not have first contact with patients: for example, </a:t>
            </a:r>
            <a:r>
              <a:rPr lang="en-IN" dirty="0" smtClean="0">
                <a:solidFill>
                  <a:srgbClr val="0070C0"/>
                </a:solidFill>
                <a:latin typeface="+mn-lt"/>
                <a:cs typeface="BrowalliaUPC" pitchFamily="34" charset="-34"/>
              </a:rPr>
              <a:t>cardiologists, urologists, </a:t>
            </a:r>
            <a:r>
              <a:rPr lang="en-IN" dirty="0" err="1" smtClean="0">
                <a:solidFill>
                  <a:srgbClr val="0070C0"/>
                </a:solidFill>
                <a:latin typeface="+mn-lt"/>
                <a:cs typeface="BrowalliaUPC" pitchFamily="34" charset="-34"/>
              </a:rPr>
              <a:t>dermatilogist</a:t>
            </a:r>
            <a:r>
              <a:rPr lang="en-IN" dirty="0" smtClean="0">
                <a:solidFill>
                  <a:srgbClr val="0070C0"/>
                </a:solidFill>
                <a:latin typeface="+mn-lt"/>
                <a:cs typeface="BrowalliaUPC" pitchFamily="34" charset="-34"/>
              </a:rPr>
              <a:t>, and oral and maxillofacial surgeons.</a:t>
            </a:r>
          </a:p>
          <a:p>
            <a:pPr>
              <a:buNone/>
            </a:pPr>
            <a:endParaRPr lang="en-IN" dirty="0" smtClean="0">
              <a:latin typeface="+mn-lt"/>
              <a:cs typeface="BrowalliaUPC" pitchFamily="34" charset="-34"/>
            </a:endParaRPr>
          </a:p>
          <a:p>
            <a:endParaRPr lang="en-IN" dirty="0">
              <a:latin typeface="+mn-lt"/>
              <a:cs typeface="BrowalliaUPC" pitchFamily="34" charset="-34"/>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fontScale="92500" lnSpcReduction="10000"/>
          </a:bodyPr>
          <a:lstStyle/>
          <a:p>
            <a:r>
              <a:rPr lang="en-IN" dirty="0" smtClean="0">
                <a:latin typeface="+mn-lt"/>
                <a:cs typeface="BrowalliaUPC" pitchFamily="34" charset="-34"/>
              </a:rPr>
              <a:t>It </a:t>
            </a:r>
            <a:r>
              <a:rPr lang="en-IN" dirty="0" smtClean="0">
                <a:solidFill>
                  <a:srgbClr val="0070C0"/>
                </a:solidFill>
                <a:latin typeface="+mn-lt"/>
                <a:cs typeface="BrowalliaUPC" pitchFamily="34" charset="-34"/>
              </a:rPr>
              <a:t>includes acute care</a:t>
            </a:r>
            <a:r>
              <a:rPr lang="en-IN" dirty="0" smtClean="0">
                <a:latin typeface="+mn-lt"/>
                <a:cs typeface="BrowalliaUPC" pitchFamily="34" charset="-34"/>
              </a:rPr>
              <a:t>: necessary treatment for a short period of time for a brief but serious illness, injury or other health condition, such as in a hospital emergency department. It also includes skilled attendance during </a:t>
            </a:r>
            <a:r>
              <a:rPr lang="en-IN" dirty="0" smtClean="0">
                <a:solidFill>
                  <a:srgbClr val="0070C0"/>
                </a:solidFill>
                <a:latin typeface="+mn-lt"/>
                <a:cs typeface="BrowalliaUPC" pitchFamily="34" charset="-34"/>
              </a:rPr>
              <a:t>childbirth, intensive care, and medical imaging services.</a:t>
            </a:r>
          </a:p>
          <a:p>
            <a:endParaRPr lang="en-IN" dirty="0" smtClean="0">
              <a:latin typeface="+mn-lt"/>
              <a:cs typeface="BrowalliaUPC" pitchFamily="34" charset="-34"/>
            </a:endParaRPr>
          </a:p>
          <a:p>
            <a:r>
              <a:rPr lang="en-IN" dirty="0" smtClean="0">
                <a:latin typeface="+mn-lt"/>
                <a:cs typeface="BrowalliaUPC" pitchFamily="34" charset="-34"/>
              </a:rPr>
              <a:t>The term "secondary care" is sometimes used synonymously with "hospital care". However, many secondary care providers do not necessarily work in hospitals, such as psychiatrists, clinical psychologists, occupational therapists, most dental specialties or </a:t>
            </a:r>
            <a:r>
              <a:rPr lang="en-IN" dirty="0" smtClean="0">
                <a:solidFill>
                  <a:srgbClr val="0070C0"/>
                </a:solidFill>
                <a:latin typeface="+mn-lt"/>
                <a:cs typeface="BrowalliaUPC" pitchFamily="34" charset="-34"/>
              </a:rPr>
              <a:t>physiotherapists (physiotherapists are also primary care providers, and a referral is not required to see a physiotherapist), </a:t>
            </a:r>
            <a:r>
              <a:rPr lang="en-IN" dirty="0" smtClean="0">
                <a:latin typeface="+mn-lt"/>
                <a:cs typeface="BrowalliaUPC" pitchFamily="34" charset="-34"/>
              </a:rPr>
              <a:t>and some primary care services are delivered within hospitals</a:t>
            </a:r>
          </a:p>
          <a:p>
            <a:endParaRPr lang="en-IN" dirty="0">
              <a:latin typeface="+mn-lt"/>
              <a:cs typeface="BrowalliaUPC" pitchFamily="34" charset="-34"/>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lstStyle/>
          <a:p>
            <a:r>
              <a:rPr lang="en-IN" dirty="0" smtClean="0">
                <a:latin typeface="+mn-lt"/>
                <a:cs typeface="BrowalliaUPC" pitchFamily="34" charset="-34"/>
              </a:rPr>
              <a:t>Depending on the organization and policies of the national health system, patients may be required to see a primary care provider for a referral before they can access secondary care. </a:t>
            </a:r>
          </a:p>
          <a:p>
            <a:endParaRPr lang="en-IN" dirty="0" smtClean="0">
              <a:latin typeface="+mn-lt"/>
              <a:cs typeface="BrowalliaUPC" pitchFamily="34" charset="-34"/>
            </a:endParaRPr>
          </a:p>
          <a:p>
            <a:r>
              <a:rPr lang="en-IN" dirty="0" smtClean="0">
                <a:latin typeface="+mn-lt"/>
                <a:cs typeface="BrowalliaUPC" pitchFamily="34" charset="-34"/>
              </a:rPr>
              <a:t>Allied health professionals, such as physical therapists, respiratory therapists, occupational therapists, speech therapists, and dieticians, also generally work in secondary care, accessed through either patient </a:t>
            </a:r>
            <a:r>
              <a:rPr lang="en-IN" dirty="0" smtClean="0">
                <a:solidFill>
                  <a:srgbClr val="0070C0"/>
                </a:solidFill>
                <a:latin typeface="+mn-lt"/>
                <a:cs typeface="BrowalliaUPC" pitchFamily="34" charset="-34"/>
              </a:rPr>
              <a:t>self-referral or through physician referral.</a:t>
            </a:r>
          </a:p>
          <a:p>
            <a:endParaRPr lang="en-IN" dirty="0">
              <a:latin typeface="+mn-lt"/>
              <a:cs typeface="BrowalliaUPC" pitchFamily="34" charset="-34"/>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73832"/>
            <a:ext cx="7772400" cy="1143000"/>
          </a:xfrm>
        </p:spPr>
        <p:txBody>
          <a:bodyPr>
            <a:normAutofit fontScale="90000"/>
          </a:bodyPr>
          <a:lstStyle/>
          <a:p>
            <a:r>
              <a:rPr lang="en-IN" b="1" dirty="0" smtClean="0">
                <a:solidFill>
                  <a:schemeClr val="tx1"/>
                </a:solidFill>
                <a:latin typeface="+mn-lt"/>
                <a:cs typeface="BrowalliaUPC" pitchFamily="34" charset="-34"/>
              </a:rPr>
              <a:t>Tertiary Health Care</a:t>
            </a:r>
            <a:r>
              <a:rPr lang="en-IN" dirty="0" smtClean="0">
                <a:latin typeface="+mn-lt"/>
                <a:cs typeface="BrowalliaUPC" pitchFamily="34" charset="-34"/>
              </a:rPr>
              <a:t/>
            </a:r>
            <a:br>
              <a:rPr lang="en-IN" dirty="0" smtClean="0">
                <a:latin typeface="+mn-lt"/>
                <a:cs typeface="BrowalliaUPC" pitchFamily="34" charset="-34"/>
              </a:rPr>
            </a:br>
            <a:endParaRPr lang="en-IN" dirty="0">
              <a:latin typeface="+mn-lt"/>
              <a:cs typeface="BrowalliaUPC" pitchFamily="34" charset="-34"/>
            </a:endParaRPr>
          </a:p>
        </p:txBody>
      </p:sp>
      <p:sp>
        <p:nvSpPr>
          <p:cNvPr id="3" name="Content Placeholder 2"/>
          <p:cNvSpPr>
            <a:spLocks noGrp="1"/>
          </p:cNvSpPr>
          <p:nvPr>
            <p:ph sz="quarter" idx="1"/>
          </p:nvPr>
        </p:nvSpPr>
        <p:spPr/>
        <p:txBody>
          <a:bodyPr>
            <a:normAutofit/>
          </a:bodyPr>
          <a:lstStyle/>
          <a:p>
            <a:r>
              <a:rPr lang="en-IN" dirty="0" smtClean="0">
                <a:latin typeface="+mn-lt"/>
                <a:cs typeface="BrowalliaUPC" pitchFamily="34" charset="-34"/>
              </a:rPr>
              <a:t>Tertiary Health care refers to a third level of health system, in which specialized consultative care , usually for inpatients and </a:t>
            </a:r>
            <a:r>
              <a:rPr lang="en-IN" dirty="0" smtClean="0">
                <a:solidFill>
                  <a:srgbClr val="0070C0"/>
                </a:solidFill>
                <a:latin typeface="+mn-lt"/>
                <a:cs typeface="BrowalliaUPC" pitchFamily="34" charset="-34"/>
              </a:rPr>
              <a:t>on referral </a:t>
            </a:r>
            <a:r>
              <a:rPr lang="en-IN" dirty="0" smtClean="0">
                <a:latin typeface="+mn-lt"/>
                <a:cs typeface="BrowalliaUPC" pitchFamily="34" charset="-34"/>
              </a:rPr>
              <a:t>from a primary or secondary health professional is provided.</a:t>
            </a:r>
          </a:p>
          <a:p>
            <a:r>
              <a:rPr lang="en-IN" dirty="0" smtClean="0">
                <a:solidFill>
                  <a:srgbClr val="0070C0"/>
                </a:solidFill>
                <a:latin typeface="+mn-lt"/>
                <a:cs typeface="BrowalliaUPC" pitchFamily="34" charset="-34"/>
              </a:rPr>
              <a:t>Specialised Intensive Care Units, advanced diagnostic support services and specialized medical personnel </a:t>
            </a:r>
            <a:r>
              <a:rPr lang="en-IN" dirty="0" smtClean="0">
                <a:latin typeface="+mn-lt"/>
                <a:cs typeface="BrowalliaUPC" pitchFamily="34" charset="-34"/>
              </a:rPr>
              <a:t>on the key features of tertiary health care.</a:t>
            </a:r>
          </a:p>
          <a:p>
            <a:r>
              <a:rPr lang="en-IN" dirty="0" smtClean="0">
                <a:latin typeface="+mn-lt"/>
                <a:cs typeface="BrowalliaUPC" pitchFamily="34" charset="-34"/>
              </a:rPr>
              <a:t> In India, under public health system, tertiary care service is provided by </a:t>
            </a:r>
            <a:r>
              <a:rPr lang="en-IN" dirty="0" smtClean="0">
                <a:solidFill>
                  <a:srgbClr val="0070C0"/>
                </a:solidFill>
                <a:latin typeface="+mn-lt"/>
                <a:cs typeface="BrowalliaUPC" pitchFamily="34" charset="-34"/>
              </a:rPr>
              <a:t>medical colleges and advanced medical research institutes.</a:t>
            </a:r>
          </a:p>
          <a:p>
            <a:endParaRPr lang="en-IN" dirty="0">
              <a:latin typeface="+mn-lt"/>
              <a:cs typeface="BrowalliaUPC" pitchFamily="34" charset="-34"/>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lstStyle/>
          <a:p>
            <a:r>
              <a:rPr lang="en-IN" dirty="0" smtClean="0">
                <a:latin typeface="+mn-lt"/>
                <a:cs typeface="BrowalliaUPC" pitchFamily="34" charset="-34"/>
              </a:rPr>
              <a:t>Examples of tertiary care services are </a:t>
            </a:r>
            <a:r>
              <a:rPr lang="en-IN" dirty="0" smtClean="0">
                <a:solidFill>
                  <a:srgbClr val="0070C0"/>
                </a:solidFill>
                <a:latin typeface="+mn-lt"/>
                <a:cs typeface="BrowalliaUPC" pitchFamily="34" charset="-34"/>
              </a:rPr>
              <a:t>cancer management, neurosurgery, cardiac surgery, plastic surgery, treatment for severe burns, advanced neonatology services, palliative</a:t>
            </a:r>
            <a:r>
              <a:rPr lang="en-IN" dirty="0" smtClean="0">
                <a:latin typeface="+mn-lt"/>
                <a:cs typeface="BrowalliaUPC" pitchFamily="34" charset="-34"/>
              </a:rPr>
              <a:t>, and other complex medical and surgical interventions</a:t>
            </a:r>
            <a:endParaRPr lang="en-IN" dirty="0">
              <a:latin typeface="+mn-lt"/>
              <a:cs typeface="BrowalliaUPC" pitchFamily="34" charset="-34"/>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buNone/>
            </a:pPr>
            <a:r>
              <a:rPr lang="en-IN" dirty="0" smtClean="0"/>
              <a:t>1. DGHS works at</a:t>
            </a:r>
          </a:p>
          <a:p>
            <a:pPr>
              <a:buNone/>
            </a:pPr>
            <a:r>
              <a:rPr lang="en-IN" dirty="0" smtClean="0"/>
              <a:t>A. National level 	B. state level 	C. district level 	D. none of them</a:t>
            </a:r>
          </a:p>
          <a:p>
            <a:pPr>
              <a:buNone/>
            </a:pPr>
            <a:endParaRPr lang="en-IN" dirty="0" smtClean="0">
              <a:cs typeface="BrowalliaUPC" pitchFamily="34" charset="-34"/>
            </a:endParaRPr>
          </a:p>
          <a:p>
            <a:pPr>
              <a:buNone/>
            </a:pPr>
            <a:r>
              <a:rPr lang="en-IN" dirty="0" smtClean="0">
                <a:cs typeface="BrowalliaUPC" pitchFamily="34" charset="-34"/>
              </a:rPr>
              <a:t>2. Tertiary Health care system in public health consist</a:t>
            </a:r>
          </a:p>
          <a:p>
            <a:pPr>
              <a:buNone/>
            </a:pPr>
            <a:r>
              <a:rPr lang="en-IN" dirty="0" smtClean="0">
                <a:cs typeface="BrowalliaUPC" pitchFamily="34" charset="-34"/>
              </a:rPr>
              <a:t>A. Medical colleges 	B. district hospitals 	C. community health centre 	D. primary health </a:t>
            </a:r>
            <a:r>
              <a:rPr lang="en-IN" dirty="0" err="1" smtClean="0">
                <a:cs typeface="BrowalliaUPC" pitchFamily="34" charset="-34"/>
              </a:rPr>
              <a:t>center</a:t>
            </a:r>
            <a:endParaRPr lang="en-IN" dirty="0" smtClean="0">
              <a:cs typeface="BrowalliaUPC" pitchFamily="34" charset="-34"/>
            </a:endParaRPr>
          </a:p>
          <a:p>
            <a:pPr>
              <a:buNone/>
            </a:pPr>
            <a:endParaRPr lang="en-IN" dirty="0" smtClean="0">
              <a:cs typeface="BrowalliaUPC" pitchFamily="34" charset="-34"/>
            </a:endParaRPr>
          </a:p>
          <a:p>
            <a:pPr>
              <a:buNone/>
            </a:pPr>
            <a:r>
              <a:rPr lang="en-IN" dirty="0" smtClean="0">
                <a:cs typeface="BrowalliaUPC" pitchFamily="34" charset="-34"/>
              </a:rPr>
              <a:t>3.National medical library is controlled by </a:t>
            </a:r>
          </a:p>
          <a:p>
            <a:pPr lvl="0">
              <a:buNone/>
            </a:pPr>
            <a:r>
              <a:rPr lang="en-IN" dirty="0" smtClean="0">
                <a:cs typeface="BrowalliaUPC" pitchFamily="34" charset="-34"/>
              </a:rPr>
              <a:t>A. Central council 	B.DGHS 	C. state health ministry D.</a:t>
            </a:r>
            <a:r>
              <a:rPr lang="en-US" dirty="0" smtClean="0">
                <a:cs typeface="BrowalliaUPC" pitchFamily="34" charset="-34"/>
              </a:rPr>
              <a:t>The Ministry of Health and Family welfare</a:t>
            </a:r>
          </a:p>
          <a:p>
            <a:pPr lvl="0"/>
            <a:endParaRPr lang="en-US" dirty="0" smtClean="0">
              <a:cs typeface="BrowalliaUPC" pitchFamily="34" charset="-34"/>
            </a:endParaRPr>
          </a:p>
          <a:p>
            <a:endParaRPr lang="en-IN" dirty="0" smtClean="0">
              <a:cs typeface="BrowalliaUPC" pitchFamily="34" charset="-34"/>
            </a:endParaRPr>
          </a:p>
          <a:p>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dirty="0" smtClean="0">
                <a:cs typeface="BrowalliaUPC" pitchFamily="34" charset="-34"/>
              </a:rPr>
              <a:t>4.The community development block comprises approximately</a:t>
            </a:r>
          </a:p>
          <a:p>
            <a:pPr>
              <a:buNone/>
            </a:pPr>
            <a:r>
              <a:rPr lang="en-IN" dirty="0" smtClean="0">
                <a:cs typeface="BrowalliaUPC" pitchFamily="34" charset="-34"/>
              </a:rPr>
              <a:t>A. 100 villages 		B. 200 villages 		C. 300 villages 	D. 150 villages</a:t>
            </a:r>
          </a:p>
          <a:p>
            <a:pPr>
              <a:buNone/>
            </a:pPr>
            <a:endParaRPr lang="en-IN" dirty="0" smtClean="0">
              <a:cs typeface="BrowalliaUPC" pitchFamily="34" charset="-34"/>
            </a:endParaRPr>
          </a:p>
          <a:p>
            <a:pPr>
              <a:buNone/>
            </a:pPr>
            <a:r>
              <a:rPr lang="en-IN" dirty="0" smtClean="0">
                <a:cs typeface="BrowalliaUPC" pitchFamily="34" charset="-34"/>
              </a:rPr>
              <a:t>5. National health mission is a part of </a:t>
            </a:r>
          </a:p>
          <a:p>
            <a:pPr>
              <a:buNone/>
            </a:pPr>
            <a:r>
              <a:rPr lang="en-IN" dirty="0" smtClean="0">
                <a:cs typeface="BrowalliaUPC" pitchFamily="34" charset="-34"/>
              </a:rPr>
              <a:t>A. Primary health care 	B. secondary health care		C.  tertiary health care 	D. none of them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354162"/>
          </a:xfrm>
        </p:spPr>
        <p:txBody>
          <a:bodyPr>
            <a:normAutofit fontScale="90000"/>
          </a:bodyPr>
          <a:lstStyle/>
          <a:p>
            <a:r>
              <a:rPr lang="en-US" u="sng" dirty="0" smtClean="0">
                <a:solidFill>
                  <a:schemeClr val="tx1"/>
                </a:solidFill>
                <a:latin typeface="+mn-lt"/>
                <a:cs typeface="BrowalliaUPC" pitchFamily="34" charset="-34"/>
              </a:rPr>
              <a:t>At the central level</a:t>
            </a:r>
            <a:r>
              <a:rPr lang="en-US" dirty="0" smtClean="0">
                <a:latin typeface="+mn-lt"/>
                <a:cs typeface="BrowalliaUPC" pitchFamily="34" charset="-34"/>
              </a:rPr>
              <a:t/>
            </a:r>
            <a:br>
              <a:rPr lang="en-US" dirty="0" smtClean="0">
                <a:latin typeface="+mn-lt"/>
                <a:cs typeface="BrowalliaUPC" pitchFamily="34" charset="-34"/>
              </a:rPr>
            </a:br>
            <a:endParaRPr lang="en-IN" dirty="0">
              <a:latin typeface="+mn-lt"/>
              <a:cs typeface="BrowalliaUPC" pitchFamily="34" charset="-34"/>
            </a:endParaRPr>
          </a:p>
        </p:txBody>
      </p:sp>
      <p:sp>
        <p:nvSpPr>
          <p:cNvPr id="3" name="Content Placeholder 2"/>
          <p:cNvSpPr>
            <a:spLocks noGrp="1"/>
          </p:cNvSpPr>
          <p:nvPr>
            <p:ph sz="quarter" idx="1"/>
          </p:nvPr>
        </p:nvSpPr>
        <p:spPr/>
        <p:txBody>
          <a:bodyPr/>
          <a:lstStyle/>
          <a:p>
            <a:r>
              <a:rPr lang="en-US" dirty="0" smtClean="0">
                <a:latin typeface="+mn-lt"/>
                <a:cs typeface="BrowalliaUPC" pitchFamily="34" charset="-34"/>
              </a:rPr>
              <a:t>The official “organs” of health system at national level are</a:t>
            </a:r>
          </a:p>
          <a:p>
            <a:endParaRPr lang="en-IN" dirty="0">
              <a:latin typeface="+mn-lt"/>
              <a:cs typeface="BrowalliaUPC" pitchFamily="34" charset="-34"/>
            </a:endParaRPr>
          </a:p>
        </p:txBody>
      </p:sp>
      <p:graphicFrame>
        <p:nvGraphicFramePr>
          <p:cNvPr id="4" name="Diagram 3"/>
          <p:cNvGraphicFramePr/>
          <p:nvPr/>
        </p:nvGraphicFramePr>
        <p:xfrm>
          <a:off x="827584" y="2204864"/>
          <a:ext cx="80772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624"/>
            <a:ext cx="7772400" cy="1642194"/>
          </a:xfrm>
        </p:spPr>
        <p:txBody>
          <a:bodyPr>
            <a:noAutofit/>
          </a:bodyPr>
          <a:lstStyle/>
          <a:p>
            <a:r>
              <a:rPr lang="en-IN" sz="1800" dirty="0" smtClean="0">
                <a:latin typeface="+mn-lt"/>
                <a:cs typeface="BrowalliaUPC" pitchFamily="34" charset="-34"/>
              </a:rPr>
              <a:t/>
            </a:r>
            <a:br>
              <a:rPr lang="en-IN" sz="1800" dirty="0" smtClean="0">
                <a:latin typeface="+mn-lt"/>
                <a:cs typeface="BrowalliaUPC" pitchFamily="34" charset="-34"/>
              </a:rPr>
            </a:br>
            <a:r>
              <a:rPr lang="en-IN" sz="1800" dirty="0" smtClean="0">
                <a:latin typeface="+mn-lt"/>
                <a:cs typeface="BrowalliaUPC" pitchFamily="34" charset="-34"/>
              </a:rPr>
              <a:t/>
            </a:r>
            <a:br>
              <a:rPr lang="en-IN" sz="1800" dirty="0" smtClean="0">
                <a:latin typeface="+mn-lt"/>
                <a:cs typeface="BrowalliaUPC" pitchFamily="34" charset="-34"/>
              </a:rPr>
            </a:br>
            <a:r>
              <a:rPr lang="en-IN" sz="1800" dirty="0" smtClean="0">
                <a:latin typeface="+mn-lt"/>
                <a:cs typeface="BrowalliaUPC" pitchFamily="34" charset="-34"/>
              </a:rPr>
              <a:t> </a:t>
            </a:r>
            <a:br>
              <a:rPr lang="en-IN" sz="1800" dirty="0" smtClean="0">
                <a:latin typeface="+mn-lt"/>
                <a:cs typeface="BrowalliaUPC" pitchFamily="34" charset="-34"/>
              </a:rPr>
            </a:br>
            <a:r>
              <a:rPr lang="en-IN" sz="3200" u="sng" dirty="0" smtClean="0">
                <a:solidFill>
                  <a:schemeClr val="tx1"/>
                </a:solidFill>
                <a:latin typeface="+mn-lt"/>
                <a:cs typeface="BrowalliaUPC" pitchFamily="34" charset="-34"/>
              </a:rPr>
              <a:t>Union Ministry of Health and Family Welfare.</a:t>
            </a:r>
            <a:br>
              <a:rPr lang="en-IN" sz="3200" u="sng" dirty="0" smtClean="0">
                <a:solidFill>
                  <a:schemeClr val="tx1"/>
                </a:solidFill>
                <a:latin typeface="+mn-lt"/>
                <a:cs typeface="BrowalliaUPC" pitchFamily="34" charset="-34"/>
              </a:rPr>
            </a:br>
            <a:r>
              <a:rPr lang="en-US" sz="3200" u="sng" dirty="0" smtClean="0">
                <a:solidFill>
                  <a:schemeClr val="tx1"/>
                </a:solidFill>
                <a:latin typeface="+mn-lt"/>
                <a:cs typeface="BrowalliaUPC" pitchFamily="34" charset="-34"/>
              </a:rPr>
              <a:t>Organization Structure</a:t>
            </a:r>
            <a:r>
              <a:rPr lang="en-IN" sz="1800" b="1" dirty="0" smtClean="0">
                <a:latin typeface="+mn-lt"/>
                <a:cs typeface="BrowalliaUPC" pitchFamily="34" charset="-34"/>
              </a:rPr>
              <a:t/>
            </a:r>
            <a:br>
              <a:rPr lang="en-IN" sz="1800" b="1" dirty="0" smtClean="0">
                <a:latin typeface="+mn-lt"/>
                <a:cs typeface="BrowalliaUPC" pitchFamily="34" charset="-34"/>
              </a:rPr>
            </a:br>
            <a:endParaRPr lang="en-IN" sz="1800" dirty="0">
              <a:latin typeface="+mn-lt"/>
              <a:cs typeface="BrowalliaUPC" pitchFamily="34" charset="-34"/>
            </a:endParaRPr>
          </a:p>
        </p:txBody>
      </p:sp>
      <p:pic>
        <p:nvPicPr>
          <p:cNvPr id="4" name="Picture 4"/>
          <p:cNvPicPr>
            <a:picLocks noGrp="1" noChangeAspect="1" noChangeArrowheads="1"/>
          </p:cNvPicPr>
          <p:nvPr>
            <p:ph sz="quarter" idx="1"/>
          </p:nvPr>
        </p:nvPicPr>
        <p:blipFill>
          <a:blip r:embed="rId2" cstate="print"/>
          <a:srcRect l="4326" t="2015" r="8263"/>
          <a:stretch>
            <a:fillRect/>
          </a:stretch>
        </p:blipFill>
        <p:spPr bwMode="auto">
          <a:xfrm>
            <a:off x="251520" y="1340768"/>
            <a:ext cx="8712968" cy="530120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264"/>
            <a:ext cx="7772400" cy="1143000"/>
          </a:xfrm>
        </p:spPr>
        <p:txBody>
          <a:bodyPr>
            <a:normAutofit/>
          </a:bodyPr>
          <a:lstStyle/>
          <a:p>
            <a:r>
              <a:rPr lang="en-US" sz="3600" u="sng" dirty="0" smtClean="0">
                <a:solidFill>
                  <a:schemeClr val="tx1"/>
                </a:solidFill>
                <a:latin typeface="+mn-lt"/>
                <a:cs typeface="BrowalliaUPC" pitchFamily="34" charset="-34"/>
              </a:rPr>
              <a:t>Functions</a:t>
            </a:r>
            <a:endParaRPr lang="en-IN" sz="3600" u="sng" dirty="0" smtClean="0">
              <a:solidFill>
                <a:schemeClr val="tx1"/>
              </a:solidFill>
              <a:latin typeface="+mn-lt"/>
              <a:cs typeface="BrowalliaUPC" pitchFamily="34" charset="-34"/>
            </a:endParaRPr>
          </a:p>
        </p:txBody>
      </p:sp>
      <p:sp>
        <p:nvSpPr>
          <p:cNvPr id="3" name="Content Placeholder 2"/>
          <p:cNvSpPr>
            <a:spLocks noGrp="1"/>
          </p:cNvSpPr>
          <p:nvPr>
            <p:ph sz="quarter" idx="1"/>
          </p:nvPr>
        </p:nvSpPr>
        <p:spPr>
          <a:xfrm>
            <a:off x="914400" y="980728"/>
            <a:ext cx="7772400" cy="5688632"/>
          </a:xfrm>
        </p:spPr>
        <p:txBody>
          <a:bodyPr>
            <a:normAutofit fontScale="32500" lnSpcReduction="20000"/>
          </a:bodyPr>
          <a:lstStyle/>
          <a:p>
            <a:pPr>
              <a:buNone/>
            </a:pPr>
            <a:r>
              <a:rPr lang="en-US" sz="7200" b="1" dirty="0" smtClean="0">
                <a:latin typeface="+mn-lt"/>
                <a:ea typeface="+mj-ea"/>
                <a:cs typeface="BrowalliaUPC" pitchFamily="34" charset="-34"/>
              </a:rPr>
              <a:t>Union list</a:t>
            </a:r>
          </a:p>
          <a:p>
            <a:pPr>
              <a:lnSpc>
                <a:spcPct val="120000"/>
              </a:lnSpc>
            </a:pPr>
            <a:r>
              <a:rPr lang="en-US" sz="8000" dirty="0" smtClean="0">
                <a:latin typeface="+mn-lt"/>
                <a:cs typeface="BrowalliaUPC" pitchFamily="34" charset="-34"/>
              </a:rPr>
              <a:t>International health relations and administration of port </a:t>
            </a:r>
            <a:r>
              <a:rPr lang="en-US" sz="8000" dirty="0" err="1" smtClean="0">
                <a:latin typeface="+mn-lt"/>
                <a:cs typeface="BrowalliaUPC" pitchFamily="34" charset="-34"/>
              </a:rPr>
              <a:t>quarintine</a:t>
            </a:r>
            <a:endParaRPr lang="en-US" sz="8000" dirty="0" smtClean="0">
              <a:latin typeface="+mn-lt"/>
              <a:cs typeface="BrowalliaUPC" pitchFamily="34" charset="-34"/>
            </a:endParaRPr>
          </a:p>
          <a:p>
            <a:pPr>
              <a:lnSpc>
                <a:spcPct val="120000"/>
              </a:lnSpc>
            </a:pPr>
            <a:r>
              <a:rPr lang="en-US" sz="8000" dirty="0" smtClean="0">
                <a:latin typeface="+mn-lt"/>
                <a:cs typeface="BrowalliaUPC" pitchFamily="34" charset="-34"/>
              </a:rPr>
              <a:t>Administration of Central Institutes like </a:t>
            </a:r>
            <a:r>
              <a:rPr lang="en-US" sz="8000" dirty="0" smtClean="0">
                <a:solidFill>
                  <a:srgbClr val="0070C0"/>
                </a:solidFill>
                <a:latin typeface="+mn-lt"/>
                <a:cs typeface="BrowalliaUPC" pitchFamily="34" charset="-34"/>
              </a:rPr>
              <a:t>National institute for the control of communicable diseases, Delhi</a:t>
            </a:r>
            <a:endParaRPr lang="en-US" sz="7200" dirty="0" smtClean="0">
              <a:solidFill>
                <a:srgbClr val="0070C0"/>
              </a:solidFill>
              <a:latin typeface="+mn-lt"/>
              <a:cs typeface="BrowalliaUPC" pitchFamily="34" charset="-34"/>
            </a:endParaRPr>
          </a:p>
          <a:p>
            <a:pPr>
              <a:lnSpc>
                <a:spcPct val="120000"/>
              </a:lnSpc>
            </a:pPr>
            <a:r>
              <a:rPr lang="en-US" sz="8000" dirty="0" smtClean="0">
                <a:latin typeface="+mn-lt"/>
                <a:cs typeface="BrowalliaUPC" pitchFamily="34" charset="-34"/>
              </a:rPr>
              <a:t>Promotion of research</a:t>
            </a:r>
            <a:endParaRPr lang="en-US" sz="7200" dirty="0" smtClean="0">
              <a:latin typeface="+mn-lt"/>
              <a:cs typeface="BrowalliaUPC" pitchFamily="34" charset="-34"/>
            </a:endParaRPr>
          </a:p>
          <a:p>
            <a:pPr>
              <a:lnSpc>
                <a:spcPct val="120000"/>
              </a:lnSpc>
            </a:pPr>
            <a:r>
              <a:rPr lang="en-US" sz="8000" dirty="0" smtClean="0">
                <a:latin typeface="+mn-lt"/>
                <a:cs typeface="BrowalliaUPC" pitchFamily="34" charset="-34"/>
              </a:rPr>
              <a:t>Regulation and development of medical, pharmaceutical, dental and nursing professions</a:t>
            </a:r>
          </a:p>
          <a:p>
            <a:pPr>
              <a:lnSpc>
                <a:spcPct val="120000"/>
              </a:lnSpc>
            </a:pPr>
            <a:r>
              <a:rPr lang="en-US" sz="8000" dirty="0" smtClean="0">
                <a:latin typeface="+mn-lt"/>
                <a:cs typeface="BrowalliaUPC" pitchFamily="34" charset="-34"/>
              </a:rPr>
              <a:t>Establishment and maintenance of drug standards</a:t>
            </a:r>
          </a:p>
          <a:p>
            <a:pPr>
              <a:lnSpc>
                <a:spcPct val="120000"/>
              </a:lnSpc>
            </a:pPr>
            <a:r>
              <a:rPr lang="en-US" sz="8000" dirty="0" smtClean="0">
                <a:latin typeface="+mn-lt"/>
                <a:cs typeface="BrowalliaUPC" pitchFamily="34" charset="-34"/>
              </a:rPr>
              <a:t>Census and collection and publication of other statistical data</a:t>
            </a:r>
          </a:p>
          <a:p>
            <a:pPr>
              <a:lnSpc>
                <a:spcPct val="120000"/>
              </a:lnSpc>
            </a:pPr>
            <a:r>
              <a:rPr lang="en-US" sz="8000" dirty="0" smtClean="0">
                <a:latin typeface="+mn-lt"/>
                <a:cs typeface="BrowalliaUPC" pitchFamily="34" charset="-34"/>
              </a:rPr>
              <a:t>Coordination with states and other ministries for promotion of health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latin typeface="+mn-lt"/>
              <a:cs typeface="BrowalliaUPC" pitchFamily="34" charset="-34"/>
            </a:endParaRPr>
          </a:p>
        </p:txBody>
      </p:sp>
      <p:sp>
        <p:nvSpPr>
          <p:cNvPr id="3" name="Content Placeholder 2"/>
          <p:cNvSpPr>
            <a:spLocks noGrp="1"/>
          </p:cNvSpPr>
          <p:nvPr>
            <p:ph sz="quarter" idx="1"/>
          </p:nvPr>
        </p:nvSpPr>
        <p:spPr/>
        <p:txBody>
          <a:bodyPr>
            <a:normAutofit/>
          </a:bodyPr>
          <a:lstStyle/>
          <a:p>
            <a:pPr>
              <a:lnSpc>
                <a:spcPct val="80000"/>
              </a:lnSpc>
              <a:buSzPct val="65000"/>
              <a:buNone/>
              <a:defRPr/>
            </a:pPr>
            <a:r>
              <a:rPr lang="en-US" sz="3900" u="sng" dirty="0" smtClean="0">
                <a:latin typeface="+mn-lt"/>
                <a:ea typeface="+mj-ea"/>
                <a:cs typeface="BrowalliaUPC" pitchFamily="34" charset="-34"/>
              </a:rPr>
              <a:t>Concurrent List: </a:t>
            </a:r>
          </a:p>
          <a:p>
            <a:pPr>
              <a:lnSpc>
                <a:spcPct val="80000"/>
              </a:lnSpc>
              <a:buSzPct val="65000"/>
              <a:buNone/>
              <a:defRPr/>
            </a:pPr>
            <a:endParaRPr lang="en-US" b="1" u="sng" dirty="0" smtClean="0">
              <a:latin typeface="+mn-lt"/>
              <a:cs typeface="BrowalliaUPC" pitchFamily="34" charset="-34"/>
            </a:endParaRPr>
          </a:p>
          <a:p>
            <a:pPr>
              <a:lnSpc>
                <a:spcPct val="80000"/>
              </a:lnSpc>
              <a:buSzPct val="65000"/>
              <a:defRPr/>
            </a:pPr>
            <a:r>
              <a:rPr lang="en-US" dirty="0" smtClean="0">
                <a:latin typeface="+mn-lt"/>
                <a:cs typeface="BrowalliaUPC" pitchFamily="34" charset="-34"/>
              </a:rPr>
              <a:t>Prevention of Communicable disease</a:t>
            </a:r>
          </a:p>
          <a:p>
            <a:pPr>
              <a:lnSpc>
                <a:spcPct val="80000"/>
              </a:lnSpc>
              <a:buSzPct val="65000"/>
              <a:defRPr/>
            </a:pPr>
            <a:r>
              <a:rPr lang="en-US" dirty="0" smtClean="0">
                <a:latin typeface="+mn-lt"/>
                <a:cs typeface="BrowalliaUPC" pitchFamily="34" charset="-34"/>
              </a:rPr>
              <a:t>Prevention of foodstuff adulteration</a:t>
            </a:r>
          </a:p>
          <a:p>
            <a:pPr>
              <a:lnSpc>
                <a:spcPct val="80000"/>
              </a:lnSpc>
              <a:buSzPct val="65000"/>
              <a:defRPr/>
            </a:pPr>
            <a:r>
              <a:rPr lang="en-US" dirty="0" smtClean="0">
                <a:latin typeface="+mn-lt"/>
                <a:cs typeface="BrowalliaUPC" pitchFamily="34" charset="-34"/>
              </a:rPr>
              <a:t>Control of drugs and poisons</a:t>
            </a:r>
          </a:p>
          <a:p>
            <a:pPr>
              <a:lnSpc>
                <a:spcPct val="80000"/>
              </a:lnSpc>
              <a:buSzPct val="65000"/>
              <a:defRPr/>
            </a:pPr>
            <a:r>
              <a:rPr lang="en-US" dirty="0" smtClean="0">
                <a:latin typeface="+mn-lt"/>
                <a:cs typeface="BrowalliaUPC" pitchFamily="34" charset="-34"/>
              </a:rPr>
              <a:t>Vital statistics</a:t>
            </a:r>
          </a:p>
          <a:p>
            <a:pPr>
              <a:lnSpc>
                <a:spcPct val="80000"/>
              </a:lnSpc>
              <a:buSzPct val="65000"/>
              <a:defRPr/>
            </a:pPr>
            <a:r>
              <a:rPr lang="en-US" dirty="0" err="1" smtClean="0">
                <a:latin typeface="+mn-lt"/>
                <a:cs typeface="BrowalliaUPC" pitchFamily="34" charset="-34"/>
              </a:rPr>
              <a:t>Labour</a:t>
            </a:r>
            <a:r>
              <a:rPr lang="en-US" dirty="0" smtClean="0">
                <a:latin typeface="+mn-lt"/>
                <a:cs typeface="BrowalliaUPC" pitchFamily="34" charset="-34"/>
              </a:rPr>
              <a:t> welfare</a:t>
            </a:r>
          </a:p>
          <a:p>
            <a:pPr>
              <a:lnSpc>
                <a:spcPct val="80000"/>
              </a:lnSpc>
              <a:buSzPct val="65000"/>
              <a:defRPr/>
            </a:pPr>
            <a:r>
              <a:rPr lang="en-US" dirty="0" smtClean="0">
                <a:latin typeface="+mn-lt"/>
                <a:cs typeface="BrowalliaUPC" pitchFamily="34" charset="-34"/>
              </a:rPr>
              <a:t>Economic and social planning</a:t>
            </a:r>
          </a:p>
          <a:p>
            <a:pPr>
              <a:lnSpc>
                <a:spcPct val="80000"/>
              </a:lnSpc>
              <a:buSzPct val="65000"/>
              <a:defRPr/>
            </a:pPr>
            <a:r>
              <a:rPr lang="en-US" dirty="0" smtClean="0">
                <a:latin typeface="+mn-lt"/>
                <a:cs typeface="BrowalliaUPC" pitchFamily="34" charset="-34"/>
              </a:rPr>
              <a:t>Population control and family planning</a:t>
            </a:r>
            <a:endParaRPr lang="en-IN" dirty="0">
              <a:latin typeface="+mn-lt"/>
              <a:cs typeface="BrowalliaUPC" pitchFamily="34" charset="-34"/>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396</TotalTime>
  <Words>3082</Words>
  <Application>Microsoft Office PowerPoint</Application>
  <PresentationFormat>On-screen Show (4:3)</PresentationFormat>
  <Paragraphs>397</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Equity</vt:lpstr>
      <vt:lpstr>Health delivery system – 3 tier </vt:lpstr>
      <vt:lpstr>Objectives</vt:lpstr>
      <vt:lpstr>Slide 3</vt:lpstr>
      <vt:lpstr>Slide 4</vt:lpstr>
      <vt:lpstr>Slide 5</vt:lpstr>
      <vt:lpstr>At the central level </vt:lpstr>
      <vt:lpstr>    Union Ministry of Health and Family Welfare. Organization Structure </vt:lpstr>
      <vt:lpstr>Functions</vt:lpstr>
      <vt:lpstr>Slide 9</vt:lpstr>
      <vt:lpstr>Directorate General of Health Services (DGHS) Organization chart </vt:lpstr>
      <vt:lpstr>Functions</vt:lpstr>
      <vt:lpstr>Slide 12</vt:lpstr>
      <vt:lpstr>Central Council of health Organization chart </vt:lpstr>
      <vt:lpstr>Functions </vt:lpstr>
      <vt:lpstr>State Level </vt:lpstr>
      <vt:lpstr>Slide 16</vt:lpstr>
      <vt:lpstr>At District level</vt:lpstr>
      <vt:lpstr>Slide 18</vt:lpstr>
      <vt:lpstr>Slide 19</vt:lpstr>
      <vt:lpstr>Slide 20</vt:lpstr>
      <vt:lpstr>Slide 21</vt:lpstr>
      <vt:lpstr>Slide 22</vt:lpstr>
      <vt:lpstr>Slide 23</vt:lpstr>
      <vt:lpstr>Slide 24</vt:lpstr>
      <vt:lpstr>Slide 25</vt:lpstr>
      <vt:lpstr>Slide 26</vt:lpstr>
      <vt:lpstr>Health care systems</vt:lpstr>
      <vt:lpstr>Slide 28</vt:lpstr>
      <vt:lpstr>Slide 29</vt:lpstr>
      <vt:lpstr>Slide 30</vt:lpstr>
      <vt:lpstr>Levels of health care</vt:lpstr>
      <vt:lpstr>Primary health care in India </vt:lpstr>
      <vt:lpstr>Slide 33</vt:lpstr>
      <vt:lpstr>Slide 34</vt:lpstr>
      <vt:lpstr>Slide 35</vt:lpstr>
      <vt:lpstr>Slide 36</vt:lpstr>
      <vt:lpstr>Elements of primary health care</vt:lpstr>
      <vt:lpstr>Principles of primary health care</vt:lpstr>
      <vt:lpstr>Rural Health care system in India </vt:lpstr>
      <vt:lpstr>Rural Health care system in India </vt:lpstr>
      <vt:lpstr>Sub Center</vt:lpstr>
      <vt:lpstr>Slide 42</vt:lpstr>
      <vt:lpstr>Primary Health Center</vt:lpstr>
      <vt:lpstr>Slide 44</vt:lpstr>
      <vt:lpstr>Functions of PHCs</vt:lpstr>
      <vt:lpstr>Staffing of PHCs</vt:lpstr>
      <vt:lpstr>Community Health Center (CHC)</vt:lpstr>
      <vt:lpstr>Functions of CHCs</vt:lpstr>
      <vt:lpstr>Slide 49</vt:lpstr>
      <vt:lpstr>Slide 50</vt:lpstr>
      <vt:lpstr>Slide 51</vt:lpstr>
      <vt:lpstr>Secondary Health Care </vt:lpstr>
      <vt:lpstr>Slide 53</vt:lpstr>
      <vt:lpstr>Slide 54</vt:lpstr>
      <vt:lpstr>Tertiary Health Care </vt:lpstr>
      <vt:lpstr>Slide 56</vt:lpstr>
      <vt:lpstr>Slide 57</vt:lpstr>
      <vt:lpstr>Slide 58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delivery system – 3 tier</dc:title>
  <dc:creator>Hp</dc:creator>
  <cp:lastModifiedBy>HP</cp:lastModifiedBy>
  <cp:revision>68</cp:revision>
  <dcterms:created xsi:type="dcterms:W3CDTF">2016-09-19T14:59:36Z</dcterms:created>
  <dcterms:modified xsi:type="dcterms:W3CDTF">2020-08-18T11:00:45Z</dcterms:modified>
</cp:coreProperties>
</file>