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9" d="100"/>
          <a:sy n="79" d="100"/>
        </p:scale>
        <p:origin x="-204"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9061" y="1741868"/>
            <a:ext cx="8915399" cy="2262781"/>
          </a:xfrm>
        </p:spPr>
        <p:txBody>
          <a:bodyPr>
            <a:normAutofit/>
          </a:bodyPr>
          <a:lstStyle/>
          <a:p>
            <a:pPr algn="ctr"/>
            <a:r>
              <a:rPr lang="en-US" sz="6000" b="1" dirty="0" smtClean="0"/>
              <a:t>MERGER &amp;ACQUISITION AND HRM</a:t>
            </a:r>
            <a:endParaRPr lang="en-US" sz="6000" b="1" dirty="0"/>
          </a:p>
        </p:txBody>
      </p:sp>
      <p:sp>
        <p:nvSpPr>
          <p:cNvPr id="3" name="Subtitle 2"/>
          <p:cNvSpPr>
            <a:spLocks noGrp="1"/>
          </p:cNvSpPr>
          <p:nvPr>
            <p:ph type="subTitle" idx="1"/>
          </p:nvPr>
        </p:nvSpPr>
        <p:spPr>
          <a:xfrm>
            <a:off x="4932608" y="5382686"/>
            <a:ext cx="6662156" cy="1314328"/>
          </a:xfrm>
        </p:spPr>
        <p:txBody>
          <a:bodyPr/>
          <a:lstStyle/>
          <a:p>
            <a:r>
              <a:rPr lang="en-US" sz="2500" dirty="0" smtClean="0"/>
              <a:t>Dr. </a:t>
            </a:r>
            <a:r>
              <a:rPr lang="en-US" sz="2500" dirty="0" err="1" smtClean="0"/>
              <a:t>Subhasish</a:t>
            </a:r>
            <a:r>
              <a:rPr lang="en-US" sz="2500" dirty="0" smtClean="0"/>
              <a:t> </a:t>
            </a:r>
            <a:r>
              <a:rPr lang="en-US" sz="2500" dirty="0" err="1" smtClean="0"/>
              <a:t>Chatterjee</a:t>
            </a:r>
            <a:endParaRPr lang="en-US" sz="2500" dirty="0"/>
          </a:p>
        </p:txBody>
      </p:sp>
    </p:spTree>
    <p:extLst>
      <p:ext uri="{BB962C8B-B14F-4D97-AF65-F5344CB8AC3E}">
        <p14:creationId xmlns:p14="http://schemas.microsoft.com/office/powerpoint/2010/main" xmlns="" val="2279742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739" y="103031"/>
            <a:ext cx="9881874" cy="875763"/>
          </a:xfrm>
        </p:spPr>
        <p:txBody>
          <a:bodyPr>
            <a:normAutofit/>
          </a:bodyPr>
          <a:lstStyle/>
          <a:p>
            <a:pPr algn="just"/>
            <a:r>
              <a:rPr lang="en-US" sz="4000" b="1" dirty="0" smtClean="0"/>
              <a:t>PRE MERGER INVESTIGATION</a:t>
            </a:r>
            <a:endParaRPr lang="en-US" sz="4000" dirty="0"/>
          </a:p>
        </p:txBody>
      </p:sp>
      <p:sp>
        <p:nvSpPr>
          <p:cNvPr id="3" name="Content Placeholder 2"/>
          <p:cNvSpPr>
            <a:spLocks noGrp="1"/>
          </p:cNvSpPr>
          <p:nvPr>
            <p:ph idx="1"/>
          </p:nvPr>
        </p:nvSpPr>
        <p:spPr>
          <a:xfrm>
            <a:off x="1313645" y="824247"/>
            <a:ext cx="10689465" cy="5885645"/>
          </a:xfrm>
        </p:spPr>
        <p:txBody>
          <a:bodyPr>
            <a:normAutofit fontScale="92500" lnSpcReduction="20000"/>
          </a:bodyPr>
          <a:lstStyle/>
          <a:p>
            <a:pPr algn="just"/>
            <a:r>
              <a:rPr lang="en-US" sz="2400" dirty="0"/>
              <a:t>At the beginning of the process itself, HR must harmonize its role in due diligence which is much, much more than a financial evaluation of it. It is desirable and extremely essential to assess the valued human assets, for determining the true and the actual value or worth of the deal and its probability of success as they can never be quantified or show up on a balance sheet.</a:t>
            </a:r>
          </a:p>
          <a:p>
            <a:pPr algn="just"/>
            <a:r>
              <a:rPr lang="en-US" sz="2400" dirty="0"/>
              <a:t>The first priority or the foremost job or task that needs to be done is to identify, recognize and select the key people and act promptly to restrain them from quitting the job the moment the deal is announced or being announced. </a:t>
            </a:r>
            <a:endParaRPr lang="en-US" sz="2400" dirty="0" smtClean="0"/>
          </a:p>
          <a:p>
            <a:pPr algn="just"/>
            <a:r>
              <a:rPr lang="en-US" sz="2400" dirty="0"/>
              <a:t>If the appropriate questions are asked before a merger, then HR does not need to slog too much for the first six months. The key and the most important areas of HR are due diligence:</a:t>
            </a:r>
          </a:p>
          <a:p>
            <a:pPr algn="just">
              <a:buFont typeface="Wingdings" panose="05000000000000000000" pitchFamily="2" charset="2"/>
              <a:buChar char="§"/>
            </a:pPr>
            <a:r>
              <a:rPr lang="en-US" sz="2400" dirty="0"/>
              <a:t>Key and the crucial talent analysis and recognition</a:t>
            </a:r>
          </a:p>
          <a:p>
            <a:pPr algn="just">
              <a:buFont typeface="Wingdings" panose="05000000000000000000" pitchFamily="2" charset="2"/>
              <a:buChar char="§"/>
            </a:pPr>
            <a:r>
              <a:rPr lang="en-US" sz="2400" dirty="0"/>
              <a:t>Culture and civilization</a:t>
            </a:r>
          </a:p>
          <a:p>
            <a:pPr algn="just">
              <a:buFont typeface="Wingdings" panose="05000000000000000000" pitchFamily="2" charset="2"/>
              <a:buChar char="§"/>
            </a:pPr>
            <a:r>
              <a:rPr lang="en-US" sz="2400" dirty="0"/>
              <a:t>Employee demographics and their competency study</a:t>
            </a:r>
          </a:p>
          <a:p>
            <a:pPr algn="just">
              <a:buFont typeface="Wingdings" panose="05000000000000000000" pitchFamily="2" charset="2"/>
              <a:buChar char="§"/>
            </a:pPr>
            <a:r>
              <a:rPr lang="en-US" sz="2400" dirty="0"/>
              <a:t>Benefits and its comparison to the original organization</a:t>
            </a:r>
          </a:p>
          <a:p>
            <a:pPr algn="just">
              <a:buFont typeface="Wingdings" panose="05000000000000000000" pitchFamily="2" charset="2"/>
              <a:buChar char="§"/>
            </a:pPr>
            <a:r>
              <a:rPr lang="en-US" sz="2400" dirty="0"/>
              <a:t>Compensation structure</a:t>
            </a:r>
          </a:p>
          <a:p>
            <a:endParaRPr lang="en-US" dirty="0"/>
          </a:p>
        </p:txBody>
      </p:sp>
    </p:spTree>
    <p:extLst>
      <p:ext uri="{BB962C8B-B14F-4D97-AF65-F5344CB8AC3E}">
        <p14:creationId xmlns:p14="http://schemas.microsoft.com/office/powerpoint/2010/main" xmlns="" val="137995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5617" y="231820"/>
            <a:ext cx="10109915" cy="965915"/>
          </a:xfrm>
        </p:spPr>
        <p:txBody>
          <a:bodyPr>
            <a:normAutofit fontScale="90000"/>
          </a:bodyPr>
          <a:lstStyle/>
          <a:p>
            <a:r>
              <a:rPr lang="en-US" sz="3800" b="1" dirty="0"/>
              <a:t>TWO APPROACHES TO </a:t>
            </a:r>
            <a:r>
              <a:rPr lang="en-US" sz="3800" b="1" dirty="0" smtClean="0"/>
              <a:t>MERGER &amp; ACQUISITION</a:t>
            </a:r>
            <a:r>
              <a:rPr lang="en-US" b="1" dirty="0" smtClean="0"/>
              <a:t> </a:t>
            </a:r>
            <a:r>
              <a:rPr lang="en-US" dirty="0"/>
              <a:t/>
            </a:r>
            <a:br>
              <a:rPr lang="en-US" dirty="0"/>
            </a:br>
            <a:endParaRPr lang="en-US" dirty="0"/>
          </a:p>
        </p:txBody>
      </p:sp>
      <p:sp>
        <p:nvSpPr>
          <p:cNvPr id="3" name="Content Placeholder 2"/>
          <p:cNvSpPr>
            <a:spLocks noGrp="1"/>
          </p:cNvSpPr>
          <p:nvPr>
            <p:ph idx="1"/>
          </p:nvPr>
        </p:nvSpPr>
        <p:spPr>
          <a:xfrm>
            <a:off x="1455313" y="1197735"/>
            <a:ext cx="10290219" cy="5280338"/>
          </a:xfrm>
        </p:spPr>
        <p:txBody>
          <a:bodyPr/>
          <a:lstStyle/>
          <a:p>
            <a:r>
              <a:rPr lang="en-US" sz="2400" b="1" dirty="0" smtClean="0"/>
              <a:t>Traditional approach to Merger &amp; Acquisition</a:t>
            </a:r>
            <a:endParaRPr lang="en-US" sz="2400" dirty="0" smtClean="0"/>
          </a:p>
          <a:p>
            <a:r>
              <a:rPr lang="en-US" sz="2400" b="1" dirty="0" smtClean="0"/>
              <a:t>Emerging giants’ approach to Merger &amp; Acquisition</a:t>
            </a:r>
            <a:r>
              <a:rPr lang="en-US" b="1" dirty="0" smtClean="0"/>
              <a:t>	</a:t>
            </a:r>
          </a:p>
          <a:p>
            <a:endParaRPr lang="en-US" b="1" dirty="0"/>
          </a:p>
          <a:p>
            <a:pPr marL="0" indent="0" algn="just">
              <a:buNone/>
            </a:pPr>
            <a:r>
              <a:rPr lang="en-US" sz="2500" dirty="0"/>
              <a:t>Emerging giants have different reasons from Western corporations for acquiring companies abroad. They also use novel integration techniques and measure performance in light of long-term goals. It’s too early to tell if their approach will work – but if it does, it will take cross-border M&amp;A to new heights.</a:t>
            </a:r>
          </a:p>
          <a:p>
            <a:pPr marL="0" indent="0">
              <a:buNone/>
            </a:pPr>
            <a:endParaRPr lang="en-US" dirty="0" smtClean="0"/>
          </a:p>
          <a:p>
            <a:endParaRPr lang="en-US" dirty="0"/>
          </a:p>
        </p:txBody>
      </p:sp>
    </p:spTree>
    <p:extLst>
      <p:ext uri="{BB962C8B-B14F-4D97-AF65-F5344CB8AC3E}">
        <p14:creationId xmlns:p14="http://schemas.microsoft.com/office/powerpoint/2010/main" xmlns="" val="3662009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6524" y="128789"/>
            <a:ext cx="10865476" cy="6729211"/>
          </a:xfrm>
        </p:spPr>
        <p:txBody>
          <a:bodyPr>
            <a:normAutofit/>
          </a:bodyPr>
          <a:lstStyle/>
          <a:p>
            <a:pPr algn="just"/>
            <a:r>
              <a:rPr lang="en-US" sz="2800" b="1" dirty="0"/>
              <a:t>RATIONALE </a:t>
            </a:r>
            <a:endParaRPr lang="en-US" sz="2800" b="1" dirty="0" smtClean="0"/>
          </a:p>
          <a:p>
            <a:pPr marL="0" indent="0" algn="just">
              <a:buNone/>
            </a:pPr>
            <a:r>
              <a:rPr lang="en-US" sz="2200" dirty="0" smtClean="0"/>
              <a:t>The </a:t>
            </a:r>
            <a:r>
              <a:rPr lang="en-US" sz="2200" dirty="0"/>
              <a:t>main aim of takeover is to lower costs. It can also be the case that some companies may use acquisitions to obtain technologies, enter niches, or barge into new countries</a:t>
            </a:r>
            <a:r>
              <a:rPr lang="en-US" sz="2200" dirty="0" smtClean="0"/>
              <a:t>.</a:t>
            </a:r>
            <a:r>
              <a:rPr lang="en-US" sz="2200" dirty="0"/>
              <a:t> The aim is to obtain latest and the most advanced technologies, brands, and consumers in foreign countries that were developed way before the Indians stepped in that </a:t>
            </a:r>
            <a:r>
              <a:rPr lang="en-US" sz="2200" dirty="0" smtClean="0"/>
              <a:t>market.</a:t>
            </a:r>
            <a:endParaRPr lang="en-US" sz="2200" dirty="0"/>
          </a:p>
          <a:p>
            <a:pPr algn="just"/>
            <a:r>
              <a:rPr lang="en-US" sz="2800" b="1" dirty="0"/>
              <a:t>SYNERGY LEVELS</a:t>
            </a:r>
            <a:endParaRPr lang="en-US" sz="2800" dirty="0"/>
          </a:p>
          <a:p>
            <a:pPr marL="0" indent="0" algn="just">
              <a:buNone/>
            </a:pPr>
            <a:r>
              <a:rPr lang="en-US" sz="2200" dirty="0"/>
              <a:t>The same business model is followed by both the acquirer and acquisition and the approach does not seem to change even then</a:t>
            </a:r>
            <a:r>
              <a:rPr lang="en-US" sz="2200" dirty="0" smtClean="0"/>
              <a:t>.</a:t>
            </a:r>
            <a:r>
              <a:rPr lang="en-US" sz="2200" dirty="0"/>
              <a:t> The acquirer generally is a low-cost commodity player, while the acquisition is a value-added branded-products </a:t>
            </a:r>
            <a:r>
              <a:rPr lang="en-US" sz="2200" dirty="0" smtClean="0"/>
              <a:t>company.</a:t>
            </a:r>
          </a:p>
          <a:p>
            <a:pPr algn="just"/>
            <a:r>
              <a:rPr lang="en-US" sz="2500" b="1" dirty="0"/>
              <a:t>INTEGRATION SPEED</a:t>
            </a:r>
            <a:endParaRPr lang="en-US" sz="2500" dirty="0"/>
          </a:p>
          <a:p>
            <a:pPr marL="0" indent="0" algn="just">
              <a:buNone/>
            </a:pPr>
            <a:r>
              <a:rPr lang="en-US" sz="2200" dirty="0"/>
              <a:t>The buyer tends to make many alterations in the acquisition as soon as the takeover takes place and also slows down the quest for synergies </a:t>
            </a:r>
            <a:r>
              <a:rPr lang="en-US" sz="2200" dirty="0" err="1" smtClean="0"/>
              <a:t>henceforce</a:t>
            </a:r>
            <a:r>
              <a:rPr lang="en-US" sz="2200" dirty="0" smtClean="0"/>
              <a:t>. Integration </a:t>
            </a:r>
            <a:r>
              <a:rPr lang="en-US" sz="2200" dirty="0"/>
              <a:t>generally moves at a snail’s pace in the initial phase but when the buyer starts pulling the acquisition closer, it paces up</a:t>
            </a:r>
          </a:p>
          <a:p>
            <a:endParaRPr lang="en-US" dirty="0"/>
          </a:p>
        </p:txBody>
      </p:sp>
    </p:spTree>
    <p:extLst>
      <p:ext uri="{BB962C8B-B14F-4D97-AF65-F5344CB8AC3E}">
        <p14:creationId xmlns:p14="http://schemas.microsoft.com/office/powerpoint/2010/main" xmlns="" val="1850087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4101" y="257577"/>
            <a:ext cx="10470524" cy="6503831"/>
          </a:xfrm>
        </p:spPr>
        <p:txBody>
          <a:bodyPr/>
          <a:lstStyle/>
          <a:p>
            <a:r>
              <a:rPr lang="en-US" sz="2500" b="1" dirty="0"/>
              <a:t>ORGANIZATIONAL FALLOUT</a:t>
            </a:r>
            <a:endParaRPr lang="en-US" sz="2500" dirty="0"/>
          </a:p>
          <a:p>
            <a:pPr marL="0" indent="0" algn="just">
              <a:buNone/>
            </a:pPr>
            <a:r>
              <a:rPr lang="en-US" sz="2500" dirty="0"/>
              <a:t>High executive turnover and head-count reduction are likely in the beginning. Culture clashes occur and productivity de-clines, but things settle down over time.</a:t>
            </a:r>
          </a:p>
          <a:p>
            <a:pPr marL="0" indent="0" algn="just">
              <a:buNone/>
            </a:pPr>
            <a:r>
              <a:rPr lang="en-US" sz="2500" dirty="0"/>
              <a:t>Little interference, executive turnover, or head-count reduction occurs right after the acquisition. Although it’s too soon to tell as of now, tensions could simmer over the long run and blow up.</a:t>
            </a:r>
          </a:p>
          <a:p>
            <a:r>
              <a:rPr lang="en-US" sz="2500" b="1" dirty="0"/>
              <a:t>GOALS</a:t>
            </a:r>
          </a:p>
          <a:p>
            <a:pPr marL="0" indent="0">
              <a:buNone/>
            </a:pPr>
            <a:r>
              <a:rPr lang="en-US" sz="2500" dirty="0"/>
              <a:t>The buyer has short-term aims that are very clear but may not have given much thought to the long-term goals.</a:t>
            </a:r>
          </a:p>
          <a:p>
            <a:pPr marL="0" indent="0">
              <a:buNone/>
            </a:pPr>
            <a:r>
              <a:rPr lang="en-US" sz="2500" dirty="0"/>
              <a:t>The acquirer’s short-term objectives may be fuzzy, but its long-term vision for the acquisition is clear.</a:t>
            </a:r>
          </a:p>
          <a:p>
            <a:endParaRPr lang="en-US" dirty="0"/>
          </a:p>
        </p:txBody>
      </p:sp>
    </p:spTree>
    <p:extLst>
      <p:ext uri="{BB962C8B-B14F-4D97-AF65-F5344CB8AC3E}">
        <p14:creationId xmlns:p14="http://schemas.microsoft.com/office/powerpoint/2010/main" xmlns="" val="630363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735" y="218939"/>
            <a:ext cx="10805375" cy="953038"/>
          </a:xfrm>
        </p:spPr>
        <p:txBody>
          <a:bodyPr>
            <a:normAutofit fontScale="90000"/>
          </a:bodyPr>
          <a:lstStyle/>
          <a:p>
            <a:r>
              <a:rPr lang="en-US" sz="3900" b="1" dirty="0"/>
              <a:t>SOME EXAMPLES OF MERGERS AND ACQUISITIONS</a:t>
            </a:r>
            <a:r>
              <a:rPr lang="en-US" dirty="0"/>
              <a:t/>
            </a:r>
            <a:br>
              <a:rPr lang="en-US" dirty="0"/>
            </a:br>
            <a:endParaRPr lang="en-US" dirty="0"/>
          </a:p>
        </p:txBody>
      </p:sp>
      <p:sp>
        <p:nvSpPr>
          <p:cNvPr id="3" name="Content Placeholder 2"/>
          <p:cNvSpPr>
            <a:spLocks noGrp="1"/>
          </p:cNvSpPr>
          <p:nvPr>
            <p:ph idx="1"/>
          </p:nvPr>
        </p:nvSpPr>
        <p:spPr>
          <a:xfrm>
            <a:off x="1197735" y="1300765"/>
            <a:ext cx="10650828" cy="5293217"/>
          </a:xfrm>
        </p:spPr>
        <p:txBody>
          <a:bodyPr>
            <a:normAutofit fontScale="92500" lnSpcReduction="10000"/>
          </a:bodyPr>
          <a:lstStyle/>
          <a:p>
            <a:r>
              <a:rPr lang="en-US" sz="3000" b="1" dirty="0" err="1"/>
              <a:t>Hindalco</a:t>
            </a:r>
            <a:r>
              <a:rPr lang="en-US" sz="3000" b="1" dirty="0"/>
              <a:t> merger with </a:t>
            </a:r>
            <a:r>
              <a:rPr lang="en-US" sz="3000" b="1" dirty="0" err="1"/>
              <a:t>Novelis</a:t>
            </a:r>
            <a:endParaRPr lang="en-US" sz="3000" b="1" dirty="0"/>
          </a:p>
          <a:p>
            <a:pPr marL="0" indent="0" algn="just">
              <a:buNone/>
            </a:pPr>
            <a:r>
              <a:rPr lang="en-US" sz="2800" dirty="0"/>
              <a:t>Aditya Birla’s </a:t>
            </a:r>
            <a:r>
              <a:rPr lang="en-US" sz="2800" dirty="0" err="1"/>
              <a:t>Hindalco</a:t>
            </a:r>
            <a:r>
              <a:rPr lang="en-US" sz="2800" dirty="0"/>
              <a:t>, the leading producer of </a:t>
            </a:r>
            <a:r>
              <a:rPr lang="en-US" sz="2800" dirty="0" err="1"/>
              <a:t>aluminium</a:t>
            </a:r>
            <a:r>
              <a:rPr lang="en-US" sz="2800" dirty="0"/>
              <a:t> in India, in Aug 2007 took over </a:t>
            </a:r>
            <a:r>
              <a:rPr lang="en-US" sz="2800" dirty="0" err="1"/>
              <a:t>Novelis</a:t>
            </a:r>
            <a:r>
              <a:rPr lang="en-US" sz="2800" dirty="0"/>
              <a:t> </a:t>
            </a:r>
            <a:r>
              <a:rPr lang="en-US" sz="2800" dirty="0" err="1"/>
              <a:t>Inc</a:t>
            </a:r>
            <a:r>
              <a:rPr lang="en-US" sz="2800" dirty="0"/>
              <a:t> so as to further to reach and attain new heights of success. This takeover helped </a:t>
            </a:r>
            <a:r>
              <a:rPr lang="en-US" sz="2800" dirty="0" err="1"/>
              <a:t>Hindalco</a:t>
            </a:r>
            <a:r>
              <a:rPr lang="en-US" sz="2800" dirty="0"/>
              <a:t> to tread the length of the industry’s value chain. At </a:t>
            </a:r>
            <a:r>
              <a:rPr lang="en-US" sz="2800" dirty="0" err="1"/>
              <a:t>Hindalco</a:t>
            </a:r>
            <a:r>
              <a:rPr lang="en-US" sz="2800" dirty="0"/>
              <a:t>, the employees of </a:t>
            </a:r>
            <a:r>
              <a:rPr lang="en-US" sz="2800" dirty="0" err="1"/>
              <a:t>Novelis</a:t>
            </a:r>
            <a:r>
              <a:rPr lang="en-US" sz="2800" dirty="0"/>
              <a:t> were not laid off so as to maintain a healthy and peaceful atmosphere. Instead they stopped hiring the consultants which would be costly for the </a:t>
            </a:r>
            <a:r>
              <a:rPr lang="en-US" sz="2800" dirty="0" smtClean="0"/>
              <a:t>organization. </a:t>
            </a:r>
            <a:r>
              <a:rPr lang="en-US" sz="2800" dirty="0" err="1" smtClean="0"/>
              <a:t>Hindalco</a:t>
            </a:r>
            <a:r>
              <a:rPr lang="en-US" sz="2800" dirty="0" smtClean="0"/>
              <a:t> </a:t>
            </a:r>
            <a:r>
              <a:rPr lang="en-US" sz="2800" dirty="0"/>
              <a:t>also learned to cope with sensitive post merger integration issues. For example, Alcan faced a threat from the working culture of </a:t>
            </a:r>
            <a:r>
              <a:rPr lang="en-US" sz="2800" dirty="0" err="1"/>
              <a:t>Hindalco</a:t>
            </a:r>
            <a:r>
              <a:rPr lang="en-US" sz="2800" dirty="0"/>
              <a:t> to which they reassured them by deciding to retain all of </a:t>
            </a:r>
            <a:r>
              <a:rPr lang="en-US" sz="2800" dirty="0" err="1"/>
              <a:t>Indal’s</a:t>
            </a:r>
            <a:r>
              <a:rPr lang="en-US" sz="2800" dirty="0"/>
              <a:t> senior managers and that they aim to acquire talent rather than just </a:t>
            </a:r>
            <a:r>
              <a:rPr lang="en-US" sz="2800" dirty="0" smtClean="0"/>
              <a:t>assets.</a:t>
            </a:r>
            <a:endParaRPr lang="en-US" sz="2800" dirty="0"/>
          </a:p>
          <a:p>
            <a:endParaRPr lang="en-US" dirty="0"/>
          </a:p>
        </p:txBody>
      </p:sp>
    </p:spTree>
    <p:extLst>
      <p:ext uri="{BB962C8B-B14F-4D97-AF65-F5344CB8AC3E}">
        <p14:creationId xmlns:p14="http://schemas.microsoft.com/office/powerpoint/2010/main" xmlns="" val="3321592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433" y="141668"/>
            <a:ext cx="10431887" cy="6465194"/>
          </a:xfrm>
        </p:spPr>
        <p:txBody>
          <a:bodyPr/>
          <a:lstStyle/>
          <a:p>
            <a:r>
              <a:rPr lang="en-US" sz="3200" b="1" dirty="0"/>
              <a:t>Tech Mahindra merger with </a:t>
            </a:r>
            <a:r>
              <a:rPr lang="en-US" sz="3200" b="1" dirty="0" smtClean="0"/>
              <a:t>Satyam</a:t>
            </a:r>
          </a:p>
          <a:p>
            <a:pPr marL="0" indent="0">
              <a:buNone/>
            </a:pPr>
            <a:endParaRPr lang="en-US" sz="3200" b="1" dirty="0"/>
          </a:p>
          <a:p>
            <a:pPr marL="0" indent="0">
              <a:buNone/>
            </a:pPr>
            <a:r>
              <a:rPr lang="en-US" sz="2500" dirty="0"/>
              <a:t>Tech Mahindra after the merger seemed very considerate about the employees at Satyam due to the amount of employees as deserve to be complimented upon this issue. On this basis they had decided to let Satyam work as an individual entity with the name of Mahindra Satyam. The main reasons for this </a:t>
            </a:r>
            <a:r>
              <a:rPr lang="en-US" sz="2500" dirty="0" smtClean="0"/>
              <a:t>was Number </a:t>
            </a:r>
            <a:r>
              <a:rPr lang="en-US" sz="2500" dirty="0"/>
              <a:t>of employees at Tech Mahindra were very less compared to that of </a:t>
            </a:r>
            <a:r>
              <a:rPr lang="en-US" sz="2500" dirty="0" smtClean="0"/>
              <a:t>Satyam Technologically </a:t>
            </a:r>
            <a:r>
              <a:rPr lang="en-US" sz="2500" dirty="0"/>
              <a:t>and talent wise, Satyam was more advanced than Tech </a:t>
            </a:r>
            <a:r>
              <a:rPr lang="en-US" sz="2500" dirty="0" smtClean="0"/>
              <a:t>Mahindra Prior </a:t>
            </a:r>
            <a:r>
              <a:rPr lang="en-US" sz="2500" dirty="0"/>
              <a:t>to the merger, many employees had already left Satyam owing to its reputation at that time.</a:t>
            </a:r>
          </a:p>
          <a:p>
            <a:endParaRPr lang="en-US" dirty="0"/>
          </a:p>
        </p:txBody>
      </p:sp>
    </p:spTree>
    <p:extLst>
      <p:ext uri="{BB962C8B-B14F-4D97-AF65-F5344CB8AC3E}">
        <p14:creationId xmlns:p14="http://schemas.microsoft.com/office/powerpoint/2010/main" xmlns="" val="348725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133" y="425003"/>
            <a:ext cx="9817480" cy="1479997"/>
          </a:xfrm>
        </p:spPr>
        <p:txBody>
          <a:bodyPr/>
          <a:lstStyle/>
          <a:p>
            <a:pPr algn="ctr"/>
            <a:r>
              <a:rPr lang="en-US" b="1" dirty="0"/>
              <a:t>MERGER &amp;</a:t>
            </a:r>
            <a:r>
              <a:rPr lang="en-US" b="1" dirty="0" smtClean="0"/>
              <a:t>ACQUISITION DEFINED IN GENERAL </a:t>
            </a:r>
            <a:endParaRPr lang="en-US" dirty="0"/>
          </a:p>
        </p:txBody>
      </p:sp>
      <p:sp>
        <p:nvSpPr>
          <p:cNvPr id="3" name="Content Placeholder 2"/>
          <p:cNvSpPr>
            <a:spLocks noGrp="1"/>
          </p:cNvSpPr>
          <p:nvPr>
            <p:ph idx="1"/>
          </p:nvPr>
        </p:nvSpPr>
        <p:spPr>
          <a:xfrm>
            <a:off x="1030310" y="2086377"/>
            <a:ext cx="10474302" cy="3824845"/>
          </a:xfrm>
        </p:spPr>
        <p:txBody>
          <a:bodyPr>
            <a:normAutofit/>
          </a:bodyPr>
          <a:lstStyle/>
          <a:p>
            <a:pPr algn="just"/>
            <a:r>
              <a:rPr lang="en-US" sz="3200" dirty="0" smtClean="0"/>
              <a:t>When we use the term “merger”, we are referring to the merging of two company where one new company will continue to exist.</a:t>
            </a:r>
          </a:p>
          <a:p>
            <a:pPr marL="0" indent="0" algn="just">
              <a:buNone/>
            </a:pPr>
            <a:endParaRPr lang="en-US" sz="3200" dirty="0" smtClean="0"/>
          </a:p>
          <a:p>
            <a:pPr algn="just"/>
            <a:r>
              <a:rPr lang="en-US" sz="3200" dirty="0" smtClean="0"/>
              <a:t>The term “acquisition” refers to the acquisition of assets by one company from another company. </a:t>
            </a:r>
            <a:endParaRPr lang="en-US" sz="3200" dirty="0"/>
          </a:p>
        </p:txBody>
      </p:sp>
    </p:spTree>
    <p:extLst>
      <p:ext uri="{BB962C8B-B14F-4D97-AF65-F5344CB8AC3E}">
        <p14:creationId xmlns:p14="http://schemas.microsoft.com/office/powerpoint/2010/main" xmlns="" val="399985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983" y="624110"/>
            <a:ext cx="9482629" cy="1217569"/>
          </a:xfrm>
        </p:spPr>
        <p:txBody>
          <a:bodyPr/>
          <a:lstStyle/>
          <a:p>
            <a:r>
              <a:rPr lang="en-US" b="1" dirty="0" smtClean="0"/>
              <a:t>OBJECTIVE</a:t>
            </a:r>
            <a:r>
              <a:rPr lang="en-US" dirty="0" smtClean="0"/>
              <a:t> </a:t>
            </a:r>
            <a:endParaRPr lang="en-US" dirty="0"/>
          </a:p>
        </p:txBody>
      </p:sp>
      <p:sp>
        <p:nvSpPr>
          <p:cNvPr id="3" name="Content Placeholder 2"/>
          <p:cNvSpPr>
            <a:spLocks noGrp="1"/>
          </p:cNvSpPr>
          <p:nvPr>
            <p:ph idx="1"/>
          </p:nvPr>
        </p:nvSpPr>
        <p:spPr>
          <a:xfrm>
            <a:off x="1571223" y="2215166"/>
            <a:ext cx="9933389" cy="3696056"/>
          </a:xfrm>
        </p:spPr>
        <p:txBody>
          <a:bodyPr>
            <a:normAutofit/>
          </a:bodyPr>
          <a:lstStyle/>
          <a:p>
            <a:r>
              <a:rPr lang="en-US" sz="3200" dirty="0" smtClean="0"/>
              <a:t>Merger is to achieve economy of sale and to carry on business more economically and efficiently.</a:t>
            </a:r>
          </a:p>
          <a:p>
            <a:r>
              <a:rPr lang="en-US" sz="3200" dirty="0" smtClean="0"/>
              <a:t>Acquisition is self-evidently growth and expansion of the acquirers assets, sales and market share.</a:t>
            </a:r>
            <a:endParaRPr lang="en-US" sz="3200" dirty="0"/>
          </a:p>
        </p:txBody>
      </p:sp>
    </p:spTree>
    <p:extLst>
      <p:ext uri="{BB962C8B-B14F-4D97-AF65-F5344CB8AC3E}">
        <p14:creationId xmlns:p14="http://schemas.microsoft.com/office/powerpoint/2010/main" xmlns="" val="350671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741" y="437882"/>
            <a:ext cx="9456871" cy="1030310"/>
          </a:xfrm>
        </p:spPr>
        <p:txBody>
          <a:bodyPr>
            <a:normAutofit/>
          </a:bodyPr>
          <a:lstStyle/>
          <a:p>
            <a:r>
              <a:rPr lang="en-US" sz="4200" b="1" dirty="0" smtClean="0"/>
              <a:t>TYPES OF MERGERS</a:t>
            </a:r>
            <a:endParaRPr lang="en-US" sz="4200" b="1" dirty="0"/>
          </a:p>
        </p:txBody>
      </p:sp>
      <p:sp>
        <p:nvSpPr>
          <p:cNvPr id="3" name="Content Placeholder 2"/>
          <p:cNvSpPr>
            <a:spLocks noGrp="1"/>
          </p:cNvSpPr>
          <p:nvPr>
            <p:ph idx="1"/>
          </p:nvPr>
        </p:nvSpPr>
        <p:spPr>
          <a:xfrm>
            <a:off x="1184856" y="1815921"/>
            <a:ext cx="10319756" cy="4095301"/>
          </a:xfrm>
        </p:spPr>
        <p:txBody>
          <a:bodyPr>
            <a:noAutofit/>
          </a:bodyPr>
          <a:lstStyle/>
          <a:p>
            <a:r>
              <a:rPr lang="en-US" sz="3000" dirty="0" smtClean="0"/>
              <a:t>In general, there are mergers of equals and unequal’s.</a:t>
            </a:r>
          </a:p>
          <a:p>
            <a:endParaRPr lang="en-US" sz="3000" dirty="0"/>
          </a:p>
          <a:p>
            <a:r>
              <a:rPr lang="en-US" sz="3000" dirty="0" smtClean="0"/>
              <a:t>Mergers of Equals like the merger between A and B forming Novartis where equals often compels Two companies to share in the staffing implications.</a:t>
            </a:r>
          </a:p>
          <a:p>
            <a:endParaRPr lang="en-US" sz="3000" dirty="0"/>
          </a:p>
          <a:p>
            <a:r>
              <a:rPr lang="en-US" sz="3000" dirty="0" smtClean="0"/>
              <a:t>Mergers of unequal like A and B creating AB where the staffing implication being share unequally.</a:t>
            </a:r>
          </a:p>
        </p:txBody>
      </p:sp>
    </p:spTree>
    <p:extLst>
      <p:ext uri="{BB962C8B-B14F-4D97-AF65-F5344CB8AC3E}">
        <p14:creationId xmlns:p14="http://schemas.microsoft.com/office/powerpoint/2010/main" xmlns="" val="360544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556" y="302138"/>
            <a:ext cx="8911687" cy="1280890"/>
          </a:xfrm>
        </p:spPr>
        <p:txBody>
          <a:bodyPr/>
          <a:lstStyle/>
          <a:p>
            <a:r>
              <a:rPr lang="en-US" b="1" dirty="0" smtClean="0"/>
              <a:t>ACQUISITION TYPES</a:t>
            </a:r>
            <a:r>
              <a:rPr lang="en-US" dirty="0" smtClean="0"/>
              <a:t/>
            </a:r>
            <a:br>
              <a:rPr lang="en-US" dirty="0" smtClean="0"/>
            </a:br>
            <a:endParaRPr lang="en-US" dirty="0"/>
          </a:p>
        </p:txBody>
      </p:sp>
      <p:sp>
        <p:nvSpPr>
          <p:cNvPr id="3" name="Content Placeholder 2"/>
          <p:cNvSpPr>
            <a:spLocks noGrp="1"/>
          </p:cNvSpPr>
          <p:nvPr>
            <p:ph idx="1"/>
          </p:nvPr>
        </p:nvSpPr>
        <p:spPr>
          <a:xfrm>
            <a:off x="1781556" y="1583027"/>
            <a:ext cx="9461700" cy="4804893"/>
          </a:xfrm>
        </p:spPr>
        <p:txBody>
          <a:bodyPr>
            <a:noAutofit/>
          </a:bodyPr>
          <a:lstStyle/>
          <a:p>
            <a:r>
              <a:rPr lang="en-US" sz="3200" dirty="0" smtClean="0"/>
              <a:t>There are two major types of acquisition involving</a:t>
            </a:r>
          </a:p>
          <a:p>
            <a:endParaRPr lang="en-US" sz="3200" dirty="0"/>
          </a:p>
          <a:p>
            <a:r>
              <a:rPr lang="en-US" sz="3200" dirty="0" smtClean="0"/>
              <a:t>Acquisition &amp; integration like Cisco systems. It has a greater staffing implication.</a:t>
            </a:r>
          </a:p>
          <a:p>
            <a:endParaRPr lang="en-US" sz="3200" dirty="0"/>
          </a:p>
          <a:p>
            <a:r>
              <a:rPr lang="en-US" sz="3200" dirty="0" smtClean="0"/>
              <a:t>Acquisition &amp; Separation like unilever and best foods, not greater staffing implication as of the above </a:t>
            </a:r>
            <a:endParaRPr lang="en-US" sz="3200" dirty="0"/>
          </a:p>
        </p:txBody>
      </p:sp>
    </p:spTree>
    <p:extLst>
      <p:ext uri="{BB962C8B-B14F-4D97-AF65-F5344CB8AC3E}">
        <p14:creationId xmlns:p14="http://schemas.microsoft.com/office/powerpoint/2010/main" xmlns="" val="332864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3314" y="261258"/>
            <a:ext cx="9312955" cy="1219200"/>
          </a:xfrm>
        </p:spPr>
        <p:txBody>
          <a:bodyPr>
            <a:normAutofit/>
          </a:bodyPr>
          <a:lstStyle/>
          <a:p>
            <a:r>
              <a:rPr lang="en-US" sz="4200" b="1" dirty="0" smtClean="0"/>
              <a:t>REASONS FOR MERGER</a:t>
            </a:r>
            <a:endParaRPr lang="en-US" sz="4200" b="1" dirty="0"/>
          </a:p>
        </p:txBody>
      </p:sp>
      <p:sp>
        <p:nvSpPr>
          <p:cNvPr id="3" name="Content Placeholder 2"/>
          <p:cNvSpPr>
            <a:spLocks noGrp="1"/>
          </p:cNvSpPr>
          <p:nvPr>
            <p:ph idx="1"/>
          </p:nvPr>
        </p:nvSpPr>
        <p:spPr>
          <a:xfrm>
            <a:off x="1059543" y="1741713"/>
            <a:ext cx="10697028" cy="4731657"/>
          </a:xfrm>
        </p:spPr>
        <p:txBody>
          <a:bodyPr>
            <a:normAutofit/>
          </a:bodyPr>
          <a:lstStyle/>
          <a:p>
            <a:r>
              <a:rPr lang="en-US" sz="2800" dirty="0" smtClean="0"/>
              <a:t>Acquisition of cash, taxes, and excess debt capacity.</a:t>
            </a:r>
          </a:p>
          <a:p>
            <a:endParaRPr lang="en-US" sz="2800" dirty="0"/>
          </a:p>
          <a:p>
            <a:r>
              <a:rPr lang="en-US" sz="2800" dirty="0" smtClean="0"/>
              <a:t>Gaining a core competence to do more combination.</a:t>
            </a:r>
          </a:p>
          <a:p>
            <a:endParaRPr lang="en-US" sz="2800" dirty="0"/>
          </a:p>
          <a:p>
            <a:r>
              <a:rPr lang="en-US" sz="2800" dirty="0" smtClean="0"/>
              <a:t>Financial gain personal power.</a:t>
            </a:r>
          </a:p>
          <a:p>
            <a:endParaRPr lang="en-US" sz="2800" dirty="0"/>
          </a:p>
          <a:p>
            <a:r>
              <a:rPr lang="en-US" sz="2800" dirty="0" smtClean="0"/>
              <a:t>Bigger asset base to leverage borrowing</a:t>
            </a:r>
            <a:endParaRPr lang="en-US" sz="2800" dirty="0"/>
          </a:p>
        </p:txBody>
      </p:sp>
    </p:spTree>
    <p:extLst>
      <p:ext uri="{BB962C8B-B14F-4D97-AF65-F5344CB8AC3E}">
        <p14:creationId xmlns:p14="http://schemas.microsoft.com/office/powerpoint/2010/main" xmlns="" val="365351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859" y="257577"/>
            <a:ext cx="10582141" cy="978795"/>
          </a:xfrm>
        </p:spPr>
        <p:txBody>
          <a:bodyPr>
            <a:normAutofit/>
          </a:bodyPr>
          <a:lstStyle/>
          <a:p>
            <a:r>
              <a:rPr lang="en-US" sz="3300" b="1" dirty="0" smtClean="0"/>
              <a:t>HR PERSPECTIVE OF MERGERS AND ACQUISITIONS</a:t>
            </a:r>
            <a:endParaRPr lang="en-US" sz="3300" b="1" dirty="0"/>
          </a:p>
        </p:txBody>
      </p:sp>
      <p:sp>
        <p:nvSpPr>
          <p:cNvPr id="3" name="Content Placeholder 2"/>
          <p:cNvSpPr>
            <a:spLocks noGrp="1"/>
          </p:cNvSpPr>
          <p:nvPr>
            <p:ph idx="1"/>
          </p:nvPr>
        </p:nvSpPr>
        <p:spPr>
          <a:xfrm>
            <a:off x="1249251" y="1416675"/>
            <a:ext cx="10702343" cy="5241701"/>
          </a:xfrm>
        </p:spPr>
        <p:txBody>
          <a:bodyPr>
            <a:normAutofit/>
          </a:bodyPr>
          <a:lstStyle/>
          <a:p>
            <a:pPr algn="just"/>
            <a:r>
              <a:rPr lang="en-US" sz="2800" dirty="0"/>
              <a:t>Getting to grips with a company merger or acquisition is one of the most challenging issues HR professionals face. Understanding the employment law issues along with critical people issues like leadership, employee communications, talent retention and cultural alignment are very important for success and can contribute to a makeover of the long term merit of the transaction.</a:t>
            </a:r>
          </a:p>
        </p:txBody>
      </p:sp>
    </p:spTree>
    <p:extLst>
      <p:ext uri="{BB962C8B-B14F-4D97-AF65-F5344CB8AC3E}">
        <p14:creationId xmlns:p14="http://schemas.microsoft.com/office/powerpoint/2010/main" xmlns="" val="782869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7285" y="193184"/>
            <a:ext cx="9727327" cy="888642"/>
          </a:xfrm>
        </p:spPr>
        <p:txBody>
          <a:bodyPr>
            <a:normAutofit fontScale="90000"/>
          </a:bodyPr>
          <a:lstStyle/>
          <a:p>
            <a:r>
              <a:rPr lang="en-US" sz="4200" b="1" dirty="0" smtClean="0"/>
              <a:t>THE KEY HR INITIATIVES HAVE INCLUDED:</a:t>
            </a:r>
            <a:r>
              <a:rPr lang="en-US" dirty="0"/>
              <a:t/>
            </a:r>
            <a:br>
              <a:rPr lang="en-US" dirty="0"/>
            </a:br>
            <a:endParaRPr lang="en-US" dirty="0"/>
          </a:p>
        </p:txBody>
      </p:sp>
      <p:sp>
        <p:nvSpPr>
          <p:cNvPr id="3" name="Content Placeholder 2"/>
          <p:cNvSpPr>
            <a:spLocks noGrp="1"/>
          </p:cNvSpPr>
          <p:nvPr>
            <p:ph idx="1"/>
          </p:nvPr>
        </p:nvSpPr>
        <p:spPr>
          <a:xfrm>
            <a:off x="1455313" y="1455312"/>
            <a:ext cx="10341735" cy="5402687"/>
          </a:xfrm>
        </p:spPr>
        <p:txBody>
          <a:bodyPr>
            <a:normAutofit/>
          </a:bodyPr>
          <a:lstStyle/>
          <a:p>
            <a:pPr algn="just"/>
            <a:r>
              <a:rPr lang="en-US" sz="2800" dirty="0"/>
              <a:t>To develop preliminary organizational designs and hence identify the top three levels or the strategic levels of management</a:t>
            </a:r>
          </a:p>
          <a:p>
            <a:pPr algn="just"/>
            <a:r>
              <a:rPr lang="en-US" sz="2800" dirty="0"/>
              <a:t>To assess the critical players and hence deploy appropriate resources in the unique collaboration</a:t>
            </a:r>
          </a:p>
          <a:p>
            <a:pPr algn="just"/>
            <a:r>
              <a:rPr lang="en-US" sz="2800" dirty="0"/>
              <a:t>To retain key people and if possible eliminate the redundant staff</a:t>
            </a:r>
          </a:p>
          <a:p>
            <a:pPr algn="just"/>
            <a:r>
              <a:rPr lang="en-US" sz="2800" dirty="0"/>
              <a:t>To develop a total rewards strategy for the merged companies</a:t>
            </a:r>
          </a:p>
        </p:txBody>
      </p:sp>
    </p:spTree>
    <p:extLst>
      <p:ext uri="{BB962C8B-B14F-4D97-AF65-F5344CB8AC3E}">
        <p14:creationId xmlns:p14="http://schemas.microsoft.com/office/powerpoint/2010/main" xmlns="" val="158320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859" y="167426"/>
            <a:ext cx="10582141" cy="1081825"/>
          </a:xfrm>
        </p:spPr>
        <p:txBody>
          <a:bodyPr>
            <a:normAutofit fontScale="90000"/>
          </a:bodyPr>
          <a:lstStyle/>
          <a:p>
            <a:r>
              <a:rPr lang="en-US" sz="4000" b="1" dirty="0"/>
              <a:t>KEY DRIVERS OF MERGERS AND ACQUISITIONS</a:t>
            </a:r>
            <a:r>
              <a:rPr lang="en-US" dirty="0"/>
              <a:t/>
            </a:r>
            <a:br>
              <a:rPr lang="en-US" dirty="0"/>
            </a:br>
            <a:endParaRPr lang="en-US" dirty="0"/>
          </a:p>
        </p:txBody>
      </p:sp>
      <p:sp>
        <p:nvSpPr>
          <p:cNvPr id="3" name="Content Placeholder 2"/>
          <p:cNvSpPr>
            <a:spLocks noGrp="1"/>
          </p:cNvSpPr>
          <p:nvPr>
            <p:ph idx="1"/>
          </p:nvPr>
        </p:nvSpPr>
        <p:spPr>
          <a:xfrm>
            <a:off x="1352282" y="1365161"/>
            <a:ext cx="10689464" cy="5151549"/>
          </a:xfrm>
        </p:spPr>
        <p:txBody>
          <a:bodyPr/>
          <a:lstStyle/>
          <a:p>
            <a:pPr algn="just"/>
            <a:r>
              <a:rPr lang="en-US" sz="2500" dirty="0"/>
              <a:t>Take appropriate action and make decisions in a fairly short amount of time which is the secret to hold onto good people.</a:t>
            </a:r>
          </a:p>
          <a:p>
            <a:pPr algn="just"/>
            <a:r>
              <a:rPr lang="en-US" sz="2500" dirty="0"/>
              <a:t>It is always better to use ownership of the company which is represented by stock options and stock grants whenever possible so as to direct a pull in one direction.</a:t>
            </a:r>
          </a:p>
          <a:p>
            <a:pPr algn="just"/>
            <a:r>
              <a:rPr lang="en-US" sz="2500" dirty="0"/>
              <a:t>We should always make wise decisions about the people being employed and be honest about them.</a:t>
            </a:r>
          </a:p>
          <a:p>
            <a:pPr algn="just"/>
            <a:r>
              <a:rPr lang="en-US" sz="2500" dirty="0"/>
              <a:t>It is required to be candid with the employees, and always respect them and to let them know and make them understand the benefits and importance of combined entities which will be a better and more valuable organization.</a:t>
            </a:r>
          </a:p>
          <a:p>
            <a:endParaRPr lang="en-US" dirty="0"/>
          </a:p>
        </p:txBody>
      </p:sp>
    </p:spTree>
    <p:extLst>
      <p:ext uri="{BB962C8B-B14F-4D97-AF65-F5344CB8AC3E}">
        <p14:creationId xmlns:p14="http://schemas.microsoft.com/office/powerpoint/2010/main" xmlns="" val="4628962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238</TotalTime>
  <Words>1188</Words>
  <Application>Microsoft Office PowerPoint</Application>
  <PresentationFormat>Custom</PresentationFormat>
  <Paragraphs>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Wisp</vt:lpstr>
      <vt:lpstr>MERGER &amp;ACQUISITION AND HRM</vt:lpstr>
      <vt:lpstr>MERGER &amp;ACQUISITION DEFINED IN GENERAL </vt:lpstr>
      <vt:lpstr>OBJECTIVE </vt:lpstr>
      <vt:lpstr>TYPES OF MERGERS</vt:lpstr>
      <vt:lpstr>ACQUISITION TYPES </vt:lpstr>
      <vt:lpstr>REASONS FOR MERGER</vt:lpstr>
      <vt:lpstr>HR PERSPECTIVE OF MERGERS AND ACQUISITIONS</vt:lpstr>
      <vt:lpstr>THE KEY HR INITIATIVES HAVE INCLUDED: </vt:lpstr>
      <vt:lpstr>KEY DRIVERS OF MERGERS AND ACQUISITIONS </vt:lpstr>
      <vt:lpstr>PRE MERGER INVESTIGATION</vt:lpstr>
      <vt:lpstr>TWO APPROACHES TO MERGER &amp; ACQUISITION  </vt:lpstr>
      <vt:lpstr>Slide 12</vt:lpstr>
      <vt:lpstr>Slide 13</vt:lpstr>
      <vt:lpstr>SOME EXAMPLES OF MERGERS AND ACQUISITIONS </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 &amp;ACQUISITION AND HRM</dc:title>
  <dc:creator>NAVKAR</dc:creator>
  <cp:lastModifiedBy>User</cp:lastModifiedBy>
  <cp:revision>16</cp:revision>
  <dcterms:created xsi:type="dcterms:W3CDTF">2020-01-06T16:44:35Z</dcterms:created>
  <dcterms:modified xsi:type="dcterms:W3CDTF">2020-08-27T06:40:03Z</dcterms:modified>
</cp:coreProperties>
</file>