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A12E10-6AD3-4A24-B908-B57DBA24923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132D94-4091-47BF-8142-B74E9ACF0FB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DEPARTMENT OF MANAGEMENT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743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HUMAN RESOURCE 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CH-6  RECRUITING  HR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267200"/>
            <a:ext cx="9144000" cy="223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dirty="0" smtClean="0">
                <a:latin typeface="+mj-lt"/>
                <a:ea typeface="+mj-ea"/>
                <a:cs typeface="+mj-cs"/>
              </a:rPr>
              <a:t>Dr. </a:t>
            </a:r>
            <a:r>
              <a:rPr lang="en-US" sz="3000" dirty="0" err="1" smtClean="0">
                <a:latin typeface="+mj-lt"/>
                <a:ea typeface="+mj-ea"/>
                <a:cs typeface="+mj-cs"/>
              </a:rPr>
              <a:t>Subhasish</a:t>
            </a:r>
            <a:r>
              <a:rPr lang="en-US" sz="3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000" dirty="0" err="1" smtClean="0">
                <a:latin typeface="+mj-lt"/>
                <a:ea typeface="+mj-ea"/>
                <a:cs typeface="+mj-cs"/>
              </a:rPr>
              <a:t>Chatterjee</a:t>
            </a:r>
            <a:endParaRPr lang="en-US" sz="3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 refers  to  the  process  of  identifying  and  attracting  job  seekers  so  as  to  build  a  pool  of  qualified  job  applicants.</a:t>
            </a:r>
          </a:p>
          <a:p>
            <a:r>
              <a:rPr lang="en-US" dirty="0" smtClean="0"/>
              <a:t>The  process  comprises  five  interrelated  stages; </a:t>
            </a:r>
          </a:p>
          <a:p>
            <a:pPr>
              <a:buNone/>
            </a:pPr>
            <a:r>
              <a:rPr lang="en-US" dirty="0" smtClean="0"/>
              <a:t>   1.  planning</a:t>
            </a:r>
          </a:p>
          <a:p>
            <a:pPr>
              <a:buNone/>
            </a:pPr>
            <a:r>
              <a:rPr lang="en-US" dirty="0" smtClean="0"/>
              <a:t>   2.  Strategy  development</a:t>
            </a:r>
          </a:p>
          <a:p>
            <a:pPr>
              <a:buNone/>
            </a:pPr>
            <a:r>
              <a:rPr lang="en-US" dirty="0" smtClean="0"/>
              <a:t>   3.  Searching</a:t>
            </a:r>
          </a:p>
          <a:p>
            <a:pPr>
              <a:buNone/>
            </a:pPr>
            <a:r>
              <a:rPr lang="en-US" dirty="0" smtClean="0"/>
              <a:t>   4.  Screening  and</a:t>
            </a:r>
          </a:p>
          <a:p>
            <a:pPr>
              <a:buNone/>
            </a:pPr>
            <a:r>
              <a:rPr lang="en-US" dirty="0" smtClean="0"/>
              <a:t>   5.  Evaluation  and 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lip_image0023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66800"/>
            <a:ext cx="9143999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None/>
            </a:pPr>
            <a:r>
              <a:rPr lang="en-US" dirty="0" smtClean="0"/>
              <a:t>       The  first  stage  in  the  recruitment  process  is  planning. Planning  involves  the  translation  of  likely  job  vacancies  and  information  about  the  nature  of  these  jobs  into  a  set  of  objectives  or  targets  that  specify  the   1. number  of  contacts. &amp;    2. type  of  applicants  to  be  contacted.</a:t>
            </a:r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 of 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Organizations  nearly  always,  plan  to  attract  more  applicants  than  they  will  hire.  Some  of  those  contacted  will  be  uninterested,  unqualified,  or  both.  Each  time  a  recruitment  </a:t>
            </a:r>
            <a:r>
              <a:rPr lang="en-US" dirty="0" err="1" smtClean="0"/>
              <a:t>programme</a:t>
            </a:r>
            <a:r>
              <a:rPr lang="en-US" dirty="0" smtClean="0"/>
              <a:t>  is  contemplated,  one  task  is  to  estimate  the  number  of  applicants  necessary  to  fill  all  vacancies  with  qualified  people.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 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  ratios  express  the  relationship  of  applicant  inputs  to  outputs  at  various  decision  points.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 yield  pyramid</a:t>
            </a:r>
            <a:endParaRPr lang="en-US" dirty="0"/>
          </a:p>
        </p:txBody>
      </p:sp>
      <p:pic>
        <p:nvPicPr>
          <p:cNvPr id="4" name="Content Placeholder 3" descr="pyrami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 of 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 refers  to  the  type  of  people  to  be  informed  about  job  openings.  The  type  of  people  depends  on  the  tasks  and  responsibilities  involved  and  the  qualifications  and  experience  expected.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Once  it  is  known  how  many  and  what  type  of  recruits  are  required,  serious  consideration  needs  to  be  given  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‘make’ or ‘buy’  employees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technological  sophistication  of  recruitment   and  selection  devices.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geographic  distribution  of  </a:t>
            </a:r>
            <a:r>
              <a:rPr lang="en-US" dirty="0" err="1" smtClean="0"/>
              <a:t>labour</a:t>
            </a:r>
            <a:r>
              <a:rPr lang="en-US" dirty="0" smtClean="0"/>
              <a:t>  markets  comprising  job  seekers.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sources  of  recruitment.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sequencing  the  activities  in  the  recruitment 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lip_image0023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Evaluation  of  internal  recruitment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 are  three  major  </a:t>
            </a:r>
            <a:r>
              <a:rPr lang="en-US" sz="2800" u="sng" dirty="0" smtClean="0"/>
              <a:t>advantages</a:t>
            </a:r>
            <a:r>
              <a:rPr lang="en-US" sz="2400" u="sng" dirty="0" smtClean="0"/>
              <a:t> </a:t>
            </a:r>
            <a:r>
              <a:rPr lang="en-US" dirty="0" smtClean="0"/>
              <a:t> of  internal  recruitment.</a:t>
            </a:r>
          </a:p>
          <a:p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It  is  less  costly  than  external  recruiting.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Firms  typically  have  a  better  knowledge  of  the  internal  candidates’  skills  and  abilities  than  the  ones  acquired  through  external  recruiting.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An  organizational  policy  of  promoting  from  within  can  enhance  employees’  morale,  organizational  commitment  and  job  satisfaction.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Nature  of  recruitment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Purposes  of  recruitment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Factors  of  recruitment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Recruitment  process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Searching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Screening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Evaluation  and  control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Conclusion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Disadvantages</a:t>
            </a:r>
          </a:p>
          <a:p>
            <a:endParaRPr lang="en-US" u="sng" dirty="0" smtClean="0"/>
          </a:p>
          <a:p>
            <a:r>
              <a:rPr lang="en-US" dirty="0" smtClean="0"/>
              <a:t>the  method  simply  perpetuates  the  old  concept  of  doing  things-that  creative  problem  solving  may  be  hindered  by  the  lack  of  new  talents.  </a:t>
            </a:r>
          </a:p>
          <a:p>
            <a:r>
              <a:rPr lang="en-US" dirty="0" smtClean="0"/>
              <a:t>Some   companies  complain  of  unit  raiding   in  which  divisions  compete  for  the  same  people.  </a:t>
            </a:r>
          </a:p>
          <a:p>
            <a:r>
              <a:rPr lang="en-US" dirty="0" smtClean="0"/>
              <a:t>Politics  probably  has  a  greater  impact  on  internal  recruiting  and  selection  then  does  external  recruiting.  </a:t>
            </a:r>
          </a:p>
          <a:p>
            <a:r>
              <a:rPr lang="en-US" dirty="0" smtClean="0"/>
              <a:t>Thus,  while  more  job-related  information  may  be  known  about  internal  candidates,  personnel  decisions  involving  internal  candidates  are  more  likely  to  be affected  by  the  political  agenda  of  the  decisions  makers.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Evaluation  of  external  recruitment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E-recruiting  involves  screening  candidates  electronically,  directing  potential  hires  to  a  special  website  online  skill  assessment,  conducting  background  checks  over  the  internet,  interviewing  candidates  via  </a:t>
            </a:r>
            <a:r>
              <a:rPr lang="en-US" dirty="0" err="1" smtClean="0"/>
              <a:t>videoconferecing</a:t>
            </a:r>
            <a:r>
              <a:rPr lang="en-US" dirty="0" smtClean="0"/>
              <a:t> ,  and  managing  the  entire  process  with  web-based  software.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dirty="0" smtClean="0"/>
              <a:t>External  sources  of  recruitment  have  both  </a:t>
            </a:r>
            <a:r>
              <a:rPr lang="en-US" u="sng" dirty="0" smtClean="0"/>
              <a:t>merits </a:t>
            </a:r>
            <a:r>
              <a:rPr lang="en-US" dirty="0" smtClean="0"/>
              <a:t> and  demerits;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 firm  will  have  the  benefit  of  new  skills,  new  talents  and  new  experiences,  if  people  are  hired  from  external  sources.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 management  will  be  able  to  fulfill  reservation  requirements  in  </a:t>
            </a:r>
            <a:r>
              <a:rPr lang="en-US" dirty="0" err="1" smtClean="0"/>
              <a:t>favour</a:t>
            </a:r>
            <a:r>
              <a:rPr lang="en-US" dirty="0" smtClean="0"/>
              <a:t>  of  the  disadvantaged  section  of  the  society.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Scope  for  resentment,  heartburn  and  jealousy  can  be  avoided  by  recruiting  from  outside.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u="sng" dirty="0" smtClean="0"/>
              <a:t>Demerits</a:t>
            </a:r>
          </a:p>
          <a:p>
            <a:endParaRPr lang="en-US" u="sng" dirty="0" smtClean="0"/>
          </a:p>
          <a:p>
            <a:endParaRPr lang="en-US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Better  motivation  and  increased  morale  associated  with  promoting  own  employees  are  lost  to  the  company.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External  recruitment  is  costly.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 recruitment  and  selection  processes  are  not  properly  carried  out,  chance  of  right  candidates  being  rejected  and  wrong  applicants  being  selected  occur.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dirty="0" smtClean="0"/>
              <a:t>Application  forms  serve  three  useful  purposes..</a:t>
            </a:r>
          </a:p>
          <a:p>
            <a:endParaRPr lang="en-US" dirty="0" smtClean="0"/>
          </a:p>
          <a:p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They  are  the  records  of  applicants’  desire  to  obtain  jobs;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They  provide  the  interviewer  with  profiles  of  applicants  which  can  be  used  in  the  interview;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They  are  the  basic  personnel  records  for  applicants  who  later  become  employees.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 a  recruiting  plan  and  strategy  are  worked  out,  the  search  process  can  begin.</a:t>
            </a:r>
          </a:p>
          <a:p>
            <a:r>
              <a:rPr lang="en-US" dirty="0" smtClean="0"/>
              <a:t>Search  involves  two-steps.</a:t>
            </a:r>
          </a:p>
          <a:p>
            <a:r>
              <a:rPr lang="en-US" dirty="0" smtClean="0"/>
              <a:t>1.  </a:t>
            </a:r>
            <a:r>
              <a:rPr lang="en-US" sz="3600" dirty="0" smtClean="0"/>
              <a:t>Source  activation </a:t>
            </a:r>
          </a:p>
          <a:p>
            <a:pPr>
              <a:buNone/>
            </a:pPr>
            <a:r>
              <a:rPr lang="en-US" dirty="0" smtClean="0"/>
              <a:t>                                   sources  and  search  methods  are  activated  by  the  issuance  of  an  </a:t>
            </a:r>
            <a:r>
              <a:rPr lang="en-US" dirty="0" err="1" smtClean="0"/>
              <a:t>epmployee</a:t>
            </a:r>
            <a:r>
              <a:rPr lang="en-US" dirty="0" smtClean="0"/>
              <a:t>  requisition.  This  means  that  no  actual  recruiting  takes  place  until  line  managers  have  verified  that  a  vacancy  does  exist  or  will  exist.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2</a:t>
            </a:r>
            <a:r>
              <a:rPr lang="en-US" sz="4000" dirty="0" smtClean="0"/>
              <a:t>.  Selling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dirty="0" smtClean="0"/>
              <a:t> A  second  issue  to  be  addressed  in  the  searching  process  concerns  communications.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Here,  organizations  walk  a  </a:t>
            </a:r>
            <a:r>
              <a:rPr lang="en-US" dirty="0" err="1" smtClean="0"/>
              <a:t>tightrop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  hand,  they  want  to  do  whatever  they  can  to  attract  desirable  applicants.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  the  other,  they  must  resist  temptation  of  overselling  their  virtues.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Screening  of  applications  can  be  regarded  as  an  integral  part  of  the  recruiting  process,  though  many  view  it  as  the  first  step  in  the  selection  process. </a:t>
            </a:r>
          </a:p>
          <a:p>
            <a:r>
              <a:rPr lang="en-US" dirty="0" smtClean="0"/>
              <a:t>The  purpose  of  screening  is  to  remove  from  the  recruitment  process,  at  an  early  stage,  those  applicants  who  are  visibly  unqualified  for  the  job. Effective  screening  can  save  a  great  deal  of  time  and  money.</a:t>
            </a:r>
          </a:p>
          <a:p>
            <a:r>
              <a:rPr lang="en-US" dirty="0" smtClean="0"/>
              <a:t>Care  must  be  exercised, however, to  assure  that  potentially  good  employees  are  not  lost  and  that  women  and  minorities  receive  full  and  fair  consideration  &amp;  are  not  rejected  without  justification.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In  screening,  clear  job  specifications  are  invaluable. It  is  both  a  good  practice  and  a  legal  necessity  that  applicants’  qualifications  be  judged  on  the  basis  of  their  knowledge,  skills,  abilities  &amp;  interest  required  to  do  the  job.</a:t>
            </a:r>
          </a:p>
          <a:p>
            <a:r>
              <a:rPr lang="en-US" dirty="0" smtClean="0"/>
              <a:t>The  techniques  used  to  screen  applicants  vary  depending  on  the  candidate  sources  &amp;  recruiting  methods  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 AND 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 and  control  is  necessary  as  consideration  costs  are  incurred  in  the  recruitment  process. The  cost  generally  incurred  are..</a:t>
            </a:r>
          </a:p>
          <a:p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Salaries  for  recruiters.</a:t>
            </a:r>
          </a:p>
          <a:p>
            <a:pPr marL="514350" indent="-514350">
              <a:buAutoNum type="arabicPeriod"/>
            </a:pPr>
            <a:r>
              <a:rPr lang="en-US" dirty="0" smtClean="0"/>
              <a:t>Management  &amp;  professional  time  spent  on  preparing  job  description,  job  specification,  advertisements,  agency  liaison,  &amp;  so  forth.</a:t>
            </a:r>
          </a:p>
          <a:p>
            <a:pPr marL="514350" indent="-514350">
              <a:buAutoNum type="arabicPeriod"/>
            </a:pPr>
            <a:r>
              <a:rPr lang="en-US" dirty="0" smtClean="0"/>
              <a:t>Cost  of  advertisements  or  other  recruitment  methods,  i.e.  agency  fees.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HRP  helps  determine  the  number  and  type  of  people  a  firm  needs.  Job  analysis  and  job  design  specify  the  tasks  and  duties  job  and  the  qualifications  expected  from  prospective  job  holders. </a:t>
            </a:r>
          </a:p>
          <a:p>
            <a:r>
              <a:rPr lang="en-US" dirty="0" smtClean="0"/>
              <a:t>The  next  logical  step  is  to  hire  the  right  number  of  people  of  the  right  type  to  fill  the  jobs.  Hiring  involves  two  broad  groups  of  activities:  (1) recruitment  and  (2) selection.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514350" indent="-514350">
              <a:buAutoNum type="arabicPeriod" startAt="4"/>
            </a:pPr>
            <a:r>
              <a:rPr lang="en-US" dirty="0" smtClean="0"/>
              <a:t>Cost  of  producing  supporting  literature.</a:t>
            </a:r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514350" indent="-514350">
              <a:buAutoNum type="arabicPeriod" startAt="5"/>
            </a:pPr>
            <a:r>
              <a:rPr lang="en-US" dirty="0" smtClean="0"/>
              <a:t>Recruitment  overheads  and  administrative  expenses.</a:t>
            </a:r>
          </a:p>
          <a:p>
            <a:pPr marL="514350" indent="-514350">
              <a:buAutoNum type="arabicPeriod" startAt="5"/>
            </a:pPr>
            <a:endParaRPr lang="en-US" dirty="0" smtClean="0"/>
          </a:p>
          <a:p>
            <a:pPr marL="514350" indent="-514350">
              <a:buAutoNum type="arabicPeriod" startAt="5"/>
            </a:pPr>
            <a:r>
              <a:rPr lang="en-US" dirty="0" smtClean="0"/>
              <a:t>Costs  of  overtime  and  outsourcing  while  the  vacancies  remain  unfilled.</a:t>
            </a:r>
          </a:p>
          <a:p>
            <a:pPr marL="514350" indent="-514350">
              <a:buAutoNum type="arabicPeriod" startAt="5"/>
            </a:pPr>
            <a:endParaRPr lang="en-US" dirty="0" smtClean="0"/>
          </a:p>
          <a:p>
            <a:pPr marL="514350" indent="-514350">
              <a:buAutoNum type="arabicPeriod" startAt="5"/>
            </a:pPr>
            <a:r>
              <a:rPr lang="en-US" dirty="0" smtClean="0"/>
              <a:t>Cost  of  recruiting  suitable  candidates  for  the  selection 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 of  recruitment 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 recruitment  process  has  the  </a:t>
            </a:r>
            <a:r>
              <a:rPr lang="en-US" i="1" dirty="0" smtClean="0"/>
              <a:t>objective</a:t>
            </a:r>
            <a:r>
              <a:rPr lang="en-US" dirty="0" smtClean="0"/>
              <a:t>  of  searching  for  &amp;  obtaining  applications  from  job-seekers  in  sufficient  numbers  &amp;  quality.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 rate  of  applications  sent  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 of  suitable  candidates  for  selection.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Retention  &amp;  performance  of  the  candidates  selected.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Cost  of  the  recruitment 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 lapsed 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Comments  on  image  projected.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Evaluation  of  recruitment  methods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evaluation  of  recruitment  methods  might 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No.  Of  initial  enquiries  received  which  resulted  in  completed  application  forms.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No.  Of  candidates  at  various  stages  of  the  recruitment  &amp;  selection  process,  especially  those  shortlisted.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No.  Of  candidates  recruited.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No.  Of  candidates  retained  in  the  organization  after  six  months.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Philosophies  Of  Recruiting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 traditional  philosophy  of  recruiting  has  been  to  get  as  many  people  to  apply  for  a  job  as  possible.</a:t>
            </a:r>
          </a:p>
          <a:p>
            <a:r>
              <a:rPr lang="en-US" dirty="0" smtClean="0"/>
              <a:t> A  large  no.  Of  jobseekers  waiting  in  queues  would  make  the  final  selection  difficult,  often  resulting  in  wrong  selection. </a:t>
            </a:r>
          </a:p>
          <a:p>
            <a:r>
              <a:rPr lang="en-US" dirty="0" smtClean="0"/>
              <a:t>Job  dissatisfaction  &amp;  employee  turnover  are  the  consequences  of  this.</a:t>
            </a:r>
          </a:p>
          <a:p>
            <a:r>
              <a:rPr lang="en-US" dirty="0" smtClean="0"/>
              <a:t>A  persuasive  agreement  can  be  made  that  matching  the  needs  of  the  organization  to  the  needs  of  the  applicants  will  enhance  the  effectiveness  of  the  recruitment  process.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dirty="0" smtClean="0"/>
              <a:t>The  result  will  be  a  work  force  which  is  likely  to  stay  with  the  firm  longer  &amp;  performs  at  a  higher  level  of  effectiveness.</a:t>
            </a:r>
          </a:p>
          <a:p>
            <a:r>
              <a:rPr lang="en-US" dirty="0" smtClean="0"/>
              <a:t>Two  approaches  are  available  to  bring  about  this  match..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1)  realistic  job  preview.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2)  job  compatibility  questionnaire.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Realistic  job  previews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Realistic  job  preview (RJP) provides  complete  job-related  information  to  the  applicants  so  that  they  can  make  right  decisions  before  taking  up  jobs.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ypical-consequences-of-job-previews-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Job  compatibility 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 JCQ  was  developed  to  determine  whether  an  applicant’s  preferences  for  work  match  the  characteristics  of  the  job.</a:t>
            </a:r>
          </a:p>
          <a:p>
            <a:r>
              <a:rPr lang="en-US" dirty="0" smtClean="0"/>
              <a:t>The  JCQ  is  designed  to  collect  information  on  al  aspects  of  a  job  which  have  a  bearing  on  employee  performance,  absenteeism,  turnover  &amp;  job  satisfaction.</a:t>
            </a:r>
          </a:p>
          <a:p>
            <a:r>
              <a:rPr lang="en-US" dirty="0" smtClean="0"/>
              <a:t>The  JCQ  is  administered  to  jobseekers  who  are  very  familiar  with  either  a  specific  position  to  be  filled  and/or  a  target  job  under  study.  Respondents  are  asked  to  indicate  the  extent  to  which  each  JCQ  item  is  descriptive  of  the  job/position  under  study.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 to 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Companies  search  for  alternatives  to  recruitment  because  of  the  cost  of  recruiting.  Three  such  alternatives  to  recruitment  are  overtime,  employee  leasing  &amp;  temporary  employment.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1. Overtime -  when  demand  for  product  peaks,  firm  seeks  to  make  present  employees  work  overtime,  instead  of  recruiting  new  hands.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 Employee  leasing  -  often  called  “staff  outsourcing”,  employee  leasing  involve  paying   fee  to  a  leasing  company  or  a  consulting  firm  that  handles  the  payroll,  employee  benefits  &amp;  routine  HR  functions  for  the  client  company.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3.  Temporary  employment  -  one  of  the  effect  of  downsizing  is  the  use  of  employees  on  temporary  basis.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man-Resour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895"/>
            <a:ext cx="9144000" cy="2486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 is  the  process  of  searching  for  &amp;  obtaining  applications  so  as  to  build  a  pool  of  job  seekers  from  whom  the  right  people  for  the  right  jobs  may  be  selected.</a:t>
            </a:r>
          </a:p>
          <a:p>
            <a:r>
              <a:rPr lang="en-US" dirty="0" smtClean="0"/>
              <a:t>The  purpose  of  recruitment  is  to  build  a  pool  of  applicants.  Recruitment  represents  the  first  contact  a  company  makes  with  potential  employees.  Recruitment  done  well  will  result  in  better  selection.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Recruitment  is  a  five-steps  process.  The  steps  are..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Strategy 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Searching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Screening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Evaluation  &amp;  control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The  philosophy  of  attracting  as  many  applicants  as  possible  for  given  jobs  guided  recruitment  activities  in  the  past.</a:t>
            </a:r>
          </a:p>
          <a:p>
            <a:r>
              <a:rPr lang="en-US" dirty="0" smtClean="0"/>
              <a:t>These  days  the  emphasis  is  on  matching  the  needs  of  the  firm  to  the  needs  of  the  applicants.  This  would  minimize  employee  turnover  &amp;  enhance  the  satisfaction.  Realistic  job  preview  &amp;  job  compatibility  questionnaire  help  achieve  this.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zWAhhxz9jiD5pe3gqT1MmwA7kaH3t9KxNbzoH4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 OF 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 is  understood  as  the  process  of  searching  for  and  obtaining  applicants  for  jobs,  from  among  whom  the  right  people  can  be  selected. </a:t>
            </a:r>
          </a:p>
          <a:p>
            <a:r>
              <a:rPr lang="en-US" dirty="0" smtClean="0"/>
              <a:t>Recruitment  involves  attracting  and  obtaining  as  many  applications  as  possible  from  eligible  job-seekers.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 OF  RECRUITMENT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The  general  purpose  of  recruitment  is  to  provide  a  pool  of  potentially  qualified  job  candidates.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1)   Determine  the  present  and  future  requirements  of  the  firm  in  conjunction  with  its  personnel-planning  and  job-analysis  activities.</a:t>
            </a:r>
          </a:p>
          <a:p>
            <a:pPr marL="514350" indent="-514350">
              <a:buNone/>
            </a:pPr>
            <a:r>
              <a:rPr lang="en-US" dirty="0" smtClean="0"/>
              <a:t>2)   Increase  the  pool  of  job  candidates  at  minimum  cost.</a:t>
            </a:r>
          </a:p>
          <a:p>
            <a:pPr marL="514350" indent="-514350">
              <a:buNone/>
            </a:pPr>
            <a:r>
              <a:rPr lang="en-US" dirty="0" smtClean="0"/>
              <a:t>3)   Help  increase  the  success  rate  of  the  selection  process  by  reducing  the  no. of  visibly  </a:t>
            </a:r>
            <a:r>
              <a:rPr lang="en-US" dirty="0" err="1" smtClean="0"/>
              <a:t>underqualified</a:t>
            </a:r>
            <a:r>
              <a:rPr lang="en-US" dirty="0" smtClean="0"/>
              <a:t>  or  overqualified  job  applicants.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4)  Help  increase  the  probability  that  job  applicants,         once  recruited  and  selected,  will  leave  the  organization  only  after  a  short  period  of  time.</a:t>
            </a:r>
          </a:p>
          <a:p>
            <a:pPr>
              <a:buNone/>
            </a:pPr>
            <a:r>
              <a:rPr lang="en-US" dirty="0" smtClean="0"/>
              <a:t>5)  Meet  the  organization’s  legal  and  social  obligations  regarding  the  composition  of  its  workforce.</a:t>
            </a:r>
          </a:p>
          <a:p>
            <a:pPr>
              <a:buNone/>
            </a:pPr>
            <a:r>
              <a:rPr lang="en-US" dirty="0" smtClean="0"/>
              <a:t>6)  Begin  identifying  and  preparing  potential  job  applicants  who  will  be  appropriate  candidates.</a:t>
            </a:r>
          </a:p>
          <a:p>
            <a:pPr>
              <a:buNone/>
            </a:pPr>
            <a:r>
              <a:rPr lang="en-US" dirty="0" smtClean="0"/>
              <a:t>7)  Increase  organizational  and  individual  effectiveness  in  the  short  term  and  long  short.</a:t>
            </a:r>
          </a:p>
          <a:p>
            <a:pPr>
              <a:buNone/>
            </a:pPr>
            <a:r>
              <a:rPr lang="en-US" dirty="0" smtClean="0"/>
              <a:t>8)  Evaluate  the  effectiveness  of  various  recruiting  techniques  and  sources  for  all  types  of  job  applicants.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 OF  RECRUITMENT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 is  key  role  and  external  visibility,  recruitment  is  naturally  subject  to  influence  of  several  factors.  These  include  external  as  well  as  internal  forces.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Factors  influencing  recruitment</a:t>
            </a:r>
            <a:endParaRPr lang="en-US" sz="3200" dirty="0"/>
          </a:p>
        </p:txBody>
      </p:sp>
      <p:pic>
        <p:nvPicPr>
          <p:cNvPr id="6" name="Content Placeholder 5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601</TotalTime>
  <Words>2005</Words>
  <Application>Microsoft Office PowerPoint</Application>
  <PresentationFormat>On-screen Show (4:3)</PresentationFormat>
  <Paragraphs>171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Flow</vt:lpstr>
      <vt:lpstr>DEPARTMENT OF MANAGEMENT</vt:lpstr>
      <vt:lpstr>TOPICS</vt:lpstr>
      <vt:lpstr>INTRODUCTION</vt:lpstr>
      <vt:lpstr>Slide 4</vt:lpstr>
      <vt:lpstr>NATURE  OF  RECRUITMENT</vt:lpstr>
      <vt:lpstr>PURPOSES  OF  RECRUITMENT  </vt:lpstr>
      <vt:lpstr>Slide 7</vt:lpstr>
      <vt:lpstr>FACTORS  OF  RECRUITMENT</vt:lpstr>
      <vt:lpstr>Factors  influencing  recruitment</vt:lpstr>
      <vt:lpstr>RECRUITMENT  PROCESS</vt:lpstr>
      <vt:lpstr>Slide 11</vt:lpstr>
      <vt:lpstr>RECRUITMENT  PLANNING</vt:lpstr>
      <vt:lpstr>Number  of  contacts</vt:lpstr>
      <vt:lpstr>Yield  ratio</vt:lpstr>
      <vt:lpstr>Recruiting  yield  pyramid</vt:lpstr>
      <vt:lpstr>Type  of  contacts</vt:lpstr>
      <vt:lpstr>Strategy  development</vt:lpstr>
      <vt:lpstr>Slide 18</vt:lpstr>
      <vt:lpstr>Evaluation  of  internal  recruitment</vt:lpstr>
      <vt:lpstr>Slide 20</vt:lpstr>
      <vt:lpstr>Evaluation  of  external  recruitment </vt:lpstr>
      <vt:lpstr>Slide 22</vt:lpstr>
      <vt:lpstr>Slide 23</vt:lpstr>
      <vt:lpstr>Slide 24</vt:lpstr>
      <vt:lpstr>SEARCHING</vt:lpstr>
      <vt:lpstr>Slide 26</vt:lpstr>
      <vt:lpstr>SCREENING</vt:lpstr>
      <vt:lpstr>Slide 28</vt:lpstr>
      <vt:lpstr>EVALUATION  AND  CONTROL</vt:lpstr>
      <vt:lpstr>Slide 30</vt:lpstr>
      <vt:lpstr>Evaluation  of  recruitment  process</vt:lpstr>
      <vt:lpstr>Evaluation  of  recruitment  methods</vt:lpstr>
      <vt:lpstr>Philosophies  Of  Recruiting</vt:lpstr>
      <vt:lpstr>Slide 34</vt:lpstr>
      <vt:lpstr>Realistic  job  previews</vt:lpstr>
      <vt:lpstr>Slide 36</vt:lpstr>
      <vt:lpstr>Job  compatibility  questionnaire</vt:lpstr>
      <vt:lpstr>Alternatives  to  recruitment</vt:lpstr>
      <vt:lpstr>Slide 39</vt:lpstr>
      <vt:lpstr>CONCLUSION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MANAGEMENT</dc:title>
  <dc:creator>a</dc:creator>
  <cp:lastModifiedBy>User</cp:lastModifiedBy>
  <cp:revision>66</cp:revision>
  <dcterms:created xsi:type="dcterms:W3CDTF">2019-03-26T15:43:43Z</dcterms:created>
  <dcterms:modified xsi:type="dcterms:W3CDTF">2020-08-27T06:05:22Z</dcterms:modified>
</cp:coreProperties>
</file>