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sldIdLst>
    <p:sldId id="265" r:id="rId2"/>
    <p:sldId id="284" r:id="rId3"/>
    <p:sldId id="287" r:id="rId4"/>
    <p:sldId id="288" r:id="rId5"/>
    <p:sldId id="289" r:id="rId6"/>
    <p:sldId id="290" r:id="rId7"/>
    <p:sldId id="291" r:id="rId8"/>
    <p:sldId id="292" r:id="rId9"/>
    <p:sldId id="264" r:id="rId10"/>
    <p:sldId id="257" r:id="rId11"/>
    <p:sldId id="261" r:id="rId12"/>
    <p:sldId id="262" r:id="rId13"/>
    <p:sldId id="258" r:id="rId14"/>
    <p:sldId id="259" r:id="rId15"/>
    <p:sldId id="260" r:id="rId16"/>
    <p:sldId id="313" r:id="rId17"/>
    <p:sldId id="314" r:id="rId18"/>
    <p:sldId id="315" r:id="rId19"/>
    <p:sldId id="31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632"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6D99B2-6477-4313-BD61-E3B946D01A86}" type="datetimeFigureOut">
              <a:rPr lang="en-US" smtClean="0"/>
              <a:pPr/>
              <a:t>9/10/2020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50BF7E-31C3-450A-9AA4-E34B8F9C5CD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7A0E826-64D2-4A14-9ADB-70C1856CE1E7}" type="datetime1">
              <a:rPr lang="en-US" smtClean="0"/>
              <a:pPr/>
              <a:t>9/10/2020</a:t>
            </a:fld>
            <a:endParaRPr lang="en-US"/>
          </a:p>
        </p:txBody>
      </p:sp>
      <p:sp>
        <p:nvSpPr>
          <p:cNvPr id="5" name="Footer Placeholder 4"/>
          <p:cNvSpPr>
            <a:spLocks noGrp="1"/>
          </p:cNvSpPr>
          <p:nvPr>
            <p:ph type="ftr" sz="quarter" idx="11"/>
          </p:nvPr>
        </p:nvSpPr>
        <p:spPr/>
        <p:txBody>
          <a:bodyPr/>
          <a:lstStyle/>
          <a:p>
            <a:r>
              <a:rPr lang="en-US"/>
              <a:t>Dr. Bhargav, Symbiosis Institute of Health Sciences</a:t>
            </a:r>
          </a:p>
        </p:txBody>
      </p:sp>
      <p:sp>
        <p:nvSpPr>
          <p:cNvPr id="6" name="Slide Number Placeholder 5"/>
          <p:cNvSpPr>
            <a:spLocks noGrp="1"/>
          </p:cNvSpPr>
          <p:nvPr>
            <p:ph type="sldNum" sz="quarter" idx="12"/>
          </p:nvPr>
        </p:nvSpPr>
        <p:spPr/>
        <p:txBody>
          <a:bodyPr/>
          <a:lstStyle/>
          <a:p>
            <a:fld id="{7B3D4082-C4B2-4B33-B02D-1E93230E1E4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E404461-4E81-422E-880D-BB28BDA63C7C}" type="datetime1">
              <a:rPr lang="en-US" smtClean="0"/>
              <a:pPr/>
              <a:t>9/10/2020</a:t>
            </a:fld>
            <a:endParaRPr lang="en-US"/>
          </a:p>
        </p:txBody>
      </p:sp>
      <p:sp>
        <p:nvSpPr>
          <p:cNvPr id="5" name="Footer Placeholder 4"/>
          <p:cNvSpPr>
            <a:spLocks noGrp="1"/>
          </p:cNvSpPr>
          <p:nvPr>
            <p:ph type="ftr" sz="quarter" idx="11"/>
          </p:nvPr>
        </p:nvSpPr>
        <p:spPr/>
        <p:txBody>
          <a:bodyPr/>
          <a:lstStyle/>
          <a:p>
            <a:r>
              <a:rPr lang="en-US"/>
              <a:t>Dr. Bhargav, Symbiosis Institute of Health Sciences</a:t>
            </a:r>
          </a:p>
        </p:txBody>
      </p:sp>
      <p:sp>
        <p:nvSpPr>
          <p:cNvPr id="6" name="Slide Number Placeholder 5"/>
          <p:cNvSpPr>
            <a:spLocks noGrp="1"/>
          </p:cNvSpPr>
          <p:nvPr>
            <p:ph type="sldNum" sz="quarter" idx="12"/>
          </p:nvPr>
        </p:nvSpPr>
        <p:spPr/>
        <p:txBody>
          <a:bodyPr/>
          <a:lstStyle/>
          <a:p>
            <a:fld id="{7B3D4082-C4B2-4B33-B02D-1E93230E1E4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656042C-70FA-49C5-BB24-830D35FD616D}" type="datetime1">
              <a:rPr lang="en-US" smtClean="0"/>
              <a:pPr/>
              <a:t>9/10/2020</a:t>
            </a:fld>
            <a:endParaRPr lang="en-US"/>
          </a:p>
        </p:txBody>
      </p:sp>
      <p:sp>
        <p:nvSpPr>
          <p:cNvPr id="5" name="Footer Placeholder 4"/>
          <p:cNvSpPr>
            <a:spLocks noGrp="1"/>
          </p:cNvSpPr>
          <p:nvPr>
            <p:ph type="ftr" sz="quarter" idx="11"/>
          </p:nvPr>
        </p:nvSpPr>
        <p:spPr/>
        <p:txBody>
          <a:bodyPr/>
          <a:lstStyle/>
          <a:p>
            <a:r>
              <a:rPr lang="en-US"/>
              <a:t>Dr. Bhargav, Symbiosis Institute of Health Sciences</a:t>
            </a:r>
          </a:p>
        </p:txBody>
      </p:sp>
      <p:sp>
        <p:nvSpPr>
          <p:cNvPr id="6" name="Slide Number Placeholder 5"/>
          <p:cNvSpPr>
            <a:spLocks noGrp="1"/>
          </p:cNvSpPr>
          <p:nvPr>
            <p:ph type="sldNum" sz="quarter" idx="12"/>
          </p:nvPr>
        </p:nvSpPr>
        <p:spPr/>
        <p:txBody>
          <a:bodyPr/>
          <a:lstStyle/>
          <a:p>
            <a:fld id="{7B3D4082-C4B2-4B33-B02D-1E93230E1E4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9976F2D-26BB-4A87-BF03-E7E4E1431209}" type="datetime1">
              <a:rPr lang="en-US" smtClean="0"/>
              <a:pPr/>
              <a:t>9/10/2020</a:t>
            </a:fld>
            <a:endParaRPr lang="en-US"/>
          </a:p>
        </p:txBody>
      </p:sp>
      <p:sp>
        <p:nvSpPr>
          <p:cNvPr id="5" name="Footer Placeholder 4"/>
          <p:cNvSpPr>
            <a:spLocks noGrp="1"/>
          </p:cNvSpPr>
          <p:nvPr>
            <p:ph type="ftr" sz="quarter" idx="11"/>
          </p:nvPr>
        </p:nvSpPr>
        <p:spPr/>
        <p:txBody>
          <a:bodyPr/>
          <a:lstStyle/>
          <a:p>
            <a:r>
              <a:rPr lang="en-US"/>
              <a:t>Dr. Bhargav, Symbiosis Institute of Health Sciences</a:t>
            </a:r>
          </a:p>
        </p:txBody>
      </p:sp>
      <p:sp>
        <p:nvSpPr>
          <p:cNvPr id="6" name="Slide Number Placeholder 5"/>
          <p:cNvSpPr>
            <a:spLocks noGrp="1"/>
          </p:cNvSpPr>
          <p:nvPr>
            <p:ph type="sldNum" sz="quarter" idx="12"/>
          </p:nvPr>
        </p:nvSpPr>
        <p:spPr/>
        <p:txBody>
          <a:bodyPr/>
          <a:lstStyle/>
          <a:p>
            <a:fld id="{7B3D4082-C4B2-4B33-B02D-1E93230E1E4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3C38AE5-9D08-4BC5-8AFF-6CE5419CC8ED}" type="datetime1">
              <a:rPr lang="en-US" smtClean="0"/>
              <a:pPr/>
              <a:t>9/10/2020</a:t>
            </a:fld>
            <a:endParaRPr lang="en-US"/>
          </a:p>
        </p:txBody>
      </p:sp>
      <p:sp>
        <p:nvSpPr>
          <p:cNvPr id="5" name="Footer Placeholder 4"/>
          <p:cNvSpPr>
            <a:spLocks noGrp="1"/>
          </p:cNvSpPr>
          <p:nvPr>
            <p:ph type="ftr" sz="quarter" idx="11"/>
          </p:nvPr>
        </p:nvSpPr>
        <p:spPr/>
        <p:txBody>
          <a:bodyPr/>
          <a:lstStyle/>
          <a:p>
            <a:r>
              <a:rPr lang="en-US"/>
              <a:t>Dr. Bhargav, Symbiosis Institute of Health Sciences</a:t>
            </a:r>
          </a:p>
        </p:txBody>
      </p:sp>
      <p:sp>
        <p:nvSpPr>
          <p:cNvPr id="6" name="Slide Number Placeholder 5"/>
          <p:cNvSpPr>
            <a:spLocks noGrp="1"/>
          </p:cNvSpPr>
          <p:nvPr>
            <p:ph type="sldNum" sz="quarter" idx="12"/>
          </p:nvPr>
        </p:nvSpPr>
        <p:spPr/>
        <p:txBody>
          <a:bodyPr/>
          <a:lstStyle/>
          <a:p>
            <a:fld id="{7B3D4082-C4B2-4B33-B02D-1E93230E1E4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BB15142-B4CF-4D89-8F80-15421D30CF11}" type="datetime1">
              <a:rPr lang="en-US" smtClean="0"/>
              <a:pPr/>
              <a:t>9/10/2020</a:t>
            </a:fld>
            <a:endParaRPr lang="en-US"/>
          </a:p>
        </p:txBody>
      </p:sp>
      <p:sp>
        <p:nvSpPr>
          <p:cNvPr id="6" name="Footer Placeholder 5"/>
          <p:cNvSpPr>
            <a:spLocks noGrp="1"/>
          </p:cNvSpPr>
          <p:nvPr>
            <p:ph type="ftr" sz="quarter" idx="11"/>
          </p:nvPr>
        </p:nvSpPr>
        <p:spPr/>
        <p:txBody>
          <a:bodyPr/>
          <a:lstStyle/>
          <a:p>
            <a:r>
              <a:rPr lang="en-US"/>
              <a:t>Dr. Bhargav, Symbiosis Institute of Health Sciences</a:t>
            </a:r>
          </a:p>
        </p:txBody>
      </p:sp>
      <p:sp>
        <p:nvSpPr>
          <p:cNvPr id="7" name="Slide Number Placeholder 6"/>
          <p:cNvSpPr>
            <a:spLocks noGrp="1"/>
          </p:cNvSpPr>
          <p:nvPr>
            <p:ph type="sldNum" sz="quarter" idx="12"/>
          </p:nvPr>
        </p:nvSpPr>
        <p:spPr/>
        <p:txBody>
          <a:bodyPr/>
          <a:lstStyle/>
          <a:p>
            <a:fld id="{7B3D4082-C4B2-4B33-B02D-1E93230E1E4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29141DE-72E6-493E-B9FF-8C419B5BD552}" type="datetime1">
              <a:rPr lang="en-US" smtClean="0"/>
              <a:pPr/>
              <a:t>9/10/2020</a:t>
            </a:fld>
            <a:endParaRPr lang="en-US"/>
          </a:p>
        </p:txBody>
      </p:sp>
      <p:sp>
        <p:nvSpPr>
          <p:cNvPr id="8" name="Footer Placeholder 7"/>
          <p:cNvSpPr>
            <a:spLocks noGrp="1"/>
          </p:cNvSpPr>
          <p:nvPr>
            <p:ph type="ftr" sz="quarter" idx="11"/>
          </p:nvPr>
        </p:nvSpPr>
        <p:spPr/>
        <p:txBody>
          <a:bodyPr/>
          <a:lstStyle/>
          <a:p>
            <a:r>
              <a:rPr lang="en-US"/>
              <a:t>Dr. Bhargav, Symbiosis Institute of Health Sciences</a:t>
            </a:r>
          </a:p>
        </p:txBody>
      </p:sp>
      <p:sp>
        <p:nvSpPr>
          <p:cNvPr id="9" name="Slide Number Placeholder 8"/>
          <p:cNvSpPr>
            <a:spLocks noGrp="1"/>
          </p:cNvSpPr>
          <p:nvPr>
            <p:ph type="sldNum" sz="quarter" idx="12"/>
          </p:nvPr>
        </p:nvSpPr>
        <p:spPr/>
        <p:txBody>
          <a:bodyPr/>
          <a:lstStyle/>
          <a:p>
            <a:fld id="{7B3D4082-C4B2-4B33-B02D-1E93230E1E4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BC8757B-28FD-4C3C-89F4-C59EEAEBDC9E}" type="datetime1">
              <a:rPr lang="en-US" smtClean="0"/>
              <a:pPr/>
              <a:t>9/10/2020</a:t>
            </a:fld>
            <a:endParaRPr lang="en-US"/>
          </a:p>
        </p:txBody>
      </p:sp>
      <p:sp>
        <p:nvSpPr>
          <p:cNvPr id="4" name="Footer Placeholder 3"/>
          <p:cNvSpPr>
            <a:spLocks noGrp="1"/>
          </p:cNvSpPr>
          <p:nvPr>
            <p:ph type="ftr" sz="quarter" idx="11"/>
          </p:nvPr>
        </p:nvSpPr>
        <p:spPr/>
        <p:txBody>
          <a:bodyPr/>
          <a:lstStyle/>
          <a:p>
            <a:r>
              <a:rPr lang="en-US"/>
              <a:t>Dr. Bhargav, Symbiosis Institute of Health Sciences</a:t>
            </a:r>
          </a:p>
        </p:txBody>
      </p:sp>
      <p:sp>
        <p:nvSpPr>
          <p:cNvPr id="5" name="Slide Number Placeholder 4"/>
          <p:cNvSpPr>
            <a:spLocks noGrp="1"/>
          </p:cNvSpPr>
          <p:nvPr>
            <p:ph type="sldNum" sz="quarter" idx="12"/>
          </p:nvPr>
        </p:nvSpPr>
        <p:spPr/>
        <p:txBody>
          <a:bodyPr/>
          <a:lstStyle/>
          <a:p>
            <a:fld id="{7B3D4082-C4B2-4B33-B02D-1E93230E1E4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A6FB79-B151-4243-B47F-F14C7EE6C56C}" type="datetime1">
              <a:rPr lang="en-US" smtClean="0"/>
              <a:pPr/>
              <a:t>9/10/2020</a:t>
            </a:fld>
            <a:endParaRPr lang="en-US"/>
          </a:p>
        </p:txBody>
      </p:sp>
      <p:sp>
        <p:nvSpPr>
          <p:cNvPr id="3" name="Footer Placeholder 2"/>
          <p:cNvSpPr>
            <a:spLocks noGrp="1"/>
          </p:cNvSpPr>
          <p:nvPr>
            <p:ph type="ftr" sz="quarter" idx="11"/>
          </p:nvPr>
        </p:nvSpPr>
        <p:spPr/>
        <p:txBody>
          <a:bodyPr/>
          <a:lstStyle/>
          <a:p>
            <a:r>
              <a:rPr lang="en-US"/>
              <a:t>Dr. Bhargav, Symbiosis Institute of Health Sciences</a:t>
            </a:r>
          </a:p>
        </p:txBody>
      </p:sp>
      <p:sp>
        <p:nvSpPr>
          <p:cNvPr id="4" name="Slide Number Placeholder 3"/>
          <p:cNvSpPr>
            <a:spLocks noGrp="1"/>
          </p:cNvSpPr>
          <p:nvPr>
            <p:ph type="sldNum" sz="quarter" idx="12"/>
          </p:nvPr>
        </p:nvSpPr>
        <p:spPr/>
        <p:txBody>
          <a:bodyPr/>
          <a:lstStyle/>
          <a:p>
            <a:fld id="{7B3D4082-C4B2-4B33-B02D-1E93230E1E4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03FE3D-E5A5-4411-B8BE-809DD368AB13}" type="datetime1">
              <a:rPr lang="en-US" smtClean="0"/>
              <a:pPr/>
              <a:t>9/10/2020</a:t>
            </a:fld>
            <a:endParaRPr lang="en-US"/>
          </a:p>
        </p:txBody>
      </p:sp>
      <p:sp>
        <p:nvSpPr>
          <p:cNvPr id="6" name="Footer Placeholder 5"/>
          <p:cNvSpPr>
            <a:spLocks noGrp="1"/>
          </p:cNvSpPr>
          <p:nvPr>
            <p:ph type="ftr" sz="quarter" idx="11"/>
          </p:nvPr>
        </p:nvSpPr>
        <p:spPr/>
        <p:txBody>
          <a:bodyPr/>
          <a:lstStyle/>
          <a:p>
            <a:r>
              <a:rPr lang="en-US"/>
              <a:t>Dr. Bhargav, Symbiosis Institute of Health Sciences</a:t>
            </a:r>
          </a:p>
        </p:txBody>
      </p:sp>
      <p:sp>
        <p:nvSpPr>
          <p:cNvPr id="7" name="Slide Number Placeholder 6"/>
          <p:cNvSpPr>
            <a:spLocks noGrp="1"/>
          </p:cNvSpPr>
          <p:nvPr>
            <p:ph type="sldNum" sz="quarter" idx="12"/>
          </p:nvPr>
        </p:nvSpPr>
        <p:spPr/>
        <p:txBody>
          <a:bodyPr/>
          <a:lstStyle/>
          <a:p>
            <a:fld id="{7B3D4082-C4B2-4B33-B02D-1E93230E1E4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71240EE-5653-4FE7-91A0-54B74DA6F6FB}" type="datetime1">
              <a:rPr lang="en-US" smtClean="0"/>
              <a:pPr/>
              <a:t>9/10/2020</a:t>
            </a:fld>
            <a:endParaRPr lang="en-US"/>
          </a:p>
        </p:txBody>
      </p:sp>
      <p:sp>
        <p:nvSpPr>
          <p:cNvPr id="6" name="Footer Placeholder 5"/>
          <p:cNvSpPr>
            <a:spLocks noGrp="1"/>
          </p:cNvSpPr>
          <p:nvPr>
            <p:ph type="ftr" sz="quarter" idx="11"/>
          </p:nvPr>
        </p:nvSpPr>
        <p:spPr/>
        <p:txBody>
          <a:bodyPr/>
          <a:lstStyle/>
          <a:p>
            <a:r>
              <a:rPr lang="en-US"/>
              <a:t>Dr. Bhargav, Symbiosis Institute of Health Sciences</a:t>
            </a:r>
          </a:p>
        </p:txBody>
      </p:sp>
      <p:sp>
        <p:nvSpPr>
          <p:cNvPr id="7" name="Slide Number Placeholder 6"/>
          <p:cNvSpPr>
            <a:spLocks noGrp="1"/>
          </p:cNvSpPr>
          <p:nvPr>
            <p:ph type="sldNum" sz="quarter" idx="12"/>
          </p:nvPr>
        </p:nvSpPr>
        <p:spPr/>
        <p:txBody>
          <a:bodyPr/>
          <a:lstStyle/>
          <a:p>
            <a:fld id="{7B3D4082-C4B2-4B33-B02D-1E93230E1E4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FB2EDF-9A73-448F-AB48-3924577DA3D1}" type="datetime1">
              <a:rPr lang="en-US" smtClean="0"/>
              <a:pPr/>
              <a:t>9/10/2020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Dr. Bhargav, Symbiosis Institute of Health Sciences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3D4082-C4B2-4B33-B02D-1E93230E1E4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 y="0"/>
            <a:ext cx="5257800" cy="984885"/>
          </a:xfrm>
          <a:prstGeom prst="rect">
            <a:avLst/>
          </a:prstGeom>
          <a:noFill/>
        </p:spPr>
        <p:txBody>
          <a:bodyPr wrap="square" rtlCol="0">
            <a:spAutoFit/>
          </a:bodyPr>
          <a:lstStyle/>
          <a:p>
            <a:endParaRPr lang="en-US" sz="4000" b="1" dirty="0">
              <a:solidFill>
                <a:schemeClr val="bg1"/>
              </a:solidFill>
              <a:effectLst>
                <a:outerShdw blurRad="38100" dist="38100" dir="2700000" algn="tl">
                  <a:srgbClr val="000000">
                    <a:alpha val="43137"/>
                  </a:srgbClr>
                </a:outerShdw>
              </a:effectLst>
            </a:endParaRPr>
          </a:p>
          <a:p>
            <a:endParaRPr lang="en-US" dirty="0"/>
          </a:p>
        </p:txBody>
      </p:sp>
      <p:sp>
        <p:nvSpPr>
          <p:cNvPr id="7" name="TextBox 6"/>
          <p:cNvSpPr txBox="1"/>
          <p:nvPr/>
        </p:nvSpPr>
        <p:spPr>
          <a:xfrm>
            <a:off x="228600" y="3352800"/>
            <a:ext cx="184731" cy="923330"/>
          </a:xfrm>
          <a:prstGeom prst="rect">
            <a:avLst/>
          </a:prstGeom>
          <a:noFill/>
        </p:spPr>
        <p:txBody>
          <a:bodyPr wrap="none" rtlCol="0">
            <a:spAutoFit/>
          </a:bodyPr>
          <a:lstStyle/>
          <a:p>
            <a:endParaRPr lang="en-US" sz="3600" b="1" i="1" dirty="0">
              <a:solidFill>
                <a:schemeClr val="bg1"/>
              </a:solidFill>
              <a:effectLst>
                <a:outerShdw blurRad="38100" dist="38100" dir="2700000" algn="tl">
                  <a:srgbClr val="000000">
                    <a:alpha val="43137"/>
                  </a:srgbClr>
                </a:outerShdw>
              </a:effectLst>
            </a:endParaRPr>
          </a:p>
          <a:p>
            <a:endParaRPr lang="en-US" dirty="0"/>
          </a:p>
        </p:txBody>
      </p:sp>
      <p:sp>
        <p:nvSpPr>
          <p:cNvPr id="9" name="TextBox 8"/>
          <p:cNvSpPr txBox="1"/>
          <p:nvPr/>
        </p:nvSpPr>
        <p:spPr>
          <a:xfrm>
            <a:off x="1219200" y="1600200"/>
            <a:ext cx="7010400" cy="4909036"/>
          </a:xfrm>
          <a:prstGeom prst="rect">
            <a:avLst/>
          </a:prstGeom>
          <a:noFill/>
        </p:spPr>
        <p:txBody>
          <a:bodyPr wrap="square" rtlCol="0">
            <a:spAutoFit/>
          </a:bodyPr>
          <a:lstStyle/>
          <a:p>
            <a:pPr algn="ctr"/>
            <a:r>
              <a:rPr lang="en-US" sz="4400" b="1" i="1" u="sng" dirty="0">
                <a:effectLst>
                  <a:outerShdw blurRad="38100" dist="38100" dir="2700000" algn="tl">
                    <a:srgbClr val="000000">
                      <a:alpha val="43137"/>
                    </a:srgbClr>
                  </a:outerShdw>
                </a:effectLst>
                <a:latin typeface="Times New Roman" pitchFamily="18" charset="0"/>
                <a:cs typeface="Times New Roman" pitchFamily="18" charset="0"/>
              </a:rPr>
              <a:t>Pre – Conception </a:t>
            </a:r>
          </a:p>
          <a:p>
            <a:pPr algn="ctr"/>
            <a:r>
              <a:rPr lang="en-US" sz="4400" b="1" i="1" u="sng" dirty="0">
                <a:effectLst>
                  <a:outerShdw blurRad="38100" dist="38100" dir="2700000" algn="tl">
                    <a:srgbClr val="000000">
                      <a:alpha val="43137"/>
                    </a:srgbClr>
                  </a:outerShdw>
                </a:effectLst>
                <a:latin typeface="Times New Roman" pitchFamily="18" charset="0"/>
                <a:cs typeface="Times New Roman" pitchFamily="18" charset="0"/>
              </a:rPr>
              <a:t>&amp; </a:t>
            </a:r>
          </a:p>
          <a:p>
            <a:pPr algn="ctr"/>
            <a:r>
              <a:rPr lang="en-US" sz="4400" b="1" i="1" u="sng" dirty="0">
                <a:effectLst>
                  <a:outerShdw blurRad="38100" dist="38100" dir="2700000" algn="tl">
                    <a:srgbClr val="000000">
                      <a:alpha val="43137"/>
                    </a:srgbClr>
                  </a:outerShdw>
                </a:effectLst>
                <a:latin typeface="Times New Roman" pitchFamily="18" charset="0"/>
                <a:cs typeface="Times New Roman" pitchFamily="18" charset="0"/>
              </a:rPr>
              <a:t>Pre Natal Diagnostic Techniques Act 1994</a:t>
            </a:r>
          </a:p>
          <a:p>
            <a:pPr algn="ctr"/>
            <a:endParaRPr lang="en-US" sz="4400" b="1" i="1" u="sng" dirty="0">
              <a:effectLst>
                <a:outerShdw blurRad="38100" dist="38100" dir="2700000" algn="tl">
                  <a:srgbClr val="000000">
                    <a:alpha val="43137"/>
                  </a:srgbClr>
                </a:outerShdw>
              </a:effectLst>
              <a:latin typeface="Times New Roman" pitchFamily="18" charset="0"/>
              <a:cs typeface="Times New Roman" pitchFamily="18" charset="0"/>
            </a:endParaRPr>
          </a:p>
          <a:p>
            <a:pPr algn="ctr"/>
            <a:r>
              <a:rPr lang="en-US" altLang="en-US" sz="4400" dirty="0">
                <a:solidFill>
                  <a:srgbClr val="000000"/>
                </a:solidFill>
                <a:latin typeface="Times New Roman" panose="02020603050405020304" pitchFamily="18" charset="0"/>
                <a:cs typeface="Times New Roman" panose="02020603050405020304" pitchFamily="18" charset="0"/>
              </a:rPr>
              <a:t>By- Mr. </a:t>
            </a:r>
            <a:r>
              <a:rPr lang="en-US" altLang="en-US" sz="4400">
                <a:solidFill>
                  <a:srgbClr val="000000"/>
                </a:solidFill>
                <a:latin typeface="Times New Roman" panose="02020603050405020304" pitchFamily="18" charset="0"/>
                <a:cs typeface="Times New Roman" panose="02020603050405020304" pitchFamily="18" charset="0"/>
              </a:rPr>
              <a:t>Rahul Sharma</a:t>
            </a:r>
          </a:p>
          <a:p>
            <a:pPr algn="ctr"/>
            <a:endParaRPr lang="en-US" sz="4400" i="1" u="sng" dirty="0">
              <a:latin typeface="Times New Roman" pitchFamily="18" charset="0"/>
              <a:cs typeface="Times New Roman" pitchFamily="18" charset="0"/>
            </a:endParaRPr>
          </a:p>
        </p:txBody>
      </p:sp>
      <p:sp>
        <p:nvSpPr>
          <p:cNvPr id="10" name="Slide Number Placeholder 9"/>
          <p:cNvSpPr>
            <a:spLocks noGrp="1"/>
          </p:cNvSpPr>
          <p:nvPr>
            <p:ph type="sldNum" sz="quarter" idx="12"/>
          </p:nvPr>
        </p:nvSpPr>
        <p:spPr/>
        <p:txBody>
          <a:bodyPr/>
          <a:lstStyle/>
          <a:p>
            <a:fld id="{7B3D4082-C4B2-4B33-B02D-1E93230E1E47}"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609600"/>
            <a:ext cx="8382000" cy="6130909"/>
          </a:xfrm>
          <a:prstGeom prst="rect">
            <a:avLst/>
          </a:prstGeom>
          <a:noFill/>
        </p:spPr>
        <p:txBody>
          <a:bodyPr wrap="square" rtlCol="0">
            <a:spAutoFit/>
          </a:bodyPr>
          <a:lstStyle/>
          <a:p>
            <a:pPr algn="just">
              <a:lnSpc>
                <a:spcPct val="90000"/>
              </a:lnSpc>
            </a:pPr>
            <a:r>
              <a:rPr lang="en-US" sz="3200" b="1" u="sng" dirty="0">
                <a:latin typeface="Times New Roman" pitchFamily="18" charset="0"/>
                <a:cs typeface="Times New Roman" pitchFamily="18" charset="0"/>
              </a:rPr>
              <a:t>Pre-natal Diagnostic Techniques includes</a:t>
            </a:r>
          </a:p>
          <a:p>
            <a:pPr algn="just">
              <a:lnSpc>
                <a:spcPct val="90000"/>
              </a:lnSpc>
              <a:buFont typeface="Wingdings 2" pitchFamily="18" charset="2"/>
              <a:buChar char=""/>
            </a:pPr>
            <a:endParaRPr lang="en-US" sz="3200" dirty="0">
              <a:latin typeface="Times New Roman" pitchFamily="18" charset="0"/>
              <a:cs typeface="Times New Roman" pitchFamily="18" charset="0"/>
            </a:endParaRPr>
          </a:p>
          <a:p>
            <a:pPr algn="just">
              <a:lnSpc>
                <a:spcPct val="90000"/>
              </a:lnSpc>
              <a:buFont typeface="Wingdings 2" pitchFamily="18" charset="2"/>
              <a:buChar char=""/>
            </a:pPr>
            <a:r>
              <a:rPr lang="en-US" sz="3200" i="1" dirty="0">
                <a:latin typeface="Times New Roman" pitchFamily="18" charset="0"/>
                <a:cs typeface="Times New Roman" pitchFamily="18" charset="0"/>
              </a:rPr>
              <a:t>Ultra-</a:t>
            </a:r>
            <a:r>
              <a:rPr lang="en-US" sz="3200" i="1" dirty="0" err="1">
                <a:latin typeface="Times New Roman" pitchFamily="18" charset="0"/>
                <a:cs typeface="Times New Roman" pitchFamily="18" charset="0"/>
              </a:rPr>
              <a:t>sonography</a:t>
            </a:r>
            <a:r>
              <a:rPr lang="en-US" sz="3200" i="1" dirty="0">
                <a:latin typeface="Times New Roman" pitchFamily="18" charset="0"/>
                <a:cs typeface="Times New Roman" pitchFamily="18" charset="0"/>
              </a:rPr>
              <a:t>,</a:t>
            </a:r>
          </a:p>
          <a:p>
            <a:pPr algn="just">
              <a:lnSpc>
                <a:spcPct val="90000"/>
              </a:lnSpc>
              <a:buFont typeface="Wingdings 2" pitchFamily="18" charset="2"/>
              <a:buChar char=""/>
            </a:pPr>
            <a:endParaRPr lang="en-US" sz="3200" i="1" dirty="0">
              <a:latin typeface="Times New Roman" pitchFamily="18" charset="0"/>
              <a:cs typeface="Times New Roman" pitchFamily="18" charset="0"/>
            </a:endParaRPr>
          </a:p>
          <a:p>
            <a:pPr algn="just">
              <a:lnSpc>
                <a:spcPct val="90000"/>
              </a:lnSpc>
              <a:buFont typeface="Wingdings 2" pitchFamily="18" charset="2"/>
              <a:buChar char=""/>
            </a:pPr>
            <a:r>
              <a:rPr lang="en-US" sz="3200" i="1" dirty="0">
                <a:latin typeface="Times New Roman" pitchFamily="18" charset="0"/>
                <a:cs typeface="Times New Roman" pitchFamily="18" charset="0"/>
              </a:rPr>
              <a:t> </a:t>
            </a:r>
            <a:r>
              <a:rPr lang="en-US" sz="3200" i="1" dirty="0" err="1">
                <a:latin typeface="Times New Roman" pitchFamily="18" charset="0"/>
                <a:cs typeface="Times New Roman" pitchFamily="18" charset="0"/>
              </a:rPr>
              <a:t>Foetoscopy</a:t>
            </a:r>
            <a:r>
              <a:rPr lang="en-US" sz="3200" i="1" dirty="0">
                <a:latin typeface="Times New Roman" pitchFamily="18" charset="0"/>
                <a:cs typeface="Times New Roman" pitchFamily="18" charset="0"/>
              </a:rPr>
              <a:t>,</a:t>
            </a:r>
          </a:p>
          <a:p>
            <a:pPr algn="just">
              <a:lnSpc>
                <a:spcPct val="90000"/>
              </a:lnSpc>
              <a:buFont typeface="Wingdings 2" pitchFamily="18" charset="2"/>
              <a:buChar char=""/>
            </a:pPr>
            <a:endParaRPr lang="en-US" sz="3200" i="1" dirty="0">
              <a:latin typeface="Times New Roman" pitchFamily="18" charset="0"/>
              <a:cs typeface="Times New Roman" pitchFamily="18" charset="0"/>
            </a:endParaRPr>
          </a:p>
          <a:p>
            <a:pPr algn="just">
              <a:lnSpc>
                <a:spcPct val="90000"/>
              </a:lnSpc>
              <a:buFont typeface="Wingdings 2" pitchFamily="18" charset="2"/>
              <a:buChar char=""/>
            </a:pPr>
            <a:r>
              <a:rPr lang="en-US" sz="3200" i="1" dirty="0">
                <a:latin typeface="Times New Roman" pitchFamily="18" charset="0"/>
                <a:cs typeface="Times New Roman" pitchFamily="18" charset="0"/>
              </a:rPr>
              <a:t>Taking samples of amniotic fluid, embryo, blood or any tissue or fluid of pregnant women before or after conception,</a:t>
            </a:r>
          </a:p>
          <a:p>
            <a:pPr algn="just">
              <a:lnSpc>
                <a:spcPct val="90000"/>
              </a:lnSpc>
              <a:buFont typeface="Wingdings 2" pitchFamily="18" charset="2"/>
              <a:buChar char=""/>
            </a:pPr>
            <a:endParaRPr lang="en-US" sz="3200" i="1" dirty="0">
              <a:latin typeface="Times New Roman" pitchFamily="18" charset="0"/>
              <a:cs typeface="Times New Roman" pitchFamily="18" charset="0"/>
            </a:endParaRPr>
          </a:p>
          <a:p>
            <a:pPr algn="just">
              <a:lnSpc>
                <a:spcPct val="90000"/>
              </a:lnSpc>
              <a:buFont typeface="Wingdings 2" pitchFamily="18" charset="2"/>
              <a:buChar char=""/>
            </a:pPr>
            <a:r>
              <a:rPr lang="en-US" sz="3200" i="1" dirty="0">
                <a:latin typeface="Times New Roman" pitchFamily="18" charset="0"/>
                <a:cs typeface="Times New Roman" pitchFamily="18" charset="0"/>
              </a:rPr>
              <a:t>Testing samples in Genetic Laboratory to detect genetic disorders, abnormalities or sex-linked diseases</a:t>
            </a:r>
          </a:p>
          <a:p>
            <a:endParaRPr lang="en-US" dirty="0"/>
          </a:p>
        </p:txBody>
      </p:sp>
      <p:sp>
        <p:nvSpPr>
          <p:cNvPr id="4" name="Slide Number Placeholder 3"/>
          <p:cNvSpPr>
            <a:spLocks noGrp="1"/>
          </p:cNvSpPr>
          <p:nvPr>
            <p:ph type="sldNum" sz="quarter" idx="12"/>
          </p:nvPr>
        </p:nvSpPr>
        <p:spPr/>
        <p:txBody>
          <a:bodyPr/>
          <a:lstStyle/>
          <a:p>
            <a:fld id="{7B3D4082-C4B2-4B33-B02D-1E93230E1E47}" type="slidenum">
              <a:rPr lang="en-US" smtClean="0"/>
              <a:pPr/>
              <a:t>10</a:t>
            </a:fld>
            <a:endParaRPr lang="en-US"/>
          </a:p>
        </p:txBody>
      </p:sp>
      <p:sp>
        <p:nvSpPr>
          <p:cNvPr id="5" name="Footer Placeholder 4"/>
          <p:cNvSpPr>
            <a:spLocks noGrp="1"/>
          </p:cNvSpPr>
          <p:nvPr>
            <p:ph type="ftr" sz="quarter" idx="11"/>
          </p:nvPr>
        </p:nvSpPr>
        <p:spPr/>
        <p:txBody>
          <a:bodyPr/>
          <a:lstStyle/>
          <a:p>
            <a:r>
              <a:rPr lang="en-US"/>
              <a:t>Dr. Bhargav, Symbiosis Institute of Health Sciences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990600"/>
            <a:ext cx="8382000" cy="5016758"/>
          </a:xfrm>
          <a:prstGeom prst="rect">
            <a:avLst/>
          </a:prstGeom>
          <a:noFill/>
        </p:spPr>
        <p:txBody>
          <a:bodyPr wrap="square" rtlCol="0">
            <a:spAutoFit/>
          </a:bodyPr>
          <a:lstStyle/>
          <a:p>
            <a:r>
              <a:rPr lang="en-US" sz="3200" b="1" u="sng" dirty="0">
                <a:latin typeface="Times New Roman" pitchFamily="18" charset="0"/>
                <a:cs typeface="Times New Roman" pitchFamily="18" charset="0"/>
              </a:rPr>
              <a:t>PNDT can be done at the following Places</a:t>
            </a:r>
          </a:p>
          <a:p>
            <a:pPr>
              <a:buFont typeface="Wingdings" pitchFamily="2" charset="2"/>
              <a:buChar char="Ø"/>
            </a:pPr>
            <a:endParaRPr lang="en-US" sz="3200" i="1" dirty="0">
              <a:latin typeface="Times New Roman" pitchFamily="18" charset="0"/>
              <a:cs typeface="Times New Roman" pitchFamily="18" charset="0"/>
            </a:endParaRPr>
          </a:p>
          <a:p>
            <a:pPr>
              <a:buFont typeface="Wingdings" pitchFamily="2" charset="2"/>
              <a:buChar char="Ø"/>
            </a:pPr>
            <a:r>
              <a:rPr lang="en-US" sz="3200" i="1">
                <a:latin typeface="Times New Roman" pitchFamily="18" charset="0"/>
                <a:cs typeface="Times New Roman" pitchFamily="18" charset="0"/>
              </a:rPr>
              <a:t>Genetic Counseling </a:t>
            </a:r>
            <a:r>
              <a:rPr lang="en-US" sz="3200" i="1" dirty="0">
                <a:latin typeface="Times New Roman" pitchFamily="18" charset="0"/>
                <a:cs typeface="Times New Roman" pitchFamily="18" charset="0"/>
              </a:rPr>
              <a:t>Centre</a:t>
            </a:r>
          </a:p>
          <a:p>
            <a:endParaRPr lang="en-US" sz="3200" i="1" dirty="0">
              <a:latin typeface="Times New Roman" pitchFamily="18" charset="0"/>
              <a:cs typeface="Times New Roman" pitchFamily="18" charset="0"/>
            </a:endParaRPr>
          </a:p>
          <a:p>
            <a:pPr>
              <a:buFont typeface="Wingdings" pitchFamily="2" charset="2"/>
              <a:buChar char="Ø"/>
            </a:pPr>
            <a:r>
              <a:rPr lang="en-US" sz="3200" i="1" dirty="0">
                <a:latin typeface="Times New Roman" pitchFamily="18" charset="0"/>
                <a:cs typeface="Times New Roman" pitchFamily="18" charset="0"/>
              </a:rPr>
              <a:t>Genetic Clinic</a:t>
            </a:r>
          </a:p>
          <a:p>
            <a:pPr>
              <a:buFont typeface="Wingdings" pitchFamily="2" charset="2"/>
              <a:buChar char="Ø"/>
            </a:pPr>
            <a:endParaRPr lang="en-US" sz="3200" i="1" dirty="0">
              <a:latin typeface="Times New Roman" pitchFamily="18" charset="0"/>
              <a:cs typeface="Times New Roman" pitchFamily="18" charset="0"/>
            </a:endParaRPr>
          </a:p>
          <a:p>
            <a:pPr>
              <a:buFont typeface="Wingdings" pitchFamily="2" charset="2"/>
              <a:buChar char="Ø"/>
            </a:pPr>
            <a:r>
              <a:rPr lang="en-US" sz="3200" i="1" dirty="0">
                <a:latin typeface="Times New Roman" pitchFamily="18" charset="0"/>
                <a:cs typeface="Times New Roman" pitchFamily="18" charset="0"/>
              </a:rPr>
              <a:t>Genetic Laboratory</a:t>
            </a:r>
          </a:p>
          <a:p>
            <a:endParaRPr lang="en-US" sz="3200" i="1" dirty="0">
              <a:latin typeface="Times New Roman" pitchFamily="18" charset="0"/>
              <a:cs typeface="Times New Roman" pitchFamily="18" charset="0"/>
            </a:endParaRPr>
          </a:p>
          <a:p>
            <a:r>
              <a:rPr lang="en-US" sz="3200" i="1" dirty="0">
                <a:latin typeface="Times New Roman" pitchFamily="18" charset="0"/>
                <a:cs typeface="Times New Roman" pitchFamily="18" charset="0"/>
              </a:rPr>
              <a:t>Only the following places should be registered under the act by the proper regulatory authority.</a:t>
            </a:r>
            <a:endParaRPr lang="en-US" sz="3200" dirty="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7B3D4082-C4B2-4B33-B02D-1E93230E1E47}" type="slidenum">
              <a:rPr lang="en-US" smtClean="0"/>
              <a:pPr/>
              <a:t>11</a:t>
            </a:fld>
            <a:endParaRPr lang="en-US"/>
          </a:p>
        </p:txBody>
      </p:sp>
      <p:sp>
        <p:nvSpPr>
          <p:cNvPr id="4" name="Footer Placeholder 3"/>
          <p:cNvSpPr>
            <a:spLocks noGrp="1"/>
          </p:cNvSpPr>
          <p:nvPr>
            <p:ph type="ftr" sz="quarter" idx="11"/>
          </p:nvPr>
        </p:nvSpPr>
        <p:spPr/>
        <p:txBody>
          <a:bodyPr/>
          <a:lstStyle/>
          <a:p>
            <a:r>
              <a:rPr lang="en-US"/>
              <a:t>Dr. Bhargav, Symbiosis Institute of Health Sciences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04800"/>
            <a:ext cx="8458200" cy="6001643"/>
          </a:xfrm>
          <a:prstGeom prst="rect">
            <a:avLst/>
          </a:prstGeom>
          <a:noFill/>
        </p:spPr>
        <p:txBody>
          <a:bodyPr wrap="square" rtlCol="0">
            <a:spAutoFit/>
          </a:bodyPr>
          <a:lstStyle/>
          <a:p>
            <a:r>
              <a:rPr lang="en-US" sz="3200" b="1" u="sng" dirty="0">
                <a:latin typeface="Times New Roman" pitchFamily="18" charset="0"/>
                <a:cs typeface="Times New Roman" pitchFamily="18" charset="0"/>
              </a:rPr>
              <a:t>Qualified Persons</a:t>
            </a:r>
            <a:endParaRPr lang="en-US" sz="3200" i="1" u="sng" dirty="0">
              <a:latin typeface="Times New Roman" pitchFamily="18" charset="0"/>
              <a:cs typeface="Times New Roman" pitchFamily="18" charset="0"/>
            </a:endParaRPr>
          </a:p>
          <a:p>
            <a:pPr>
              <a:buFont typeface="Wingdings" pitchFamily="2" charset="2"/>
              <a:buChar char="ü"/>
            </a:pPr>
            <a:r>
              <a:rPr lang="en-US" sz="3200" i="1" dirty="0" err="1">
                <a:latin typeface="Times New Roman" pitchFamily="18" charset="0"/>
                <a:cs typeface="Times New Roman" pitchFamily="18" charset="0"/>
              </a:rPr>
              <a:t>Gynaecologist</a:t>
            </a:r>
            <a:r>
              <a:rPr lang="en-US" sz="3200" i="1" dirty="0">
                <a:latin typeface="Times New Roman" pitchFamily="18" charset="0"/>
                <a:cs typeface="Times New Roman" pitchFamily="18" charset="0"/>
              </a:rPr>
              <a:t> &amp; </a:t>
            </a:r>
            <a:r>
              <a:rPr lang="en-US" sz="3200" i="1" dirty="0" err="1">
                <a:latin typeface="Times New Roman" pitchFamily="18" charset="0"/>
                <a:cs typeface="Times New Roman" pitchFamily="18" charset="0"/>
              </a:rPr>
              <a:t>Paediatrician</a:t>
            </a:r>
            <a:endParaRPr lang="en-US" sz="3200" i="1" dirty="0">
              <a:latin typeface="Times New Roman" pitchFamily="18" charset="0"/>
              <a:cs typeface="Times New Roman" pitchFamily="18" charset="0"/>
            </a:endParaRPr>
          </a:p>
          <a:p>
            <a:pPr>
              <a:buFont typeface="Arial" pitchFamily="34" charset="0"/>
              <a:buChar char="•"/>
            </a:pPr>
            <a:r>
              <a:rPr lang="en-US" sz="3200" b="1" dirty="0">
                <a:latin typeface="Times New Roman" pitchFamily="18" charset="0"/>
                <a:cs typeface="Times New Roman" pitchFamily="18" charset="0"/>
              </a:rPr>
              <a:t> </a:t>
            </a:r>
            <a:r>
              <a:rPr lang="en-US" sz="3200" dirty="0">
                <a:latin typeface="Times New Roman" pitchFamily="18" charset="0"/>
                <a:cs typeface="Times New Roman" pitchFamily="18" charset="0"/>
              </a:rPr>
              <a:t>6 months experience</a:t>
            </a:r>
          </a:p>
          <a:p>
            <a:pPr>
              <a:buFont typeface="Arial" pitchFamily="34" charset="0"/>
              <a:buChar char="•"/>
            </a:pPr>
            <a:r>
              <a:rPr lang="en-US" sz="3200" dirty="0">
                <a:latin typeface="Times New Roman" pitchFamily="18" charset="0"/>
                <a:cs typeface="Times New Roman" pitchFamily="18" charset="0"/>
              </a:rPr>
              <a:t> 4 weeks training</a:t>
            </a:r>
            <a:r>
              <a:rPr lang="en-US" sz="3200" b="1" dirty="0">
                <a:latin typeface="Times New Roman" pitchFamily="18" charset="0"/>
                <a:cs typeface="Times New Roman" pitchFamily="18" charset="0"/>
              </a:rPr>
              <a:t>,</a:t>
            </a:r>
          </a:p>
          <a:p>
            <a:pPr>
              <a:buFont typeface="Arial" pitchFamily="34" charset="0"/>
              <a:buChar char="•"/>
            </a:pPr>
            <a:r>
              <a:rPr lang="en-US" sz="3200" b="1" dirty="0">
                <a:latin typeface="Times New Roman" pitchFamily="18" charset="0"/>
                <a:cs typeface="Times New Roman" pitchFamily="18" charset="0"/>
              </a:rPr>
              <a:t> </a:t>
            </a:r>
            <a:r>
              <a:rPr lang="en-US" sz="3200" b="1" dirty="0" err="1">
                <a:latin typeface="Times New Roman" pitchFamily="18" charset="0"/>
                <a:cs typeface="Times New Roman" pitchFamily="18" charset="0"/>
              </a:rPr>
              <a:t>Gynaecologist</a:t>
            </a:r>
            <a:r>
              <a:rPr lang="en-US" sz="3200" b="1" dirty="0">
                <a:latin typeface="Times New Roman" pitchFamily="18" charset="0"/>
                <a:cs typeface="Times New Roman" pitchFamily="18" charset="0"/>
              </a:rPr>
              <a:t> </a:t>
            </a:r>
            <a:r>
              <a:rPr lang="en-US" sz="3200" dirty="0">
                <a:latin typeface="Times New Roman" pitchFamily="18" charset="0"/>
                <a:cs typeface="Times New Roman" pitchFamily="18" charset="0"/>
              </a:rPr>
              <a:t>should have performed </a:t>
            </a:r>
            <a:r>
              <a:rPr lang="en-US" sz="3200" b="1" dirty="0">
                <a:latin typeface="Times New Roman" pitchFamily="18" charset="0"/>
                <a:cs typeface="Times New Roman" pitchFamily="18" charset="0"/>
              </a:rPr>
              <a:t>at least       20 procedures</a:t>
            </a:r>
          </a:p>
          <a:p>
            <a:pPr>
              <a:buFont typeface="Wingdings" pitchFamily="2" charset="2"/>
              <a:buChar char="ü"/>
            </a:pPr>
            <a:r>
              <a:rPr lang="en-US" sz="3200" i="1" dirty="0">
                <a:latin typeface="Times New Roman" pitchFamily="18" charset="0"/>
                <a:cs typeface="Times New Roman" pitchFamily="18" charset="0"/>
              </a:rPr>
              <a:t>Medical Geneticist</a:t>
            </a:r>
            <a:endParaRPr lang="en-US" sz="3200" b="1" dirty="0">
              <a:latin typeface="Times New Roman" pitchFamily="18" charset="0"/>
              <a:cs typeface="Times New Roman" pitchFamily="18" charset="0"/>
            </a:endParaRPr>
          </a:p>
          <a:p>
            <a:pPr>
              <a:buFont typeface="Wingdings" pitchFamily="2" charset="2"/>
              <a:buChar char="ü"/>
            </a:pPr>
            <a:r>
              <a:rPr lang="en-US" sz="3200" i="1" dirty="0">
                <a:latin typeface="Times New Roman" pitchFamily="18" charset="0"/>
                <a:cs typeface="Times New Roman" pitchFamily="18" charset="0"/>
              </a:rPr>
              <a:t>Registered Medical Practitioner means</a:t>
            </a:r>
          </a:p>
          <a:p>
            <a:pPr>
              <a:buFont typeface="Wingdings" pitchFamily="2" charset="2"/>
              <a:buChar char="ü"/>
            </a:pPr>
            <a:r>
              <a:rPr lang="en-US" sz="3200" dirty="0">
                <a:latin typeface="Times New Roman" pitchFamily="18" charset="0"/>
                <a:cs typeface="Times New Roman" pitchFamily="18" charset="0"/>
              </a:rPr>
              <a:t>For laboratory, there should be a </a:t>
            </a:r>
            <a:r>
              <a:rPr lang="en-US" sz="3200" i="1" dirty="0">
                <a:latin typeface="Times New Roman" pitchFamily="18" charset="0"/>
                <a:cs typeface="Times New Roman" pitchFamily="18" charset="0"/>
              </a:rPr>
              <a:t>laboratory technician</a:t>
            </a:r>
          </a:p>
          <a:p>
            <a:pPr>
              <a:buFont typeface="Wingdings" pitchFamily="2" charset="2"/>
              <a:buChar char="ü"/>
            </a:pPr>
            <a:r>
              <a:rPr lang="en-US" sz="3200" i="1" dirty="0">
                <a:latin typeface="Times New Roman" pitchFamily="18" charset="0"/>
                <a:cs typeface="Times New Roman" pitchFamily="18" charset="0"/>
              </a:rPr>
              <a:t>Radiologist</a:t>
            </a:r>
          </a:p>
          <a:p>
            <a:pPr>
              <a:buFont typeface="Wingdings" pitchFamily="2" charset="2"/>
              <a:buChar char="ü"/>
            </a:pPr>
            <a:r>
              <a:rPr lang="en-US" sz="3200" i="1" dirty="0" err="1">
                <a:latin typeface="Times New Roman" pitchFamily="18" charset="0"/>
                <a:cs typeface="Times New Roman" pitchFamily="18" charset="0"/>
              </a:rPr>
              <a:t>Sonologist</a:t>
            </a:r>
            <a:r>
              <a:rPr lang="en-US" sz="3200" i="1" dirty="0">
                <a:latin typeface="Times New Roman" pitchFamily="18" charset="0"/>
                <a:cs typeface="Times New Roman" pitchFamily="18" charset="0"/>
              </a:rPr>
              <a:t> or Imaging Specialist</a:t>
            </a:r>
          </a:p>
        </p:txBody>
      </p:sp>
      <p:sp>
        <p:nvSpPr>
          <p:cNvPr id="4" name="Slide Number Placeholder 3"/>
          <p:cNvSpPr>
            <a:spLocks noGrp="1"/>
          </p:cNvSpPr>
          <p:nvPr>
            <p:ph type="sldNum" sz="quarter" idx="12"/>
          </p:nvPr>
        </p:nvSpPr>
        <p:spPr/>
        <p:txBody>
          <a:bodyPr/>
          <a:lstStyle/>
          <a:p>
            <a:fld id="{7B3D4082-C4B2-4B33-B02D-1E93230E1E47}" type="slidenum">
              <a:rPr lang="en-US" smtClean="0"/>
              <a:pPr/>
              <a:t>12</a:t>
            </a:fld>
            <a:endParaRPr lang="en-US"/>
          </a:p>
        </p:txBody>
      </p:sp>
      <p:sp>
        <p:nvSpPr>
          <p:cNvPr id="5" name="Footer Placeholder 4"/>
          <p:cNvSpPr>
            <a:spLocks noGrp="1"/>
          </p:cNvSpPr>
          <p:nvPr>
            <p:ph type="ftr" sz="quarter" idx="11"/>
          </p:nvPr>
        </p:nvSpPr>
        <p:spPr/>
        <p:txBody>
          <a:bodyPr/>
          <a:lstStyle/>
          <a:p>
            <a:r>
              <a:rPr lang="en-US"/>
              <a:t>Dr. Bhargav, Symbiosis Institute of Health Sciences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234648"/>
            <a:ext cx="8229600" cy="6623352"/>
          </a:xfrm>
          <a:prstGeom prst="rect">
            <a:avLst/>
          </a:prstGeom>
          <a:noFill/>
        </p:spPr>
        <p:txBody>
          <a:bodyPr wrap="square" rtlCol="0">
            <a:spAutoFit/>
          </a:bodyPr>
          <a:lstStyle/>
          <a:p>
            <a:r>
              <a:rPr lang="en-US" sz="3200" b="1" u="sng" dirty="0">
                <a:latin typeface="Times New Roman" pitchFamily="18" charset="0"/>
                <a:cs typeface="Times New Roman" pitchFamily="18" charset="0"/>
              </a:rPr>
              <a:t>Act Imposes restrictions on:</a:t>
            </a:r>
          </a:p>
          <a:p>
            <a:pPr>
              <a:lnSpc>
                <a:spcPct val="90000"/>
              </a:lnSpc>
            </a:pPr>
            <a:endParaRPr lang="en-US" sz="3200" dirty="0">
              <a:latin typeface="Times New Roman" pitchFamily="18" charset="0"/>
              <a:cs typeface="Times New Roman" pitchFamily="18" charset="0"/>
            </a:endParaRPr>
          </a:p>
          <a:p>
            <a:pPr>
              <a:lnSpc>
                <a:spcPct val="90000"/>
              </a:lnSpc>
            </a:pPr>
            <a:r>
              <a:rPr lang="en-US" sz="3200" i="1" dirty="0">
                <a:latin typeface="Times New Roman" pitchFamily="18" charset="0"/>
                <a:cs typeface="Times New Roman" pitchFamily="18" charset="0"/>
              </a:rPr>
              <a:t>Clinics, medical personnel and sale of machines </a:t>
            </a:r>
          </a:p>
          <a:p>
            <a:pPr lvl="1" algn="just">
              <a:lnSpc>
                <a:spcPct val="90000"/>
              </a:lnSpc>
              <a:buFont typeface="Wingdings" pitchFamily="2" charset="2"/>
              <a:buChar char="ü"/>
            </a:pPr>
            <a:endParaRPr lang="en-US" sz="3200" i="1" dirty="0">
              <a:latin typeface="Times New Roman" pitchFamily="18" charset="0"/>
              <a:cs typeface="Times New Roman" pitchFamily="18" charset="0"/>
            </a:endParaRPr>
          </a:p>
          <a:p>
            <a:pPr lvl="1" algn="just">
              <a:lnSpc>
                <a:spcPct val="90000"/>
              </a:lnSpc>
              <a:buFont typeface="Wingdings" pitchFamily="2" charset="2"/>
              <a:buChar char="ü"/>
            </a:pPr>
            <a:r>
              <a:rPr lang="en-US" sz="3200" i="1" dirty="0">
                <a:latin typeface="Times New Roman" pitchFamily="18" charset="0"/>
                <a:cs typeface="Times New Roman" pitchFamily="18" charset="0"/>
              </a:rPr>
              <a:t>Only registered genetic clinics can use pre-natal diagnostic techniques</a:t>
            </a:r>
          </a:p>
          <a:p>
            <a:pPr lvl="1" algn="just">
              <a:lnSpc>
                <a:spcPct val="90000"/>
              </a:lnSpc>
              <a:buFont typeface="Wingdings" pitchFamily="2" charset="2"/>
              <a:buChar char="ü"/>
            </a:pPr>
            <a:endParaRPr lang="en-US" sz="3200" i="1" dirty="0">
              <a:latin typeface="Times New Roman" pitchFamily="18" charset="0"/>
              <a:cs typeface="Times New Roman" pitchFamily="18" charset="0"/>
            </a:endParaRPr>
          </a:p>
          <a:p>
            <a:pPr lvl="1" algn="just">
              <a:lnSpc>
                <a:spcPct val="90000"/>
              </a:lnSpc>
              <a:buFont typeface="Wingdings" pitchFamily="2" charset="2"/>
              <a:buChar char="ü"/>
            </a:pPr>
            <a:r>
              <a:rPr lang="en-US" sz="3200" i="1" dirty="0">
                <a:latin typeface="Times New Roman" pitchFamily="18" charset="0"/>
                <a:cs typeface="Times New Roman" pitchFamily="18" charset="0"/>
              </a:rPr>
              <a:t>By qualified medical practitioner</a:t>
            </a:r>
          </a:p>
          <a:p>
            <a:pPr lvl="1" algn="just">
              <a:lnSpc>
                <a:spcPct val="90000"/>
              </a:lnSpc>
              <a:buFont typeface="Wingdings" pitchFamily="2" charset="2"/>
              <a:buChar char="ü"/>
            </a:pPr>
            <a:endParaRPr lang="en-US" sz="3200" i="1" dirty="0">
              <a:latin typeface="Times New Roman" pitchFamily="18" charset="0"/>
              <a:cs typeface="Times New Roman" pitchFamily="18" charset="0"/>
            </a:endParaRPr>
          </a:p>
          <a:p>
            <a:pPr lvl="1" algn="just">
              <a:lnSpc>
                <a:spcPct val="90000"/>
              </a:lnSpc>
              <a:buFont typeface="Wingdings" pitchFamily="2" charset="2"/>
              <a:buChar char="ü"/>
            </a:pPr>
            <a:r>
              <a:rPr lang="en-US" sz="3200" i="1" dirty="0">
                <a:latin typeface="Times New Roman" pitchFamily="18" charset="0"/>
                <a:cs typeface="Times New Roman" pitchFamily="18" charset="0"/>
              </a:rPr>
              <a:t>Prohibition of sex-selection</a:t>
            </a:r>
          </a:p>
          <a:p>
            <a:pPr lvl="1" algn="just">
              <a:lnSpc>
                <a:spcPct val="90000"/>
              </a:lnSpc>
              <a:buFont typeface="Wingdings" pitchFamily="2" charset="2"/>
              <a:buChar char="ü"/>
            </a:pPr>
            <a:endParaRPr lang="en-US" sz="3200" i="1" dirty="0">
              <a:latin typeface="Times New Roman" pitchFamily="18" charset="0"/>
              <a:cs typeface="Times New Roman" pitchFamily="18" charset="0"/>
            </a:endParaRPr>
          </a:p>
          <a:p>
            <a:pPr lvl="1" algn="just">
              <a:lnSpc>
                <a:spcPct val="90000"/>
              </a:lnSpc>
              <a:buFont typeface="Wingdings" pitchFamily="2" charset="2"/>
              <a:buChar char="ü"/>
            </a:pPr>
            <a:r>
              <a:rPr lang="en-US" sz="3200" i="1" dirty="0">
                <a:latin typeface="Times New Roman" pitchFamily="18" charset="0"/>
                <a:cs typeface="Times New Roman" pitchFamily="18" charset="0"/>
              </a:rPr>
              <a:t>Prohibition on sale of ultrasound </a:t>
            </a:r>
            <a:r>
              <a:rPr lang="en-US" sz="3200" i="1">
                <a:latin typeface="Times New Roman" pitchFamily="18" charset="0"/>
                <a:cs typeface="Times New Roman" pitchFamily="18" charset="0"/>
              </a:rPr>
              <a:t>machine to unregistered </a:t>
            </a:r>
            <a:r>
              <a:rPr lang="en-US" sz="3200" i="1" dirty="0">
                <a:latin typeface="Times New Roman" pitchFamily="18" charset="0"/>
                <a:cs typeface="Times New Roman" pitchFamily="18" charset="0"/>
              </a:rPr>
              <a:t>laboratories, clinics &amp; persons</a:t>
            </a:r>
          </a:p>
          <a:p>
            <a:endParaRPr lang="en-US" dirty="0"/>
          </a:p>
        </p:txBody>
      </p:sp>
      <p:sp>
        <p:nvSpPr>
          <p:cNvPr id="3" name="Slide Number Placeholder 2"/>
          <p:cNvSpPr>
            <a:spLocks noGrp="1"/>
          </p:cNvSpPr>
          <p:nvPr>
            <p:ph type="sldNum" sz="quarter" idx="12"/>
          </p:nvPr>
        </p:nvSpPr>
        <p:spPr/>
        <p:txBody>
          <a:bodyPr/>
          <a:lstStyle/>
          <a:p>
            <a:fld id="{7B3D4082-C4B2-4B33-B02D-1E93230E1E47}" type="slidenum">
              <a:rPr lang="en-US" smtClean="0"/>
              <a:pPr/>
              <a:t>13</a:t>
            </a:fld>
            <a:endParaRPr lang="en-US"/>
          </a:p>
        </p:txBody>
      </p:sp>
      <p:sp>
        <p:nvSpPr>
          <p:cNvPr id="4" name="Footer Placeholder 3"/>
          <p:cNvSpPr>
            <a:spLocks noGrp="1"/>
          </p:cNvSpPr>
          <p:nvPr>
            <p:ph type="ftr" sz="quarter" idx="11"/>
          </p:nvPr>
        </p:nvSpPr>
        <p:spPr/>
        <p:txBody>
          <a:bodyPr/>
          <a:lstStyle/>
          <a:p>
            <a:r>
              <a:rPr lang="en-US"/>
              <a:t>Dr. Bhargav, Symbiosis Institute of Health Sciences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0"/>
            <a:ext cx="8077200" cy="7165038"/>
          </a:xfrm>
          <a:prstGeom prst="rect">
            <a:avLst/>
          </a:prstGeom>
          <a:noFill/>
        </p:spPr>
        <p:txBody>
          <a:bodyPr wrap="square" rtlCol="0">
            <a:spAutoFit/>
          </a:bodyPr>
          <a:lstStyle/>
          <a:p>
            <a:pPr>
              <a:lnSpc>
                <a:spcPct val="90000"/>
              </a:lnSpc>
            </a:pPr>
            <a:r>
              <a:rPr lang="en-US" sz="3200" b="1" u="sng" dirty="0">
                <a:latin typeface="Times New Roman" pitchFamily="18" charset="0"/>
                <a:cs typeface="Times New Roman" pitchFamily="18" charset="0"/>
              </a:rPr>
              <a:t>PNDT can be used for detection of abnormalities</a:t>
            </a:r>
            <a:r>
              <a:rPr lang="en-US" sz="3200" b="1" dirty="0">
                <a:latin typeface="Times New Roman" pitchFamily="18" charset="0"/>
                <a:cs typeface="Times New Roman" pitchFamily="18" charset="0"/>
              </a:rPr>
              <a:t>:</a:t>
            </a:r>
            <a:endParaRPr lang="en-US" sz="3200" dirty="0">
              <a:latin typeface="Times New Roman" pitchFamily="18" charset="0"/>
              <a:cs typeface="Times New Roman" pitchFamily="18" charset="0"/>
            </a:endParaRPr>
          </a:p>
          <a:p>
            <a:pPr lvl="1" algn="just">
              <a:buFont typeface="Wingdings" pitchFamily="2" charset="2"/>
              <a:buChar char="Ø"/>
            </a:pPr>
            <a:r>
              <a:rPr lang="en-GB" sz="3200" i="1" dirty="0">
                <a:latin typeface="Times New Roman" pitchFamily="18" charset="0"/>
                <a:cs typeface="Times New Roman" pitchFamily="18" charset="0"/>
              </a:rPr>
              <a:t>Chromosomal Abnormalities</a:t>
            </a:r>
          </a:p>
          <a:p>
            <a:pPr lvl="1" algn="just">
              <a:buFont typeface="Wingdings" pitchFamily="2" charset="2"/>
              <a:buChar char="Ø"/>
            </a:pPr>
            <a:endParaRPr lang="en-GB" sz="3200" i="1" dirty="0">
              <a:latin typeface="Times New Roman" pitchFamily="18" charset="0"/>
              <a:cs typeface="Times New Roman" pitchFamily="18" charset="0"/>
            </a:endParaRPr>
          </a:p>
          <a:p>
            <a:pPr lvl="1" algn="just">
              <a:buFont typeface="Wingdings" pitchFamily="2" charset="2"/>
              <a:buChar char="Ø"/>
            </a:pPr>
            <a:r>
              <a:rPr lang="en-GB" sz="3200" i="1" dirty="0">
                <a:latin typeface="Times New Roman" pitchFamily="18" charset="0"/>
                <a:cs typeface="Times New Roman" pitchFamily="18" charset="0"/>
              </a:rPr>
              <a:t>Genetic Metabolic Diseases</a:t>
            </a:r>
          </a:p>
          <a:p>
            <a:pPr lvl="1" algn="just">
              <a:buFont typeface="Wingdings" pitchFamily="2" charset="2"/>
              <a:buChar char="Ø"/>
            </a:pPr>
            <a:endParaRPr lang="en-GB" sz="3200" i="1" dirty="0">
              <a:latin typeface="Times New Roman" pitchFamily="18" charset="0"/>
              <a:cs typeface="Times New Roman" pitchFamily="18" charset="0"/>
            </a:endParaRPr>
          </a:p>
          <a:p>
            <a:pPr lvl="1" algn="just">
              <a:buFont typeface="Wingdings" pitchFamily="2" charset="2"/>
              <a:buChar char="Ø"/>
            </a:pPr>
            <a:r>
              <a:rPr lang="en-GB" sz="3200" i="1" dirty="0" err="1">
                <a:latin typeface="Times New Roman" pitchFamily="18" charset="0"/>
                <a:cs typeface="Times New Roman" pitchFamily="18" charset="0"/>
              </a:rPr>
              <a:t>Haemoglobinopathies</a:t>
            </a:r>
            <a:endParaRPr lang="en-GB" sz="3200" i="1" dirty="0">
              <a:latin typeface="Times New Roman" pitchFamily="18" charset="0"/>
              <a:cs typeface="Times New Roman" pitchFamily="18" charset="0"/>
            </a:endParaRPr>
          </a:p>
          <a:p>
            <a:pPr lvl="1" algn="just">
              <a:buFont typeface="Wingdings" pitchFamily="2" charset="2"/>
              <a:buChar char="Ø"/>
            </a:pPr>
            <a:endParaRPr lang="en-GB" sz="3200" i="1" dirty="0">
              <a:latin typeface="Times New Roman" pitchFamily="18" charset="0"/>
              <a:cs typeface="Times New Roman" pitchFamily="18" charset="0"/>
            </a:endParaRPr>
          </a:p>
          <a:p>
            <a:pPr lvl="1" algn="just">
              <a:buFont typeface="Wingdings" pitchFamily="2" charset="2"/>
              <a:buChar char="Ø"/>
            </a:pPr>
            <a:r>
              <a:rPr lang="en-GB" sz="3200" i="1" dirty="0">
                <a:latin typeface="Times New Roman" pitchFamily="18" charset="0"/>
                <a:cs typeface="Times New Roman" pitchFamily="18" charset="0"/>
              </a:rPr>
              <a:t>Sex-linked genetic diseases</a:t>
            </a:r>
          </a:p>
          <a:p>
            <a:pPr lvl="1" algn="just">
              <a:buFont typeface="Wingdings" pitchFamily="2" charset="2"/>
              <a:buChar char="Ø"/>
            </a:pPr>
            <a:endParaRPr lang="en-GB" sz="3200" i="1" dirty="0">
              <a:latin typeface="Times New Roman" pitchFamily="18" charset="0"/>
              <a:cs typeface="Times New Roman" pitchFamily="18" charset="0"/>
            </a:endParaRPr>
          </a:p>
          <a:p>
            <a:pPr lvl="1" algn="just">
              <a:buFont typeface="Wingdings" pitchFamily="2" charset="2"/>
              <a:buChar char="Ø"/>
            </a:pPr>
            <a:r>
              <a:rPr lang="en-GB" sz="3200" i="1" dirty="0">
                <a:latin typeface="Times New Roman" pitchFamily="18" charset="0"/>
                <a:cs typeface="Times New Roman" pitchFamily="18" charset="0"/>
              </a:rPr>
              <a:t>Congenital abnormalities</a:t>
            </a:r>
          </a:p>
          <a:p>
            <a:pPr lvl="1" algn="just">
              <a:buFont typeface="Wingdings" pitchFamily="2" charset="2"/>
              <a:buChar char="Ø"/>
            </a:pPr>
            <a:endParaRPr lang="en-GB" sz="3200" i="1" dirty="0">
              <a:latin typeface="Times New Roman" pitchFamily="18" charset="0"/>
              <a:cs typeface="Times New Roman" pitchFamily="18" charset="0"/>
            </a:endParaRPr>
          </a:p>
          <a:p>
            <a:pPr lvl="1" algn="just">
              <a:buFont typeface="Wingdings" pitchFamily="2" charset="2"/>
              <a:buChar char="Ø"/>
            </a:pPr>
            <a:r>
              <a:rPr lang="en-GB" sz="3200" i="1" dirty="0">
                <a:latin typeface="Times New Roman" pitchFamily="18" charset="0"/>
                <a:cs typeface="Times New Roman" pitchFamily="18" charset="0"/>
              </a:rPr>
              <a:t>Any other abnormalities</a:t>
            </a:r>
          </a:p>
          <a:p>
            <a:pPr lvl="1" algn="just"/>
            <a:endParaRPr lang="en-GB" sz="3200" dirty="0">
              <a:latin typeface="Arial" charset="0"/>
              <a:cs typeface="Arial" charset="0"/>
            </a:endParaRPr>
          </a:p>
          <a:p>
            <a:endParaRPr lang="en-US" dirty="0"/>
          </a:p>
        </p:txBody>
      </p:sp>
      <p:sp>
        <p:nvSpPr>
          <p:cNvPr id="3" name="Slide Number Placeholder 2"/>
          <p:cNvSpPr>
            <a:spLocks noGrp="1"/>
          </p:cNvSpPr>
          <p:nvPr>
            <p:ph type="sldNum" sz="quarter" idx="12"/>
          </p:nvPr>
        </p:nvSpPr>
        <p:spPr/>
        <p:txBody>
          <a:bodyPr/>
          <a:lstStyle/>
          <a:p>
            <a:fld id="{7B3D4082-C4B2-4B33-B02D-1E93230E1E47}" type="slidenum">
              <a:rPr lang="en-US" smtClean="0"/>
              <a:pPr/>
              <a:t>14</a:t>
            </a:fld>
            <a:endParaRPr lang="en-US"/>
          </a:p>
        </p:txBody>
      </p:sp>
      <p:sp>
        <p:nvSpPr>
          <p:cNvPr id="4" name="Footer Placeholder 3"/>
          <p:cNvSpPr>
            <a:spLocks noGrp="1"/>
          </p:cNvSpPr>
          <p:nvPr>
            <p:ph type="ftr" sz="quarter" idx="11"/>
          </p:nvPr>
        </p:nvSpPr>
        <p:spPr/>
        <p:txBody>
          <a:bodyPr/>
          <a:lstStyle/>
          <a:p>
            <a:r>
              <a:rPr lang="en-US"/>
              <a:t>Dr. Bhargav, Symbiosis Institute of Health Sciences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304800"/>
            <a:ext cx="8153401" cy="5293757"/>
          </a:xfrm>
          <a:prstGeom prst="rect">
            <a:avLst/>
          </a:prstGeom>
          <a:noFill/>
        </p:spPr>
        <p:txBody>
          <a:bodyPr wrap="square" rtlCol="0">
            <a:spAutoFit/>
          </a:bodyPr>
          <a:lstStyle/>
          <a:p>
            <a:pPr algn="just"/>
            <a:r>
              <a:rPr lang="en-US" sz="3200" b="1" u="sng" dirty="0">
                <a:latin typeface="Times New Roman" pitchFamily="18" charset="0"/>
                <a:cs typeface="Times New Roman" pitchFamily="18" charset="0"/>
              </a:rPr>
              <a:t>PNDT in following conditions</a:t>
            </a:r>
            <a:r>
              <a:rPr lang="en-US" sz="3200" b="1" dirty="0">
                <a:latin typeface="Times New Roman" pitchFamily="18" charset="0"/>
                <a:cs typeface="Times New Roman" pitchFamily="18" charset="0"/>
              </a:rPr>
              <a:t>:</a:t>
            </a:r>
          </a:p>
          <a:p>
            <a:pPr lvl="1" algn="just">
              <a:buFont typeface="Wingdings" pitchFamily="2" charset="2"/>
              <a:buChar char="Ø"/>
            </a:pPr>
            <a:r>
              <a:rPr lang="en-US" sz="3200" i="1" dirty="0">
                <a:latin typeface="Times New Roman" pitchFamily="18" charset="0"/>
                <a:cs typeface="Times New Roman" pitchFamily="18" charset="0"/>
              </a:rPr>
              <a:t>Age of pregnant women is above 35 years</a:t>
            </a:r>
          </a:p>
          <a:p>
            <a:pPr lvl="1" algn="just">
              <a:buFont typeface="Wingdings" pitchFamily="2" charset="2"/>
              <a:buChar char="Ø"/>
            </a:pPr>
            <a:endParaRPr lang="en-US" sz="3200" i="1" dirty="0">
              <a:latin typeface="Times New Roman" pitchFamily="18" charset="0"/>
              <a:cs typeface="Times New Roman" pitchFamily="18" charset="0"/>
            </a:endParaRPr>
          </a:p>
          <a:p>
            <a:pPr lvl="1" algn="just">
              <a:buFont typeface="Wingdings" pitchFamily="2" charset="2"/>
              <a:buChar char="Ø"/>
            </a:pPr>
            <a:r>
              <a:rPr lang="en-US" sz="3200" i="1" dirty="0">
                <a:latin typeface="Times New Roman" pitchFamily="18" charset="0"/>
                <a:cs typeface="Times New Roman" pitchFamily="18" charset="0"/>
              </a:rPr>
              <a:t>Two or more spontaneous abortions</a:t>
            </a:r>
          </a:p>
          <a:p>
            <a:pPr lvl="1" algn="just">
              <a:buFont typeface="Wingdings" pitchFamily="2" charset="2"/>
              <a:buChar char="Ø"/>
            </a:pPr>
            <a:endParaRPr lang="en-US" sz="3200" i="1" dirty="0">
              <a:latin typeface="Times New Roman" pitchFamily="18" charset="0"/>
              <a:cs typeface="Times New Roman" pitchFamily="18" charset="0"/>
            </a:endParaRPr>
          </a:p>
          <a:p>
            <a:pPr lvl="1" algn="just">
              <a:buFont typeface="Wingdings" pitchFamily="2" charset="2"/>
              <a:buChar char="Ø"/>
            </a:pPr>
            <a:r>
              <a:rPr lang="en-US" sz="3200" i="1" dirty="0">
                <a:latin typeface="Times New Roman" pitchFamily="18" charset="0"/>
                <a:cs typeface="Times New Roman" pitchFamily="18" charset="0"/>
              </a:rPr>
              <a:t>Pregnant women has been exposed to drugs, radiation, infection or chemicals</a:t>
            </a:r>
          </a:p>
          <a:p>
            <a:pPr lvl="1" algn="just">
              <a:buFont typeface="Wingdings" pitchFamily="2" charset="2"/>
              <a:buChar char="Ø"/>
            </a:pPr>
            <a:endParaRPr lang="en-US" sz="3200" i="1" dirty="0">
              <a:latin typeface="Times New Roman" pitchFamily="18" charset="0"/>
              <a:cs typeface="Times New Roman" pitchFamily="18" charset="0"/>
            </a:endParaRPr>
          </a:p>
          <a:p>
            <a:pPr lvl="1" algn="just">
              <a:buFont typeface="Wingdings" pitchFamily="2" charset="2"/>
              <a:buChar char="Ø"/>
            </a:pPr>
            <a:r>
              <a:rPr lang="en-US" sz="3200" i="1" dirty="0">
                <a:latin typeface="Times New Roman" pitchFamily="18" charset="0"/>
                <a:cs typeface="Times New Roman" pitchFamily="18" charset="0"/>
              </a:rPr>
              <a:t>Family history of mental retardation or physical deformities</a:t>
            </a:r>
          </a:p>
          <a:p>
            <a:pPr lvl="1" algn="just"/>
            <a:endParaRPr lang="en-US" dirty="0"/>
          </a:p>
        </p:txBody>
      </p:sp>
      <p:sp>
        <p:nvSpPr>
          <p:cNvPr id="4" name="Slide Number Placeholder 3"/>
          <p:cNvSpPr>
            <a:spLocks noGrp="1"/>
          </p:cNvSpPr>
          <p:nvPr>
            <p:ph type="sldNum" sz="quarter" idx="12"/>
          </p:nvPr>
        </p:nvSpPr>
        <p:spPr/>
        <p:txBody>
          <a:bodyPr/>
          <a:lstStyle/>
          <a:p>
            <a:fld id="{7B3D4082-C4B2-4B33-B02D-1E93230E1E47}" type="slidenum">
              <a:rPr lang="en-US" smtClean="0"/>
              <a:pPr/>
              <a:t>15</a:t>
            </a:fld>
            <a:endParaRPr lang="en-US"/>
          </a:p>
        </p:txBody>
      </p:sp>
      <p:sp>
        <p:nvSpPr>
          <p:cNvPr id="5" name="Footer Placeholder 4"/>
          <p:cNvSpPr>
            <a:spLocks noGrp="1"/>
          </p:cNvSpPr>
          <p:nvPr>
            <p:ph type="ftr" sz="quarter" idx="11"/>
          </p:nvPr>
        </p:nvSpPr>
        <p:spPr/>
        <p:txBody>
          <a:bodyPr/>
          <a:lstStyle/>
          <a:p>
            <a:r>
              <a:rPr lang="en-US"/>
              <a:t>Dr. Bhargav, Symbiosis Institute of Health Sciences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latin typeface="Times New Roman" pitchFamily="18" charset="0"/>
                <a:cs typeface="Times New Roman" pitchFamily="18" charset="0"/>
              </a:rPr>
              <a:t>Offences &amp; Penalties</a:t>
            </a:r>
          </a:p>
        </p:txBody>
      </p:sp>
      <p:sp>
        <p:nvSpPr>
          <p:cNvPr id="3" name="Content Placeholder 2"/>
          <p:cNvSpPr>
            <a:spLocks noGrp="1"/>
          </p:cNvSpPr>
          <p:nvPr>
            <p:ph idx="1"/>
          </p:nvPr>
        </p:nvSpPr>
        <p:spPr/>
        <p:txBody>
          <a:bodyPr>
            <a:normAutofit fontScale="92500" lnSpcReduction="20000"/>
          </a:bodyPr>
          <a:lstStyle/>
          <a:p>
            <a:r>
              <a:rPr lang="en-US" i="1" dirty="0">
                <a:latin typeface="Times New Roman" pitchFamily="18" charset="0"/>
                <a:cs typeface="Times New Roman" pitchFamily="18" charset="0"/>
              </a:rPr>
              <a:t>Prohibition of advertisement relating to pre-natal determination of sex and punishment for contravention.</a:t>
            </a:r>
          </a:p>
          <a:p>
            <a:r>
              <a:rPr lang="en-US" i="1" dirty="0">
                <a:latin typeface="Times New Roman" pitchFamily="18" charset="0"/>
                <a:cs typeface="Times New Roman" pitchFamily="18" charset="0"/>
              </a:rPr>
              <a:t>who</a:t>
            </a:r>
          </a:p>
          <a:p>
            <a:r>
              <a:rPr lang="en-US" i="1" dirty="0">
                <a:latin typeface="Times New Roman" pitchFamily="18" charset="0"/>
                <a:cs typeface="Times New Roman" pitchFamily="18" charset="0"/>
              </a:rPr>
              <a:t>contravenes any of the provisions of this Act or  &amp; Amendments</a:t>
            </a:r>
          </a:p>
          <a:p>
            <a:r>
              <a:rPr lang="en-US" i="1" dirty="0">
                <a:latin typeface="Times New Roman" pitchFamily="18" charset="0"/>
                <a:cs typeface="Times New Roman" pitchFamily="18" charset="0"/>
              </a:rPr>
              <a:t>imprisonment for a term which may extend to 3 years and with fine which may extend to 10,000 Rs. and on any subsequent conviction, with imprisonment which may extend to 5 years and with fine which may extend to 50,000 Rs.</a:t>
            </a:r>
          </a:p>
          <a:p>
            <a:endParaRPr lang="en-US" dirty="0"/>
          </a:p>
          <a:p>
            <a:endParaRPr lang="en-US" dirty="0"/>
          </a:p>
        </p:txBody>
      </p:sp>
      <p:sp>
        <p:nvSpPr>
          <p:cNvPr id="4" name="Slide Number Placeholder 3"/>
          <p:cNvSpPr>
            <a:spLocks noGrp="1"/>
          </p:cNvSpPr>
          <p:nvPr>
            <p:ph type="sldNum" sz="quarter" idx="12"/>
          </p:nvPr>
        </p:nvSpPr>
        <p:spPr/>
        <p:txBody>
          <a:bodyPr/>
          <a:lstStyle/>
          <a:p>
            <a:fld id="{7B3D4082-C4B2-4B33-B02D-1E93230E1E47}" type="slidenum">
              <a:rPr lang="en-US" smtClean="0"/>
              <a:pPr/>
              <a:t>16</a:t>
            </a:fld>
            <a:endParaRPr lang="en-US"/>
          </a:p>
        </p:txBody>
      </p:sp>
      <p:sp>
        <p:nvSpPr>
          <p:cNvPr id="5" name="Footer Placeholder 4"/>
          <p:cNvSpPr>
            <a:spLocks noGrp="1"/>
          </p:cNvSpPr>
          <p:nvPr>
            <p:ph type="ftr" sz="quarter" idx="11"/>
          </p:nvPr>
        </p:nvSpPr>
        <p:spPr/>
        <p:txBody>
          <a:bodyPr/>
          <a:lstStyle/>
          <a:p>
            <a:r>
              <a:rPr lang="en-US"/>
              <a:t>Dr. Bhargav, Symbiosis Institute of Health Sciences</a:t>
            </a:r>
          </a:p>
        </p:txBody>
      </p:sp>
    </p:spTree>
    <p:extLst>
      <p:ext uri="{BB962C8B-B14F-4D97-AF65-F5344CB8AC3E}">
        <p14:creationId xmlns:p14="http://schemas.microsoft.com/office/powerpoint/2010/main" val="15211829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Offences &amp; Penalties</a:t>
            </a:r>
          </a:p>
        </p:txBody>
      </p:sp>
      <p:sp>
        <p:nvSpPr>
          <p:cNvPr id="3" name="Content Placeholder 2"/>
          <p:cNvSpPr>
            <a:spLocks noGrp="1"/>
          </p:cNvSpPr>
          <p:nvPr>
            <p:ph idx="1"/>
          </p:nvPr>
        </p:nvSpPr>
        <p:spPr/>
        <p:txBody>
          <a:bodyPr>
            <a:normAutofit/>
          </a:bodyPr>
          <a:lstStyle/>
          <a:p>
            <a:r>
              <a:rPr lang="en-US" i="1" dirty="0">
                <a:latin typeface="Times New Roman" pitchFamily="18" charset="0"/>
                <a:cs typeface="Times New Roman" pitchFamily="18" charset="0"/>
              </a:rPr>
              <a:t>Name of the registered medical practitioner suspension of the registration if the charges are framed by the court and till the case is disposed of and on conviction for </a:t>
            </a:r>
            <a:r>
              <a:rPr lang="en-US" b="1" i="1" dirty="0">
                <a:latin typeface="Times New Roman" pitchFamily="18" charset="0"/>
                <a:cs typeface="Times New Roman" pitchFamily="18" charset="0"/>
              </a:rPr>
              <a:t>removal of his name from the register of the Council for a period of 5 years for the first offence and permanently for the subsequent offence.</a:t>
            </a:r>
          </a:p>
        </p:txBody>
      </p:sp>
      <p:sp>
        <p:nvSpPr>
          <p:cNvPr id="4" name="Slide Number Placeholder 3"/>
          <p:cNvSpPr>
            <a:spLocks noGrp="1"/>
          </p:cNvSpPr>
          <p:nvPr>
            <p:ph type="sldNum" sz="quarter" idx="12"/>
          </p:nvPr>
        </p:nvSpPr>
        <p:spPr/>
        <p:txBody>
          <a:bodyPr/>
          <a:lstStyle/>
          <a:p>
            <a:fld id="{7B3D4082-C4B2-4B33-B02D-1E93230E1E47}" type="slidenum">
              <a:rPr lang="en-US" smtClean="0"/>
              <a:pPr/>
              <a:t>17</a:t>
            </a:fld>
            <a:endParaRPr lang="en-US"/>
          </a:p>
        </p:txBody>
      </p:sp>
      <p:sp>
        <p:nvSpPr>
          <p:cNvPr id="5" name="Footer Placeholder 4"/>
          <p:cNvSpPr>
            <a:spLocks noGrp="1"/>
          </p:cNvSpPr>
          <p:nvPr>
            <p:ph type="ftr" sz="quarter" idx="11"/>
          </p:nvPr>
        </p:nvSpPr>
        <p:spPr/>
        <p:txBody>
          <a:bodyPr/>
          <a:lstStyle/>
          <a:p>
            <a:r>
              <a:rPr lang="en-US"/>
              <a:t>Dr. Bhargav, Symbiosis Institute of Health Sciences</a:t>
            </a:r>
          </a:p>
        </p:txBody>
      </p:sp>
    </p:spTree>
    <p:extLst>
      <p:ext uri="{BB962C8B-B14F-4D97-AF65-F5344CB8AC3E}">
        <p14:creationId xmlns:p14="http://schemas.microsoft.com/office/powerpoint/2010/main" val="28617438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Offences &amp; Penalties</a:t>
            </a:r>
          </a:p>
        </p:txBody>
      </p:sp>
      <p:sp>
        <p:nvSpPr>
          <p:cNvPr id="3" name="Content Placeholder 2"/>
          <p:cNvSpPr>
            <a:spLocks noGrp="1"/>
          </p:cNvSpPr>
          <p:nvPr>
            <p:ph idx="1"/>
          </p:nvPr>
        </p:nvSpPr>
        <p:spPr/>
        <p:txBody>
          <a:bodyPr>
            <a:normAutofit fontScale="92500" lnSpcReduction="10000"/>
          </a:bodyPr>
          <a:lstStyle/>
          <a:p>
            <a:r>
              <a:rPr lang="en-US" i="1" dirty="0">
                <a:latin typeface="Times New Roman" pitchFamily="18" charset="0"/>
                <a:cs typeface="Times New Roman" pitchFamily="18" charset="0"/>
              </a:rPr>
              <a:t>Any person who seeks the aid of  pre- natal diagnostic techniques on any pregnant women for the purposes other than those specified in sub-section (2) of section 4, he shall, be punishable with imprisonment for a term which may extend to 3 years and with fine which may extend to 50,000</a:t>
            </a:r>
          </a:p>
          <a:p>
            <a:r>
              <a:rPr lang="en-US" i="1" dirty="0">
                <a:latin typeface="Times New Roman" pitchFamily="18" charset="0"/>
                <a:cs typeface="Times New Roman" pitchFamily="18" charset="0"/>
              </a:rPr>
              <a:t>Rs for the first offence and for any subsequent offence with imprisonment which may extend to 5 years and with fine which may extend to one lakh rupees.</a:t>
            </a:r>
          </a:p>
        </p:txBody>
      </p:sp>
      <p:sp>
        <p:nvSpPr>
          <p:cNvPr id="4" name="Slide Number Placeholder 3"/>
          <p:cNvSpPr>
            <a:spLocks noGrp="1"/>
          </p:cNvSpPr>
          <p:nvPr>
            <p:ph type="sldNum" sz="quarter" idx="12"/>
          </p:nvPr>
        </p:nvSpPr>
        <p:spPr/>
        <p:txBody>
          <a:bodyPr/>
          <a:lstStyle/>
          <a:p>
            <a:fld id="{7B3D4082-C4B2-4B33-B02D-1E93230E1E47}" type="slidenum">
              <a:rPr lang="en-US" smtClean="0"/>
              <a:pPr/>
              <a:t>18</a:t>
            </a:fld>
            <a:endParaRPr lang="en-US"/>
          </a:p>
        </p:txBody>
      </p:sp>
      <p:sp>
        <p:nvSpPr>
          <p:cNvPr id="5" name="Footer Placeholder 4"/>
          <p:cNvSpPr>
            <a:spLocks noGrp="1"/>
          </p:cNvSpPr>
          <p:nvPr>
            <p:ph type="ftr" sz="quarter" idx="11"/>
          </p:nvPr>
        </p:nvSpPr>
        <p:spPr/>
        <p:txBody>
          <a:bodyPr/>
          <a:lstStyle/>
          <a:p>
            <a:r>
              <a:rPr lang="en-US"/>
              <a:t>Dr. Bhargav, Symbiosis Institute of Health Sciences</a:t>
            </a:r>
          </a:p>
        </p:txBody>
      </p:sp>
    </p:spTree>
    <p:extLst>
      <p:ext uri="{BB962C8B-B14F-4D97-AF65-F5344CB8AC3E}">
        <p14:creationId xmlns:p14="http://schemas.microsoft.com/office/powerpoint/2010/main" val="33207801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itchFamily="18" charset="0"/>
                <a:cs typeface="Times New Roman" pitchFamily="18" charset="0"/>
              </a:rPr>
              <a:t>Offences &amp; Penalties</a:t>
            </a:r>
          </a:p>
        </p:txBody>
      </p:sp>
      <p:sp>
        <p:nvSpPr>
          <p:cNvPr id="3" name="Content Placeholder 2"/>
          <p:cNvSpPr>
            <a:spLocks noGrp="1"/>
          </p:cNvSpPr>
          <p:nvPr>
            <p:ph idx="1"/>
          </p:nvPr>
        </p:nvSpPr>
        <p:spPr/>
        <p:txBody>
          <a:bodyPr>
            <a:normAutofit fontScale="92500" lnSpcReduction="20000"/>
          </a:bodyPr>
          <a:lstStyle/>
          <a:p>
            <a:r>
              <a:rPr lang="en-US" i="1" dirty="0">
                <a:latin typeface="Times New Roman" pitchFamily="18" charset="0"/>
                <a:cs typeface="Times New Roman" pitchFamily="18" charset="0"/>
              </a:rPr>
              <a:t>Penalty for contravention of the provisions of the Act or rules for which no specific punishment is provided.-punishable with imprisonment</a:t>
            </a:r>
          </a:p>
          <a:p>
            <a:r>
              <a:rPr lang="en-US" i="1" dirty="0">
                <a:latin typeface="Times New Roman" pitchFamily="18" charset="0"/>
                <a:cs typeface="Times New Roman" pitchFamily="18" charset="0"/>
              </a:rPr>
              <a:t>for a term which may extend to 3 months or with fine, which may extend to 1000 Rs or with both and in the case of continuing contravention with an additional fine which may extend to 500 Rs for every day during which such contravention continues after conviction for the first such contravention.</a:t>
            </a:r>
          </a:p>
          <a:p>
            <a:r>
              <a:rPr lang="en-US" i="1" dirty="0">
                <a:latin typeface="Times New Roman" pitchFamily="18" charset="0"/>
                <a:cs typeface="Times New Roman" pitchFamily="18" charset="0"/>
              </a:rPr>
              <a:t>Offences by companies.-</a:t>
            </a:r>
          </a:p>
          <a:p>
            <a:endParaRPr lang="en-US" dirty="0"/>
          </a:p>
        </p:txBody>
      </p:sp>
      <p:sp>
        <p:nvSpPr>
          <p:cNvPr id="4" name="Slide Number Placeholder 3"/>
          <p:cNvSpPr>
            <a:spLocks noGrp="1"/>
          </p:cNvSpPr>
          <p:nvPr>
            <p:ph type="sldNum" sz="quarter" idx="12"/>
          </p:nvPr>
        </p:nvSpPr>
        <p:spPr/>
        <p:txBody>
          <a:bodyPr/>
          <a:lstStyle/>
          <a:p>
            <a:fld id="{7B3D4082-C4B2-4B33-B02D-1E93230E1E47}" type="slidenum">
              <a:rPr lang="en-US" smtClean="0"/>
              <a:pPr/>
              <a:t>19</a:t>
            </a:fld>
            <a:endParaRPr lang="en-US"/>
          </a:p>
        </p:txBody>
      </p:sp>
      <p:sp>
        <p:nvSpPr>
          <p:cNvPr id="5" name="Footer Placeholder 4"/>
          <p:cNvSpPr>
            <a:spLocks noGrp="1"/>
          </p:cNvSpPr>
          <p:nvPr>
            <p:ph type="ftr" sz="quarter" idx="11"/>
          </p:nvPr>
        </p:nvSpPr>
        <p:spPr/>
        <p:txBody>
          <a:bodyPr/>
          <a:lstStyle/>
          <a:p>
            <a:r>
              <a:rPr lang="en-US"/>
              <a:t>Dr. Bhargav, Symbiosis Institute of Health Sciences</a:t>
            </a:r>
          </a:p>
        </p:txBody>
      </p:sp>
    </p:spTree>
    <p:extLst>
      <p:ext uri="{BB962C8B-B14F-4D97-AF65-F5344CB8AC3E}">
        <p14:creationId xmlns:p14="http://schemas.microsoft.com/office/powerpoint/2010/main" val="1451410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8913"/>
            <a:ext cx="7772400" cy="719137"/>
          </a:xfrm>
        </p:spPr>
        <p:txBody>
          <a:bodyPr rtlCol="0">
            <a:normAutofit fontScale="90000"/>
          </a:bodyPr>
          <a:lstStyle/>
          <a:p>
            <a:pPr eaLnBrk="1" fontAlgn="auto" hangingPunct="1">
              <a:spcAft>
                <a:spcPts val="0"/>
              </a:spcAft>
              <a:defRPr/>
            </a:pPr>
            <a:r>
              <a:rPr lang="en-US" dirty="0">
                <a:latin typeface="Times New Roman" pitchFamily="18" charset="0"/>
                <a:cs typeface="Times New Roman" pitchFamily="18" charset="0"/>
              </a:rPr>
              <a:t>HISTORY OF PNDT</a:t>
            </a:r>
            <a:endParaRPr lang="en-IN" dirty="0">
              <a:latin typeface="Times New Roman" pitchFamily="18" charset="0"/>
              <a:cs typeface="Times New Roman" pitchFamily="18" charset="0"/>
            </a:endParaRPr>
          </a:p>
        </p:txBody>
      </p:sp>
      <p:sp>
        <p:nvSpPr>
          <p:cNvPr id="4099" name="Subtitle 2"/>
          <p:cNvSpPr>
            <a:spLocks noGrp="1"/>
          </p:cNvSpPr>
          <p:nvPr>
            <p:ph type="subTitle" idx="1"/>
          </p:nvPr>
        </p:nvSpPr>
        <p:spPr>
          <a:xfrm>
            <a:off x="250825" y="981075"/>
            <a:ext cx="8569325" cy="4505325"/>
          </a:xfrm>
        </p:spPr>
        <p:txBody>
          <a:bodyPr/>
          <a:lstStyle/>
          <a:p>
            <a:pPr algn="l" eaLnBrk="1" hangingPunct="1"/>
            <a:r>
              <a:rPr lang="en-IN" sz="2400" i="1" dirty="0">
                <a:solidFill>
                  <a:schemeClr val="tx1"/>
                </a:solidFill>
                <a:latin typeface="Times New Roman" pitchFamily="18" charset="0"/>
                <a:cs typeface="Times New Roman" pitchFamily="18" charset="0"/>
              </a:rPr>
              <a:t>The Pre-natal Diagnostic Techniques Act 1994, was enacted and brought into operation from  1st January, 1996, in order to check female foeticide.  The person who contravenes the provisions of this Act is punishable with imprisonment and fine.</a:t>
            </a:r>
          </a:p>
          <a:p>
            <a:pPr algn="l" eaLnBrk="1" hangingPunct="1"/>
            <a:endParaRPr lang="en-US" sz="2400" i="1" dirty="0">
              <a:solidFill>
                <a:schemeClr val="tx1"/>
              </a:solidFill>
              <a:latin typeface="Times New Roman" pitchFamily="18" charset="0"/>
              <a:cs typeface="Times New Roman" pitchFamily="18" charset="0"/>
            </a:endParaRPr>
          </a:p>
          <a:p>
            <a:pPr algn="l" eaLnBrk="1" hangingPunct="1"/>
            <a:r>
              <a:rPr lang="en-IN" sz="2400" i="1" dirty="0">
                <a:solidFill>
                  <a:schemeClr val="tx1"/>
                </a:solidFill>
                <a:latin typeface="Times New Roman" pitchFamily="18" charset="0"/>
                <a:cs typeface="Times New Roman" pitchFamily="18" charset="0"/>
              </a:rPr>
              <a:t>Recently, PNDT Act and Rules have been amended keeping in view</a:t>
            </a:r>
          </a:p>
          <a:p>
            <a:pPr algn="l" eaLnBrk="1" hangingPunct="1"/>
            <a:r>
              <a:rPr lang="en-IN" sz="2400" i="1" dirty="0">
                <a:solidFill>
                  <a:schemeClr val="tx1"/>
                </a:solidFill>
                <a:latin typeface="Times New Roman" pitchFamily="18" charset="0"/>
                <a:cs typeface="Times New Roman" pitchFamily="18" charset="0"/>
              </a:rPr>
              <a:t> -emerging technologies for selection of sex before and after conception </a:t>
            </a:r>
          </a:p>
          <a:p>
            <a:pPr algn="l" eaLnBrk="1" hangingPunct="1"/>
            <a:r>
              <a:rPr lang="en-IN" sz="2400" i="1" dirty="0">
                <a:solidFill>
                  <a:schemeClr val="tx1"/>
                </a:solidFill>
                <a:latin typeface="Times New Roman" pitchFamily="18" charset="0"/>
                <a:cs typeface="Times New Roman" pitchFamily="18" charset="0"/>
              </a:rPr>
              <a:t>-problems  faced in the working of implementation of the ACT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b="1" dirty="0">
                <a:latin typeface="Times New Roman" pitchFamily="18" charset="0"/>
                <a:cs typeface="Times New Roman" pitchFamily="18" charset="0"/>
              </a:rPr>
              <a:t>Indian Penal Code, 1860</a:t>
            </a:r>
            <a:endParaRPr lang="en-IN" dirty="0">
              <a:latin typeface="Times New Roman" pitchFamily="18" charset="0"/>
              <a:cs typeface="Times New Roman" pitchFamily="18" charset="0"/>
            </a:endParaRPr>
          </a:p>
        </p:txBody>
      </p:sp>
      <p:sp>
        <p:nvSpPr>
          <p:cNvPr id="5123" name="Content Placeholder 2"/>
          <p:cNvSpPr>
            <a:spLocks noGrp="1"/>
          </p:cNvSpPr>
          <p:nvPr>
            <p:ph idx="1"/>
          </p:nvPr>
        </p:nvSpPr>
        <p:spPr/>
        <p:txBody>
          <a:bodyPr/>
          <a:lstStyle/>
          <a:p>
            <a:pPr algn="just" eaLnBrk="1" hangingPunct="1">
              <a:lnSpc>
                <a:spcPct val="80000"/>
              </a:lnSpc>
            </a:pPr>
            <a:r>
              <a:rPr lang="en-US" sz="2400" b="1" dirty="0">
                <a:latin typeface="Times New Roman" pitchFamily="18" charset="0"/>
                <a:cs typeface="Times New Roman" pitchFamily="18" charset="0"/>
              </a:rPr>
              <a:t>Section 312:	</a:t>
            </a:r>
            <a:r>
              <a:rPr lang="en-US" sz="2400" i="1" dirty="0">
                <a:latin typeface="Times New Roman" pitchFamily="18" charset="0"/>
                <a:cs typeface="Times New Roman" pitchFamily="18" charset="0"/>
              </a:rPr>
              <a:t>Without analyzing the threat to the 			            life of women</a:t>
            </a:r>
          </a:p>
          <a:p>
            <a:pPr algn="just" eaLnBrk="1" hangingPunct="1">
              <a:lnSpc>
                <a:spcPct val="80000"/>
              </a:lnSpc>
            </a:pPr>
            <a:endParaRPr lang="en-US" sz="2400" i="1" dirty="0">
              <a:latin typeface="Times New Roman" pitchFamily="18" charset="0"/>
              <a:cs typeface="Times New Roman" pitchFamily="18" charset="0"/>
            </a:endParaRPr>
          </a:p>
          <a:p>
            <a:pPr algn="just" eaLnBrk="1" hangingPunct="1">
              <a:lnSpc>
                <a:spcPct val="80000"/>
              </a:lnSpc>
            </a:pPr>
            <a:r>
              <a:rPr lang="en-US" sz="2400" b="1" dirty="0">
                <a:latin typeface="Times New Roman" pitchFamily="18" charset="0"/>
                <a:cs typeface="Times New Roman" pitchFamily="18" charset="0"/>
              </a:rPr>
              <a:t>Section 313: 	</a:t>
            </a:r>
            <a:r>
              <a:rPr lang="en-US" sz="2400" i="1" dirty="0">
                <a:latin typeface="Times New Roman" pitchFamily="18" charset="0"/>
                <a:cs typeface="Times New Roman" pitchFamily="18" charset="0"/>
              </a:rPr>
              <a:t>Without the consent of the women</a:t>
            </a:r>
          </a:p>
          <a:p>
            <a:pPr algn="just" eaLnBrk="1" hangingPunct="1">
              <a:lnSpc>
                <a:spcPct val="80000"/>
              </a:lnSpc>
            </a:pPr>
            <a:endParaRPr lang="en-US" sz="2400" i="1" dirty="0">
              <a:latin typeface="Times New Roman" pitchFamily="18" charset="0"/>
              <a:cs typeface="Times New Roman" pitchFamily="18" charset="0"/>
            </a:endParaRPr>
          </a:p>
          <a:p>
            <a:pPr algn="just" eaLnBrk="1" hangingPunct="1">
              <a:lnSpc>
                <a:spcPct val="80000"/>
              </a:lnSpc>
            </a:pPr>
            <a:r>
              <a:rPr lang="en-US" sz="2400" b="1" dirty="0">
                <a:latin typeface="Times New Roman" pitchFamily="18" charset="0"/>
                <a:cs typeface="Times New Roman" pitchFamily="18" charset="0"/>
              </a:rPr>
              <a:t>Section 314</a:t>
            </a:r>
            <a:r>
              <a:rPr lang="en-US" sz="2400" dirty="0">
                <a:latin typeface="Times New Roman" pitchFamily="18" charset="0"/>
                <a:cs typeface="Times New Roman" pitchFamily="18" charset="0"/>
              </a:rPr>
              <a:t>: 	</a:t>
            </a:r>
            <a:r>
              <a:rPr lang="en-US" sz="2400" i="1" dirty="0">
                <a:latin typeface="Times New Roman" pitchFamily="18" charset="0"/>
                <a:cs typeface="Times New Roman" pitchFamily="18" charset="0"/>
              </a:rPr>
              <a:t>Trying to cause miscarriage and 				thereby causing death</a:t>
            </a:r>
          </a:p>
          <a:p>
            <a:pPr algn="just" eaLnBrk="1" hangingPunct="1">
              <a:lnSpc>
                <a:spcPct val="80000"/>
              </a:lnSpc>
            </a:pPr>
            <a:endParaRPr lang="en-US" sz="2400" i="1" dirty="0">
              <a:latin typeface="Times New Roman" pitchFamily="18" charset="0"/>
              <a:cs typeface="Times New Roman" pitchFamily="18" charset="0"/>
            </a:endParaRPr>
          </a:p>
          <a:p>
            <a:pPr algn="just" eaLnBrk="1" hangingPunct="1">
              <a:lnSpc>
                <a:spcPct val="80000"/>
              </a:lnSpc>
            </a:pPr>
            <a:r>
              <a:rPr lang="en-US" sz="2400" b="1" dirty="0">
                <a:latin typeface="Times New Roman" pitchFamily="18" charset="0"/>
                <a:cs typeface="Times New Roman" pitchFamily="18" charset="0"/>
              </a:rPr>
              <a:t>Section 315</a:t>
            </a:r>
            <a:r>
              <a:rPr lang="en-US" sz="2400" dirty="0">
                <a:latin typeface="Times New Roman" pitchFamily="18" charset="0"/>
                <a:cs typeface="Times New Roman" pitchFamily="18" charset="0"/>
              </a:rPr>
              <a:t>: 	</a:t>
            </a:r>
            <a:r>
              <a:rPr lang="en-US" sz="2400" i="1" dirty="0">
                <a:latin typeface="Times New Roman" pitchFamily="18" charset="0"/>
                <a:cs typeface="Times New Roman" pitchFamily="18" charset="0"/>
              </a:rPr>
              <a:t>An act done to prevent a child from 			           being born/ or born alive concealing 			           the birth of a child</a:t>
            </a:r>
            <a:r>
              <a:rPr lang="en-US" sz="2400" dirty="0">
                <a:latin typeface="Times New Roman" pitchFamily="18" charset="0"/>
                <a:cs typeface="Times New Roman" pitchFamily="18" charset="0"/>
              </a:rPr>
              <a:t> </a:t>
            </a:r>
          </a:p>
          <a:p>
            <a:pPr eaLnBrk="1" hangingPunct="1">
              <a:buFont typeface="Arial" charset="0"/>
              <a:buNone/>
            </a:pPr>
            <a:endParaRPr lang="en-IN" dirty="0"/>
          </a:p>
        </p:txBody>
      </p:sp>
      <p:sp>
        <p:nvSpPr>
          <p:cNvPr id="4" name="Slide Number Placeholder 3"/>
          <p:cNvSpPr>
            <a:spLocks noGrp="1"/>
          </p:cNvSpPr>
          <p:nvPr>
            <p:ph type="sldNum" sz="quarter" idx="12"/>
          </p:nvPr>
        </p:nvSpPr>
        <p:spPr/>
        <p:txBody>
          <a:bodyPr/>
          <a:lstStyle/>
          <a:p>
            <a:fld id="{7B3D4082-C4B2-4B33-B02D-1E93230E1E47}" type="slidenum">
              <a:rPr lang="en-US" smtClean="0"/>
              <a:pPr/>
              <a:t>3</a:t>
            </a:fld>
            <a:endParaRPr lang="en-US"/>
          </a:p>
        </p:txBody>
      </p:sp>
      <p:sp>
        <p:nvSpPr>
          <p:cNvPr id="5" name="Footer Placeholder 4"/>
          <p:cNvSpPr>
            <a:spLocks noGrp="1"/>
          </p:cNvSpPr>
          <p:nvPr>
            <p:ph type="ftr" sz="quarter" idx="11"/>
          </p:nvPr>
        </p:nvSpPr>
        <p:spPr/>
        <p:txBody>
          <a:bodyPr/>
          <a:lstStyle/>
          <a:p>
            <a:r>
              <a:rPr lang="en-US"/>
              <a:t>Dr. Bhargav, Symbiosis Institute of Health Sciences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b="1" dirty="0">
                <a:latin typeface="Times New Roman" pitchFamily="18" charset="0"/>
                <a:cs typeface="Times New Roman" pitchFamily="18" charset="0"/>
              </a:rPr>
              <a:t>Indian Penal Code, 1860</a:t>
            </a:r>
            <a:endParaRPr lang="en-IN" dirty="0">
              <a:latin typeface="Times New Roman" pitchFamily="18" charset="0"/>
              <a:cs typeface="Times New Roman" pitchFamily="18" charset="0"/>
            </a:endParaRPr>
          </a:p>
        </p:txBody>
      </p:sp>
      <p:sp>
        <p:nvSpPr>
          <p:cNvPr id="6147" name="Content Placeholder 2"/>
          <p:cNvSpPr>
            <a:spLocks noGrp="1"/>
          </p:cNvSpPr>
          <p:nvPr>
            <p:ph idx="1"/>
          </p:nvPr>
        </p:nvSpPr>
        <p:spPr>
          <a:xfrm>
            <a:off x="457200" y="1600200"/>
            <a:ext cx="8229600" cy="2765425"/>
          </a:xfrm>
        </p:spPr>
        <p:txBody>
          <a:bodyPr/>
          <a:lstStyle/>
          <a:p>
            <a:pPr algn="just" eaLnBrk="1" hangingPunct="1">
              <a:lnSpc>
                <a:spcPct val="80000"/>
              </a:lnSpc>
            </a:pPr>
            <a:r>
              <a:rPr lang="en-US" sz="2400" b="1" dirty="0">
                <a:latin typeface="Times New Roman" pitchFamily="18" charset="0"/>
                <a:cs typeface="Times New Roman" pitchFamily="18" charset="0"/>
              </a:rPr>
              <a:t>Section 316</a:t>
            </a:r>
            <a:r>
              <a:rPr lang="en-US" sz="2400" dirty="0">
                <a:latin typeface="Times New Roman" pitchFamily="18" charset="0"/>
                <a:cs typeface="Times New Roman" pitchFamily="18" charset="0"/>
              </a:rPr>
              <a:t>: 	</a:t>
            </a:r>
            <a:r>
              <a:rPr lang="en-US" sz="2400" i="1" dirty="0">
                <a:latin typeface="Times New Roman" pitchFamily="18" charset="0"/>
                <a:cs typeface="Times New Roman" pitchFamily="18" charset="0"/>
              </a:rPr>
              <a:t>Act resulting in death of an unborn 			            child</a:t>
            </a:r>
          </a:p>
          <a:p>
            <a:pPr algn="just" eaLnBrk="1" hangingPunct="1">
              <a:lnSpc>
                <a:spcPct val="80000"/>
              </a:lnSpc>
            </a:pPr>
            <a:endParaRPr lang="en-US" sz="2400" i="1" dirty="0">
              <a:latin typeface="Times New Roman" pitchFamily="18" charset="0"/>
              <a:cs typeface="Times New Roman" pitchFamily="18" charset="0"/>
            </a:endParaRPr>
          </a:p>
          <a:p>
            <a:pPr algn="just" eaLnBrk="1" hangingPunct="1">
              <a:lnSpc>
                <a:spcPct val="80000"/>
              </a:lnSpc>
            </a:pPr>
            <a:r>
              <a:rPr lang="en-US" sz="2400" b="1" dirty="0">
                <a:latin typeface="Times New Roman" pitchFamily="18" charset="0"/>
                <a:cs typeface="Times New Roman" pitchFamily="18" charset="0"/>
              </a:rPr>
              <a:t>Section 317</a:t>
            </a:r>
            <a:r>
              <a:rPr lang="en-US" sz="2400" dirty="0">
                <a:latin typeface="Times New Roman" pitchFamily="18" charset="0"/>
                <a:cs typeface="Times New Roman" pitchFamily="18" charset="0"/>
              </a:rPr>
              <a:t>: 	</a:t>
            </a:r>
            <a:r>
              <a:rPr lang="en-US" sz="2400" i="1" dirty="0">
                <a:latin typeface="Times New Roman" pitchFamily="18" charset="0"/>
                <a:cs typeface="Times New Roman" pitchFamily="18" charset="0"/>
              </a:rPr>
              <a:t>Mother or father abandoning the 				child </a:t>
            </a:r>
          </a:p>
          <a:p>
            <a:pPr algn="just" eaLnBrk="1" hangingPunct="1">
              <a:lnSpc>
                <a:spcPct val="80000"/>
              </a:lnSpc>
            </a:pPr>
            <a:endParaRPr lang="en-US" sz="2400" i="1" dirty="0">
              <a:latin typeface="Times New Roman" pitchFamily="18" charset="0"/>
              <a:cs typeface="Times New Roman" pitchFamily="18" charset="0"/>
            </a:endParaRPr>
          </a:p>
          <a:p>
            <a:pPr algn="just" eaLnBrk="1" hangingPunct="1">
              <a:lnSpc>
                <a:spcPct val="80000"/>
              </a:lnSpc>
            </a:pPr>
            <a:r>
              <a:rPr lang="en-US" sz="2400" b="1" dirty="0">
                <a:latin typeface="Times New Roman" pitchFamily="18" charset="0"/>
                <a:cs typeface="Times New Roman" pitchFamily="18" charset="0"/>
              </a:rPr>
              <a:t>Section 318</a:t>
            </a:r>
            <a:r>
              <a:rPr lang="en-US" sz="2400" dirty="0">
                <a:latin typeface="Times New Roman" pitchFamily="18" charset="0"/>
                <a:cs typeface="Times New Roman" pitchFamily="18" charset="0"/>
              </a:rPr>
              <a:t>: 	</a:t>
            </a:r>
            <a:r>
              <a:rPr lang="en-US" sz="2400" i="1" dirty="0">
                <a:latin typeface="Times New Roman" pitchFamily="18" charset="0"/>
                <a:cs typeface="Times New Roman" pitchFamily="18" charset="0"/>
              </a:rPr>
              <a:t>Secretly disposing body of child/ 				intentionally</a:t>
            </a:r>
            <a:endParaRPr lang="en-US" sz="2400" dirty="0">
              <a:latin typeface="Times New Roman" pitchFamily="18" charset="0"/>
              <a:cs typeface="Times New Roman" pitchFamily="18" charset="0"/>
            </a:endParaRPr>
          </a:p>
          <a:p>
            <a:pPr eaLnBrk="1" hangingPunct="1"/>
            <a:endParaRPr lang="en-IN" dirty="0"/>
          </a:p>
        </p:txBody>
      </p:sp>
      <p:pic>
        <p:nvPicPr>
          <p:cNvPr id="6148" name="Picture 2" descr="C:\Users\HP\Pictures\images (3).jpg"/>
          <p:cNvPicPr>
            <a:picLocks noChangeAspect="1" noChangeArrowheads="1"/>
          </p:cNvPicPr>
          <p:nvPr/>
        </p:nvPicPr>
        <p:blipFill>
          <a:blip r:embed="rId2"/>
          <a:srcRect/>
          <a:stretch>
            <a:fillRect/>
          </a:stretch>
        </p:blipFill>
        <p:spPr bwMode="auto">
          <a:xfrm>
            <a:off x="3203575" y="4437063"/>
            <a:ext cx="2447925" cy="2295525"/>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7B3D4082-C4B2-4B33-B02D-1E93230E1E47}" type="slidenum">
              <a:rPr lang="en-US" smtClean="0"/>
              <a:pPr/>
              <a:t>4</a:t>
            </a:fld>
            <a:endParaRPr lang="en-US"/>
          </a:p>
        </p:txBody>
      </p:sp>
      <p:sp>
        <p:nvSpPr>
          <p:cNvPr id="6" name="Footer Placeholder 5"/>
          <p:cNvSpPr>
            <a:spLocks noGrp="1"/>
          </p:cNvSpPr>
          <p:nvPr>
            <p:ph type="ftr" sz="quarter" idx="11"/>
          </p:nvPr>
        </p:nvSpPr>
        <p:spPr/>
        <p:txBody>
          <a:bodyPr/>
          <a:lstStyle/>
          <a:p>
            <a:r>
              <a:rPr lang="en-US"/>
              <a:t>Dr. Bhargav, Symbiosis Institute of Health Sciences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0"/>
            <a:ext cx="8229600" cy="1052513"/>
          </a:xfrm>
        </p:spPr>
        <p:txBody>
          <a:bodyPr/>
          <a:lstStyle/>
          <a:p>
            <a:pPr eaLnBrk="1" hangingPunct="1"/>
            <a:r>
              <a:rPr lang="en-US" dirty="0">
                <a:latin typeface="Times New Roman" pitchFamily="18" charset="0"/>
                <a:cs typeface="Times New Roman" pitchFamily="18" charset="0"/>
              </a:rPr>
              <a:t>PROVISIONS OF PNDT ACT</a:t>
            </a:r>
            <a:endParaRPr lang="en-IN" dirty="0">
              <a:latin typeface="Times New Roman" pitchFamily="18" charset="0"/>
              <a:cs typeface="Times New Roman" pitchFamily="18" charset="0"/>
            </a:endParaRPr>
          </a:p>
        </p:txBody>
      </p:sp>
      <p:sp>
        <p:nvSpPr>
          <p:cNvPr id="7171" name="Content Placeholder 2"/>
          <p:cNvSpPr>
            <a:spLocks noGrp="1"/>
          </p:cNvSpPr>
          <p:nvPr>
            <p:ph idx="1"/>
          </p:nvPr>
        </p:nvSpPr>
        <p:spPr>
          <a:xfrm>
            <a:off x="457200" y="836613"/>
            <a:ext cx="8229600" cy="3887787"/>
          </a:xfrm>
        </p:spPr>
        <p:txBody>
          <a:bodyPr/>
          <a:lstStyle/>
          <a:p>
            <a:pPr eaLnBrk="1" hangingPunct="1"/>
            <a:r>
              <a:rPr lang="en-US" sz="2800" i="1" dirty="0">
                <a:latin typeface="Times New Roman" pitchFamily="18" charset="0"/>
                <a:cs typeface="Times New Roman" pitchFamily="18" charset="0"/>
              </a:rPr>
              <a:t>Prohibition of preconception and prenatal diagnostic technique for determination of the sex of the fetus to prevent female feticide</a:t>
            </a:r>
            <a:r>
              <a:rPr lang="en-IN" sz="2800" i="1" dirty="0">
                <a:latin typeface="Times New Roman" pitchFamily="18" charset="0"/>
                <a:cs typeface="Times New Roman" pitchFamily="18" charset="0"/>
              </a:rPr>
              <a:t>.</a:t>
            </a:r>
          </a:p>
          <a:p>
            <a:pPr eaLnBrk="1" hangingPunct="1"/>
            <a:r>
              <a:rPr lang="en-IN" sz="2800" i="1" dirty="0">
                <a:latin typeface="Times New Roman" pitchFamily="18" charset="0"/>
                <a:cs typeface="Times New Roman" pitchFamily="18" charset="0"/>
              </a:rPr>
              <a:t>Prohibition of advertisement of PNDT techniques for detection or determination of sex.</a:t>
            </a:r>
          </a:p>
          <a:p>
            <a:pPr eaLnBrk="1" hangingPunct="1"/>
            <a:r>
              <a:rPr lang="en-IN" sz="2800" i="1" dirty="0">
                <a:latin typeface="Times New Roman" pitchFamily="18" charset="0"/>
                <a:cs typeface="Times New Roman" pitchFamily="18" charset="0"/>
              </a:rPr>
              <a:t>Permission &amp; regulation of use of PNDT techniques for purpose of detection of specific genetic abnormalities of disorders.</a:t>
            </a:r>
          </a:p>
          <a:p>
            <a:pPr eaLnBrk="1" hangingPunct="1"/>
            <a:endParaRPr lang="en-IN" sz="2800" dirty="0">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fld id="{7B3D4082-C4B2-4B33-B02D-1E93230E1E47}" type="slidenum">
              <a:rPr lang="en-US" smtClean="0"/>
              <a:pPr/>
              <a:t>5</a:t>
            </a:fld>
            <a:endParaRPr lang="en-US"/>
          </a:p>
        </p:txBody>
      </p:sp>
      <p:sp>
        <p:nvSpPr>
          <p:cNvPr id="6" name="Footer Placeholder 5"/>
          <p:cNvSpPr>
            <a:spLocks noGrp="1"/>
          </p:cNvSpPr>
          <p:nvPr>
            <p:ph type="ftr" sz="quarter" idx="11"/>
          </p:nvPr>
        </p:nvSpPr>
        <p:spPr/>
        <p:txBody>
          <a:bodyPr/>
          <a:lstStyle/>
          <a:p>
            <a:r>
              <a:rPr lang="en-US"/>
              <a:t>Dr. Bhargav, Symbiosis Institute of Health Sciences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dirty="0">
                <a:latin typeface="Times New Roman" pitchFamily="18" charset="0"/>
                <a:cs typeface="Times New Roman" pitchFamily="18" charset="0"/>
              </a:rPr>
              <a:t>PROVISIONS OF PNDT ACT</a:t>
            </a:r>
            <a:endParaRPr lang="en-IN" dirty="0">
              <a:latin typeface="Times New Roman" pitchFamily="18" charset="0"/>
              <a:cs typeface="Times New Roman" pitchFamily="18" charset="0"/>
            </a:endParaRPr>
          </a:p>
        </p:txBody>
      </p:sp>
      <p:sp>
        <p:nvSpPr>
          <p:cNvPr id="8195" name="Content Placeholder 2"/>
          <p:cNvSpPr>
            <a:spLocks noGrp="1"/>
          </p:cNvSpPr>
          <p:nvPr>
            <p:ph idx="1"/>
          </p:nvPr>
        </p:nvSpPr>
        <p:spPr>
          <a:xfrm>
            <a:off x="457200" y="1600200"/>
            <a:ext cx="8435975" cy="2981325"/>
          </a:xfrm>
        </p:spPr>
        <p:txBody>
          <a:bodyPr/>
          <a:lstStyle/>
          <a:p>
            <a:pPr eaLnBrk="1" hangingPunct="1"/>
            <a:r>
              <a:rPr lang="en-IN" i="1" dirty="0">
                <a:latin typeface="Times New Roman" pitchFamily="18" charset="0"/>
                <a:cs typeface="Times New Roman" pitchFamily="18" charset="0"/>
              </a:rPr>
              <a:t>Permitting use of such techniques only under certain conditions by registered institutions</a:t>
            </a:r>
          </a:p>
          <a:p>
            <a:pPr eaLnBrk="1" hangingPunct="1"/>
            <a:r>
              <a:rPr lang="en-IN" i="1" dirty="0">
                <a:latin typeface="Times New Roman" pitchFamily="18" charset="0"/>
                <a:cs typeface="Times New Roman" pitchFamily="18" charset="0"/>
              </a:rPr>
              <a:t>Prohibition of sale of U.S.G. and other machines</a:t>
            </a:r>
          </a:p>
          <a:p>
            <a:pPr eaLnBrk="1" hangingPunct="1"/>
            <a:r>
              <a:rPr lang="en-IN" i="1" dirty="0">
                <a:latin typeface="Times New Roman" pitchFamily="18" charset="0"/>
                <a:cs typeface="Times New Roman" pitchFamily="18" charset="0"/>
              </a:rPr>
              <a:t>Punishment for violation of the provisions. </a:t>
            </a:r>
          </a:p>
          <a:p>
            <a:pPr eaLnBrk="1" hangingPunct="1">
              <a:buFont typeface="Arial" charset="0"/>
              <a:buNone/>
            </a:pPr>
            <a:endParaRPr lang="en-IN" dirty="0">
              <a:latin typeface="Times New Roman" pitchFamily="18" charset="0"/>
              <a:cs typeface="Times New Roman" pitchFamily="18" charset="0"/>
            </a:endParaRPr>
          </a:p>
          <a:p>
            <a:pPr eaLnBrk="1" hangingPunct="1">
              <a:buFont typeface="Arial" charset="0"/>
              <a:buNone/>
            </a:pPr>
            <a:endParaRPr lang="en-IN" dirty="0"/>
          </a:p>
          <a:p>
            <a:pPr eaLnBrk="1" hangingPunct="1">
              <a:buFont typeface="Arial" charset="0"/>
              <a:buNone/>
            </a:pPr>
            <a:endParaRPr lang="en-IN" dirty="0"/>
          </a:p>
          <a:p>
            <a:pPr eaLnBrk="1" hangingPunct="1">
              <a:buFont typeface="Arial" charset="0"/>
              <a:buNone/>
            </a:pPr>
            <a:endParaRPr lang="en-IN" dirty="0"/>
          </a:p>
        </p:txBody>
      </p:sp>
      <p:sp>
        <p:nvSpPr>
          <p:cNvPr id="5" name="Slide Number Placeholder 4"/>
          <p:cNvSpPr>
            <a:spLocks noGrp="1"/>
          </p:cNvSpPr>
          <p:nvPr>
            <p:ph type="sldNum" sz="quarter" idx="12"/>
          </p:nvPr>
        </p:nvSpPr>
        <p:spPr/>
        <p:txBody>
          <a:bodyPr/>
          <a:lstStyle/>
          <a:p>
            <a:fld id="{7B3D4082-C4B2-4B33-B02D-1E93230E1E47}" type="slidenum">
              <a:rPr lang="en-US" smtClean="0"/>
              <a:pPr/>
              <a:t>6</a:t>
            </a:fld>
            <a:endParaRPr lang="en-US"/>
          </a:p>
        </p:txBody>
      </p:sp>
      <p:sp>
        <p:nvSpPr>
          <p:cNvPr id="6" name="Footer Placeholder 5"/>
          <p:cNvSpPr>
            <a:spLocks noGrp="1"/>
          </p:cNvSpPr>
          <p:nvPr>
            <p:ph type="ftr" sz="quarter" idx="11"/>
          </p:nvPr>
        </p:nvSpPr>
        <p:spPr/>
        <p:txBody>
          <a:bodyPr/>
          <a:lstStyle/>
          <a:p>
            <a:r>
              <a:rPr lang="en-US"/>
              <a:t>Dr. Bhargav, Symbiosis Institute of Health Sciences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dirty="0">
                <a:latin typeface="Times New Roman" pitchFamily="18" charset="0"/>
                <a:cs typeface="Times New Roman" pitchFamily="18" charset="0"/>
              </a:rPr>
              <a:t>TARGET GROUP</a:t>
            </a:r>
            <a:endParaRPr lang="en-IN" dirty="0">
              <a:latin typeface="Times New Roman" pitchFamily="18" charset="0"/>
              <a:cs typeface="Times New Roman" pitchFamily="18" charset="0"/>
            </a:endParaRPr>
          </a:p>
        </p:txBody>
      </p:sp>
      <p:sp>
        <p:nvSpPr>
          <p:cNvPr id="9219" name="Content Placeholder 2"/>
          <p:cNvSpPr>
            <a:spLocks noGrp="1"/>
          </p:cNvSpPr>
          <p:nvPr>
            <p:ph idx="1"/>
          </p:nvPr>
        </p:nvSpPr>
        <p:spPr>
          <a:xfrm>
            <a:off x="457200" y="1600200"/>
            <a:ext cx="8229600" cy="2765425"/>
          </a:xfrm>
        </p:spPr>
        <p:txBody>
          <a:bodyPr>
            <a:normAutofit lnSpcReduction="10000"/>
          </a:bodyPr>
          <a:lstStyle/>
          <a:p>
            <a:pPr eaLnBrk="1" hangingPunct="1"/>
            <a:r>
              <a:rPr lang="en-IN" i="1" dirty="0">
                <a:latin typeface="Times New Roman" pitchFamily="18" charset="0"/>
                <a:cs typeface="Times New Roman" pitchFamily="18" charset="0"/>
              </a:rPr>
              <a:t>All Pre-conception and Pre Natal Diagnostic Centres</a:t>
            </a:r>
          </a:p>
          <a:p>
            <a:pPr eaLnBrk="1" hangingPunct="1"/>
            <a:r>
              <a:rPr lang="en-IN" i="1" dirty="0">
                <a:latin typeface="Times New Roman" pitchFamily="18" charset="0"/>
                <a:cs typeface="Times New Roman" pitchFamily="18" charset="0"/>
              </a:rPr>
              <a:t>Implementing agencies</a:t>
            </a:r>
          </a:p>
          <a:p>
            <a:pPr eaLnBrk="1" hangingPunct="1"/>
            <a:r>
              <a:rPr lang="en-IN" i="1" dirty="0">
                <a:latin typeface="Times New Roman" pitchFamily="18" charset="0"/>
                <a:cs typeface="Times New Roman" pitchFamily="18" charset="0"/>
              </a:rPr>
              <a:t>Public</a:t>
            </a:r>
          </a:p>
          <a:p>
            <a:pPr eaLnBrk="1" hangingPunct="1"/>
            <a:r>
              <a:rPr lang="en-IN" i="1" dirty="0">
                <a:latin typeface="Times New Roman" pitchFamily="18" charset="0"/>
                <a:cs typeface="Times New Roman" pitchFamily="18" charset="0"/>
              </a:rPr>
              <a:t>Medical professionals</a:t>
            </a:r>
          </a:p>
          <a:p>
            <a:pPr eaLnBrk="1" hangingPunct="1">
              <a:buFont typeface="Arial" charset="0"/>
              <a:buNone/>
            </a:pPr>
            <a:endParaRPr lang="en-IN" i="1" dirty="0"/>
          </a:p>
        </p:txBody>
      </p:sp>
      <p:sp>
        <p:nvSpPr>
          <p:cNvPr id="5" name="Slide Number Placeholder 4"/>
          <p:cNvSpPr>
            <a:spLocks noGrp="1"/>
          </p:cNvSpPr>
          <p:nvPr>
            <p:ph type="sldNum" sz="quarter" idx="12"/>
          </p:nvPr>
        </p:nvSpPr>
        <p:spPr/>
        <p:txBody>
          <a:bodyPr/>
          <a:lstStyle/>
          <a:p>
            <a:fld id="{7B3D4082-C4B2-4B33-B02D-1E93230E1E47}" type="slidenum">
              <a:rPr lang="en-US" smtClean="0"/>
              <a:pPr/>
              <a:t>7</a:t>
            </a:fld>
            <a:endParaRPr lang="en-US"/>
          </a:p>
        </p:txBody>
      </p:sp>
      <p:sp>
        <p:nvSpPr>
          <p:cNvPr id="6" name="Footer Placeholder 5"/>
          <p:cNvSpPr>
            <a:spLocks noGrp="1"/>
          </p:cNvSpPr>
          <p:nvPr>
            <p:ph type="ftr" sz="quarter" idx="11"/>
          </p:nvPr>
        </p:nvSpPr>
        <p:spPr/>
        <p:txBody>
          <a:bodyPr/>
          <a:lstStyle/>
          <a:p>
            <a:r>
              <a:rPr lang="en-US"/>
              <a:t>Dr. Bhargav, Symbiosis Institute of Health Sciences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IN" b="1" dirty="0">
                <a:latin typeface="Times New Roman" pitchFamily="18" charset="0"/>
                <a:cs typeface="Times New Roman" pitchFamily="18" charset="0"/>
              </a:rPr>
              <a:t>Implementation Framework</a:t>
            </a:r>
            <a:endParaRPr lang="en-IN" dirty="0">
              <a:latin typeface="Times New Roman" pitchFamily="18" charset="0"/>
              <a:cs typeface="Times New Roman" pitchFamily="18" charset="0"/>
            </a:endParaRPr>
          </a:p>
        </p:txBody>
      </p:sp>
      <p:sp>
        <p:nvSpPr>
          <p:cNvPr id="10243" name="Content Placeholder 2"/>
          <p:cNvSpPr>
            <a:spLocks noGrp="1"/>
          </p:cNvSpPr>
          <p:nvPr>
            <p:ph idx="1"/>
          </p:nvPr>
        </p:nvSpPr>
        <p:spPr/>
        <p:txBody>
          <a:bodyPr/>
          <a:lstStyle/>
          <a:p>
            <a:pPr eaLnBrk="1" hangingPunct="1"/>
            <a:r>
              <a:rPr lang="en-IN" sz="2800" b="1" i="1" dirty="0">
                <a:latin typeface="Times New Roman" pitchFamily="18" charset="0"/>
                <a:cs typeface="Times New Roman" pitchFamily="18" charset="0"/>
              </a:rPr>
              <a:t>National </a:t>
            </a:r>
            <a:r>
              <a:rPr lang="en-IN" sz="2800" i="1" dirty="0">
                <a:latin typeface="Times New Roman" pitchFamily="18" charset="0"/>
                <a:cs typeface="Times New Roman" pitchFamily="18" charset="0"/>
              </a:rPr>
              <a:t>level, the </a:t>
            </a:r>
            <a:r>
              <a:rPr lang="en-IN" sz="2800" b="1" i="1" dirty="0">
                <a:latin typeface="Times New Roman" pitchFamily="18" charset="0"/>
                <a:cs typeface="Times New Roman" pitchFamily="18" charset="0"/>
              </a:rPr>
              <a:t>Mission Steering Group(MSG)</a:t>
            </a:r>
            <a:r>
              <a:rPr lang="en-IN" sz="2800" i="1" dirty="0">
                <a:latin typeface="Times New Roman" pitchFamily="18" charset="0"/>
                <a:cs typeface="Times New Roman" pitchFamily="18" charset="0"/>
              </a:rPr>
              <a:t> chaired by the Union Minister of Health and Family Welfare shall oversee the implementation of the PC&amp;PNDT Act.</a:t>
            </a:r>
          </a:p>
          <a:p>
            <a:pPr eaLnBrk="1" hangingPunct="1"/>
            <a:r>
              <a:rPr lang="en-IN" sz="2800" i="1" dirty="0">
                <a:latin typeface="Times New Roman" pitchFamily="18" charset="0"/>
                <a:cs typeface="Times New Roman" pitchFamily="18" charset="0"/>
              </a:rPr>
              <a:t>At </a:t>
            </a:r>
            <a:r>
              <a:rPr lang="en-IN" sz="2800" b="1" i="1" dirty="0">
                <a:latin typeface="Times New Roman" pitchFamily="18" charset="0"/>
                <a:cs typeface="Times New Roman" pitchFamily="18" charset="0"/>
              </a:rPr>
              <a:t>State</a:t>
            </a:r>
            <a:r>
              <a:rPr lang="en-IN" sz="2800" i="1" dirty="0">
                <a:latin typeface="Times New Roman" pitchFamily="18" charset="0"/>
                <a:cs typeface="Times New Roman" pitchFamily="18" charset="0"/>
              </a:rPr>
              <a:t> level, the </a:t>
            </a:r>
            <a:r>
              <a:rPr lang="en-IN" sz="2800" b="1" i="1" dirty="0">
                <a:latin typeface="Times New Roman" pitchFamily="18" charset="0"/>
                <a:cs typeface="Times New Roman" pitchFamily="18" charset="0"/>
              </a:rPr>
              <a:t>State Health Mission </a:t>
            </a:r>
            <a:r>
              <a:rPr lang="en-IN" sz="2800" i="1" dirty="0">
                <a:latin typeface="Times New Roman" pitchFamily="18" charset="0"/>
                <a:cs typeface="Times New Roman" pitchFamily="18" charset="0"/>
              </a:rPr>
              <a:t>(SHM), chaired by the Chief Minister shall oversee implementation of the programme.</a:t>
            </a:r>
          </a:p>
          <a:p>
            <a:pPr eaLnBrk="1" hangingPunct="1"/>
            <a:r>
              <a:rPr lang="en-IN" sz="2800" i="1" dirty="0">
                <a:latin typeface="Times New Roman" pitchFamily="18" charset="0"/>
                <a:cs typeface="Times New Roman" pitchFamily="18" charset="0"/>
              </a:rPr>
              <a:t>The </a:t>
            </a:r>
            <a:r>
              <a:rPr lang="en-IN" sz="2800" b="1" i="1" dirty="0">
                <a:latin typeface="Times New Roman" pitchFamily="18" charset="0"/>
                <a:cs typeface="Times New Roman" pitchFamily="18" charset="0"/>
              </a:rPr>
              <a:t>Director, the Nodal Officer</a:t>
            </a:r>
            <a:r>
              <a:rPr lang="en-IN" sz="2800" i="1" dirty="0">
                <a:latin typeface="Times New Roman" pitchFamily="18" charset="0"/>
                <a:cs typeface="Times New Roman" pitchFamily="18" charset="0"/>
              </a:rPr>
              <a:t> for RCH II will be the implementing officer at the state level.</a:t>
            </a:r>
          </a:p>
          <a:p>
            <a:pPr eaLnBrk="1" hangingPunct="1"/>
            <a:endParaRPr lang="en-IN" dirty="0"/>
          </a:p>
        </p:txBody>
      </p:sp>
      <p:sp>
        <p:nvSpPr>
          <p:cNvPr id="4" name="Slide Number Placeholder 3"/>
          <p:cNvSpPr>
            <a:spLocks noGrp="1"/>
          </p:cNvSpPr>
          <p:nvPr>
            <p:ph type="sldNum" sz="quarter" idx="12"/>
          </p:nvPr>
        </p:nvSpPr>
        <p:spPr/>
        <p:txBody>
          <a:bodyPr/>
          <a:lstStyle/>
          <a:p>
            <a:fld id="{7B3D4082-C4B2-4B33-B02D-1E93230E1E47}" type="slidenum">
              <a:rPr lang="en-US" smtClean="0"/>
              <a:pPr/>
              <a:t>8</a:t>
            </a:fld>
            <a:endParaRPr lang="en-US"/>
          </a:p>
        </p:txBody>
      </p:sp>
      <p:sp>
        <p:nvSpPr>
          <p:cNvPr id="5" name="Footer Placeholder 4"/>
          <p:cNvSpPr>
            <a:spLocks noGrp="1"/>
          </p:cNvSpPr>
          <p:nvPr>
            <p:ph type="ftr" sz="quarter" idx="11"/>
          </p:nvPr>
        </p:nvSpPr>
        <p:spPr/>
        <p:txBody>
          <a:bodyPr/>
          <a:lstStyle/>
          <a:p>
            <a:r>
              <a:rPr lang="en-US"/>
              <a:t>Dr. Bhargav, Symbiosis Institute of Health Sciences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28600"/>
            <a:ext cx="9144000" cy="7294305"/>
          </a:xfrm>
          <a:prstGeom prst="rect">
            <a:avLst/>
          </a:prstGeom>
          <a:noFill/>
        </p:spPr>
        <p:txBody>
          <a:bodyPr wrap="square" rtlCol="0">
            <a:spAutoFit/>
          </a:bodyPr>
          <a:lstStyle/>
          <a:p>
            <a:r>
              <a:rPr lang="en-US" sz="4800" b="1" dirty="0">
                <a:latin typeface="Times New Roman" pitchFamily="18" charset="0"/>
                <a:cs typeface="Times New Roman" pitchFamily="18" charset="0"/>
              </a:rPr>
              <a:t>PC – PNDT Act 1994</a:t>
            </a:r>
          </a:p>
          <a:p>
            <a:pPr>
              <a:buFont typeface="Wingdings" pitchFamily="2" charset="2"/>
              <a:buChar char="q"/>
            </a:pPr>
            <a:r>
              <a:rPr lang="en-US" sz="2800" u="sng" dirty="0">
                <a:latin typeface="Times New Roman" pitchFamily="18" charset="0"/>
                <a:cs typeface="Times New Roman" pitchFamily="18" charset="0"/>
              </a:rPr>
              <a:t> Definition</a:t>
            </a:r>
            <a:r>
              <a:rPr lang="en-US" sz="2800" dirty="0">
                <a:latin typeface="Times New Roman" pitchFamily="18" charset="0"/>
                <a:cs typeface="Times New Roman" pitchFamily="18" charset="0"/>
              </a:rPr>
              <a:t>:</a:t>
            </a:r>
          </a:p>
          <a:p>
            <a:r>
              <a:rPr lang="en-US" sz="2800" i="1" dirty="0">
                <a:latin typeface="Times New Roman" pitchFamily="18" charset="0"/>
                <a:cs typeface="Times New Roman" pitchFamily="18" charset="0"/>
              </a:rPr>
              <a:t>An Act to provide for the regulation of the use of pre-natal diagnostic techniques for the purpose of detecting genetic or metabolic disorders or chromosomal abnormalities or certain congenital malformations or sex linked disorders and for the prevention of the misuse of such techniques for the purpose of pre-natal sex determination leading to female </a:t>
            </a:r>
            <a:r>
              <a:rPr lang="en-US" sz="2800" i="1" dirty="0" err="1">
                <a:latin typeface="Times New Roman" pitchFamily="18" charset="0"/>
                <a:cs typeface="Times New Roman" pitchFamily="18" charset="0"/>
              </a:rPr>
              <a:t>foeticide</a:t>
            </a:r>
            <a:r>
              <a:rPr lang="en-US" sz="2800" i="1" dirty="0">
                <a:latin typeface="Times New Roman" pitchFamily="18" charset="0"/>
                <a:cs typeface="Times New Roman" pitchFamily="18" charset="0"/>
              </a:rPr>
              <a:t>; and, for matters connected there with or incidental thereto.</a:t>
            </a:r>
          </a:p>
          <a:p>
            <a:pPr>
              <a:buFont typeface="Wingdings" pitchFamily="2" charset="2"/>
              <a:buChar char="q"/>
            </a:pPr>
            <a:endParaRPr lang="en-US" sz="2800" i="1" dirty="0">
              <a:latin typeface="Times New Roman" pitchFamily="18" charset="0"/>
              <a:cs typeface="Times New Roman" pitchFamily="18" charset="0"/>
            </a:endParaRPr>
          </a:p>
          <a:p>
            <a:pPr>
              <a:buFont typeface="Wingdings" pitchFamily="2" charset="2"/>
              <a:buChar char="q"/>
            </a:pPr>
            <a:endParaRPr lang="en-US" sz="2800" i="1" dirty="0">
              <a:latin typeface="Times New Roman" pitchFamily="18" charset="0"/>
              <a:cs typeface="Times New Roman" pitchFamily="18" charset="0"/>
            </a:endParaRPr>
          </a:p>
          <a:p>
            <a:pPr>
              <a:buFont typeface="Wingdings" pitchFamily="2" charset="2"/>
              <a:buChar char="q"/>
            </a:pPr>
            <a:r>
              <a:rPr lang="en-US" sz="2800" i="1" dirty="0">
                <a:latin typeface="Times New Roman" pitchFamily="18" charset="0"/>
                <a:cs typeface="Times New Roman" pitchFamily="18" charset="0"/>
              </a:rPr>
              <a:t> Extend to the whole of India except the State of Jammu and Kashmir.</a:t>
            </a:r>
            <a:br>
              <a:rPr lang="en-US" sz="2800" i="1" dirty="0"/>
            </a:br>
            <a:br>
              <a:rPr lang="en-US" sz="2800" dirty="0"/>
            </a:br>
            <a:endParaRPr lang="en-US" sz="2800" dirty="0"/>
          </a:p>
          <a:p>
            <a:endParaRPr lang="en-US" sz="2800" dirty="0"/>
          </a:p>
        </p:txBody>
      </p:sp>
      <p:sp>
        <p:nvSpPr>
          <p:cNvPr id="6" name="Slide Number Placeholder 5"/>
          <p:cNvSpPr>
            <a:spLocks noGrp="1"/>
          </p:cNvSpPr>
          <p:nvPr>
            <p:ph type="sldNum" sz="quarter" idx="12"/>
          </p:nvPr>
        </p:nvSpPr>
        <p:spPr/>
        <p:txBody>
          <a:bodyPr/>
          <a:lstStyle/>
          <a:p>
            <a:fld id="{7B3D4082-C4B2-4B33-B02D-1E93230E1E47}" type="slidenum">
              <a:rPr lang="en-US" smtClean="0"/>
              <a:pPr/>
              <a:t>9</a:t>
            </a:fld>
            <a:endParaRPr lang="en-US"/>
          </a:p>
        </p:txBody>
      </p:sp>
      <p:sp>
        <p:nvSpPr>
          <p:cNvPr id="7" name="Footer Placeholder 6"/>
          <p:cNvSpPr>
            <a:spLocks noGrp="1"/>
          </p:cNvSpPr>
          <p:nvPr>
            <p:ph type="ftr" sz="quarter" idx="11"/>
          </p:nvPr>
        </p:nvSpPr>
        <p:spPr/>
        <p:txBody>
          <a:bodyPr/>
          <a:lstStyle/>
          <a:p>
            <a:r>
              <a:rPr lang="en-US"/>
              <a:t>Dr. Bhargav, Symbiosis Institute of Health Sciences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241</TotalTime>
  <Words>1195</Words>
  <Application>Microsoft Office PowerPoint</Application>
  <PresentationFormat>On-screen Show (4:3)</PresentationFormat>
  <Paragraphs>158</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Times New Roman</vt:lpstr>
      <vt:lpstr>Wingdings</vt:lpstr>
      <vt:lpstr>Wingdings 2</vt:lpstr>
      <vt:lpstr>Office Theme</vt:lpstr>
      <vt:lpstr>PowerPoint Presentation</vt:lpstr>
      <vt:lpstr>HISTORY OF PNDT</vt:lpstr>
      <vt:lpstr>Indian Penal Code, 1860</vt:lpstr>
      <vt:lpstr>Indian Penal Code, 1860</vt:lpstr>
      <vt:lpstr>PROVISIONS OF PNDT ACT</vt:lpstr>
      <vt:lpstr>PROVISIONS OF PNDT ACT</vt:lpstr>
      <vt:lpstr>TARGET GROUP</vt:lpstr>
      <vt:lpstr>Implementation Framework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Offences &amp; Penalties</vt:lpstr>
      <vt:lpstr>Offences &amp; Penalties</vt:lpstr>
      <vt:lpstr>Offences &amp; Penalties</vt:lpstr>
      <vt:lpstr>Offences &amp; Penalties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RAHUL SHARMA</cp:lastModifiedBy>
  <cp:revision>30</cp:revision>
  <dcterms:created xsi:type="dcterms:W3CDTF">2012-01-11T09:48:30Z</dcterms:created>
  <dcterms:modified xsi:type="dcterms:W3CDTF">2020-09-10T06:02:14Z</dcterms:modified>
</cp:coreProperties>
</file>