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60" r:id="rId4"/>
    <p:sldId id="261" r:id="rId5"/>
    <p:sldId id="262" r:id="rId6"/>
    <p:sldId id="263" r:id="rId7"/>
    <p:sldId id="264" r:id="rId8"/>
    <p:sldId id="265" r:id="rId9"/>
    <p:sldId id="271"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63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9669307-7B1A-49FE-B4B8-1F230DB1E433}" type="datetimeFigureOut">
              <a:rPr lang="en-US" smtClean="0"/>
              <a:pPr/>
              <a:t>9/10/2020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F16E72E-38D1-4DCB-A191-FDDF784DB8D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669307-7B1A-49FE-B4B8-1F230DB1E433}"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6E72E-38D1-4DCB-A191-FDDF784DB8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669307-7B1A-49FE-B4B8-1F230DB1E433}"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6E72E-38D1-4DCB-A191-FDDF784DB8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9669307-7B1A-49FE-B4B8-1F230DB1E433}"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6E72E-38D1-4DCB-A191-FDDF784DB8D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9669307-7B1A-49FE-B4B8-1F230DB1E433}" type="datetimeFigureOut">
              <a:rPr lang="en-US" smtClean="0"/>
              <a:pPr/>
              <a:t>9/10/2020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F16E72E-38D1-4DCB-A191-FDDF784DB8D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A9669307-7B1A-49FE-B4B8-1F230DB1E433}"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6E72E-38D1-4DCB-A191-FDDF784DB8D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A9669307-7B1A-49FE-B4B8-1F230DB1E433}" type="datetimeFigureOut">
              <a:rPr lang="en-US" smtClean="0"/>
              <a:pPr/>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16E72E-38D1-4DCB-A191-FDDF784DB8D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9669307-7B1A-49FE-B4B8-1F230DB1E433}" type="datetimeFigureOut">
              <a:rPr lang="en-US" smtClean="0"/>
              <a:pPr/>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16E72E-38D1-4DCB-A191-FDDF784DB8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69307-7B1A-49FE-B4B8-1F230DB1E433}" type="datetimeFigureOut">
              <a:rPr lang="en-US" smtClean="0"/>
              <a:pPr/>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16E72E-38D1-4DCB-A191-FDDF784DB8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9669307-7B1A-49FE-B4B8-1F230DB1E433}"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6E72E-38D1-4DCB-A191-FDDF784DB8D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9669307-7B1A-49FE-B4B8-1F230DB1E433}" type="datetimeFigureOut">
              <a:rPr lang="en-US" smtClean="0"/>
              <a:pPr/>
              <a:t>9/10/2020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F16E72E-38D1-4DCB-A191-FDDF784DB8D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9669307-7B1A-49FE-B4B8-1F230DB1E433}" type="datetimeFigureOut">
              <a:rPr lang="en-US" smtClean="0"/>
              <a:pPr/>
              <a:t>9/10/2020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F16E72E-38D1-4DCB-A191-FDDF784DB8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24200" y="5486400"/>
            <a:ext cx="3124200" cy="381000"/>
          </a:xfrm>
        </p:spPr>
        <p:txBody>
          <a:bodyPr>
            <a:normAutofit fontScale="77500" lnSpcReduction="20000"/>
          </a:bodyPr>
          <a:lstStyle/>
          <a:p>
            <a:pPr algn="ctr" eaLnBrk="1" hangingPunct="1">
              <a:spcBef>
                <a:spcPts val="600"/>
              </a:spcBef>
            </a:pPr>
            <a:r>
              <a:rPr lang="en-US" altLang="en-US" sz="2800" dirty="0">
                <a:solidFill>
                  <a:srgbClr val="000000"/>
                </a:solidFill>
                <a:latin typeface="Times New Roman" panose="02020603050405020304" pitchFamily="18" charset="0"/>
                <a:cs typeface="Times New Roman" panose="02020603050405020304" pitchFamily="18" charset="0"/>
              </a:rPr>
              <a:t>By- Mr. Rahul Sharma</a:t>
            </a:r>
          </a:p>
        </p:txBody>
      </p:sp>
      <p:sp>
        <p:nvSpPr>
          <p:cNvPr id="2" name="Title 1"/>
          <p:cNvSpPr>
            <a:spLocks noGrp="1"/>
          </p:cNvSpPr>
          <p:nvPr>
            <p:ph type="ctrTitle"/>
          </p:nvPr>
        </p:nvSpPr>
        <p:spPr/>
        <p:txBody>
          <a:bodyPr>
            <a:normAutofit/>
          </a:bodyPr>
          <a:lstStyle/>
          <a:p>
            <a:r>
              <a:rPr lang="en-US" dirty="0">
                <a:latin typeface="Algerian" pitchFamily="82" charset="0"/>
              </a:rPr>
              <a:t>BIRTH AND DEATH REGISTRATION ACT, 1969</a:t>
            </a:r>
          </a:p>
        </p:txBody>
      </p:sp>
    </p:spTree>
  </p:cSld>
  <p:clrMapOvr>
    <a:masterClrMapping/>
  </p:clrMapOvr>
  <p:transition>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PERSONS REQUIRED TO REGISTER BIRTHS AND DEATHS</a:t>
            </a:r>
          </a:p>
        </p:txBody>
      </p:sp>
      <p:sp>
        <p:nvSpPr>
          <p:cNvPr id="3" name="Content Placeholder 2"/>
          <p:cNvSpPr>
            <a:spLocks noGrp="1"/>
          </p:cNvSpPr>
          <p:nvPr>
            <p:ph sz="quarter" idx="1"/>
          </p:nvPr>
        </p:nvSpPr>
        <p:spPr/>
        <p:txBody>
          <a:bodyPr>
            <a:normAutofit lnSpcReduction="10000"/>
          </a:bodyPr>
          <a:lstStyle/>
          <a:p>
            <a:pPr marL="514350" indent="-514350">
              <a:buAutoNum type="arabicPeriod"/>
            </a:pPr>
            <a:r>
              <a:rPr lang="en-US" dirty="0"/>
              <a:t>In respect of birth and deaths in a house, whether residential or non residential, the head of the house or in case more than one household live in the house, the head of the house-hold, and if he is not present in the house at any time during the period within which the birth or death has to be reported, the nearest relative of the head present in the house, and in the absence of any such person, the oldest adult male person present there in during the said period. </a:t>
            </a:r>
          </a:p>
          <a:p>
            <a:pPr marL="514350" indent="-514350">
              <a:buAutoNum type="arabicPeriod"/>
            </a:pPr>
            <a:r>
              <a:rPr lang="en-US" dirty="0"/>
              <a:t> In respect of birth in a hospital, health centre, maternity or nursing home or other like institution, the medical officer in charge or any person authorized by him in this behalf.    </a:t>
            </a:r>
          </a:p>
        </p:txBody>
      </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1600200" cy="533400"/>
          </a:xfrm>
        </p:spPr>
        <p:txBody>
          <a:bodyPr>
            <a:normAutofit fontScale="90000"/>
          </a:bodyPr>
          <a:lstStyle/>
          <a:p>
            <a:r>
              <a:rPr lang="en-US" sz="2800" dirty="0" err="1"/>
              <a:t>Contd</a:t>
            </a:r>
            <a:r>
              <a:rPr lang="en-US" sz="2800" dirty="0"/>
              <a:t>….</a:t>
            </a:r>
          </a:p>
        </p:txBody>
      </p:sp>
      <p:sp>
        <p:nvSpPr>
          <p:cNvPr id="3" name="Content Placeholder 2"/>
          <p:cNvSpPr>
            <a:spLocks noGrp="1"/>
          </p:cNvSpPr>
          <p:nvPr>
            <p:ph sz="quarter" idx="1"/>
          </p:nvPr>
        </p:nvSpPr>
        <p:spPr/>
        <p:txBody>
          <a:bodyPr/>
          <a:lstStyle/>
          <a:p>
            <a:pPr>
              <a:buNone/>
            </a:pPr>
            <a:r>
              <a:rPr lang="en-US" dirty="0"/>
              <a:t>3. In respect of births and deaths in a jail, the jailors in charge.</a:t>
            </a:r>
          </a:p>
          <a:p>
            <a:pPr>
              <a:buNone/>
            </a:pPr>
            <a:r>
              <a:rPr lang="en-US" dirty="0"/>
              <a:t>4. In respect of births and deaths in a hostel, </a:t>
            </a:r>
            <a:r>
              <a:rPr lang="en-US" dirty="0" err="1"/>
              <a:t>dharmashala</a:t>
            </a:r>
            <a:r>
              <a:rPr lang="en-US" dirty="0"/>
              <a:t>, boarding-house, lodging-house, barrack, or place of public resort, the person in charge thereof. </a:t>
            </a:r>
          </a:p>
          <a:p>
            <a:pPr>
              <a:buNone/>
            </a:pPr>
            <a:r>
              <a:rPr lang="en-US" dirty="0"/>
              <a:t>5. In respect of any new-born child or dead or dead body found deserted in a public place, the headman or other corresponding officer of the village in the case of a village and the officer in charge of the local police station elsewhere.</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DELAYED REGISTRATION OF BIRTHS AND DEATHS </a:t>
            </a:r>
          </a:p>
        </p:txBody>
      </p:sp>
      <p:sp>
        <p:nvSpPr>
          <p:cNvPr id="3" name="Content Placeholder 2"/>
          <p:cNvSpPr>
            <a:spLocks noGrp="1"/>
          </p:cNvSpPr>
          <p:nvPr>
            <p:ph sz="quarter" idx="1"/>
          </p:nvPr>
        </p:nvSpPr>
        <p:spPr/>
        <p:txBody>
          <a:bodyPr/>
          <a:lstStyle/>
          <a:p>
            <a:pPr marL="514350" indent="-514350">
              <a:buAutoNum type="arabicPeriod"/>
            </a:pPr>
            <a:r>
              <a:rPr lang="en-US" dirty="0"/>
              <a:t>Payment of late fees </a:t>
            </a:r>
          </a:p>
          <a:p>
            <a:pPr marL="514350" indent="-514350">
              <a:buAutoNum type="arabicPeriod"/>
            </a:pPr>
            <a:r>
              <a:rPr lang="en-US" dirty="0"/>
              <a:t>Notary affidavit  </a:t>
            </a:r>
          </a:p>
          <a:p>
            <a:pPr marL="514350" indent="-514350">
              <a:buAutoNum type="arabicPeriod"/>
            </a:pPr>
            <a:r>
              <a:rPr lang="en-US" dirty="0"/>
              <a:t>Order made by a Magistrate of the first class or presidency magistrate </a:t>
            </a: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CORRECTION AND CANCELLATION OF ENTRY IN THE REGISTER OF BIRTH OR DEATHS </a:t>
            </a:r>
          </a:p>
        </p:txBody>
      </p:sp>
      <p:sp>
        <p:nvSpPr>
          <p:cNvPr id="3" name="Content Placeholder 2"/>
          <p:cNvSpPr>
            <a:spLocks noGrp="1"/>
          </p:cNvSpPr>
          <p:nvPr>
            <p:ph sz="quarter" idx="1"/>
          </p:nvPr>
        </p:nvSpPr>
        <p:spPr/>
        <p:txBody>
          <a:bodyPr/>
          <a:lstStyle/>
          <a:p>
            <a:r>
              <a:rPr lang="en-US" dirty="0"/>
              <a:t>If it is proved to the satisfaction of the Registrar that any entry of a birth or death in any registrar kept by him under this Act is not correct in form, or has been fraudulently or improperly made, he may(subject to such rules as may be made by the state Government with respect to the condition on  which the circumstances in which such entry may be corrected and cancelled) correct the error or cancel the entry by suitable entry in the margin, without any alteration of original entry, and shall sign the marginal entry and add their to the date of correction or cancellation.</a:t>
            </a: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SPECIAL PROVISION AS TO REGISTRATION OF BIRTHS AND DEATHS OF CITIZENS OUTSIDE INDIA</a:t>
            </a:r>
          </a:p>
        </p:txBody>
      </p:sp>
      <p:sp>
        <p:nvSpPr>
          <p:cNvPr id="3" name="Content Placeholder 2"/>
          <p:cNvSpPr>
            <a:spLocks noGrp="1"/>
          </p:cNvSpPr>
          <p:nvPr>
            <p:ph sz="quarter" idx="1"/>
          </p:nvPr>
        </p:nvSpPr>
        <p:spPr/>
        <p:txBody>
          <a:bodyPr/>
          <a:lstStyle/>
          <a:p>
            <a:pPr>
              <a:buNone/>
            </a:pPr>
            <a:r>
              <a:rPr lang="en-US" dirty="0"/>
              <a:t> </a:t>
            </a:r>
          </a:p>
          <a:p>
            <a:r>
              <a:rPr lang="en-US" dirty="0"/>
              <a:t>In the case of any child born outside India in respect of whom information has not been received, if the parents of the child return to India, get the birth of the child registered under this Act in the same as if the child born in India.</a:t>
            </a: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a:t>
            </a:r>
          </a:p>
        </p:txBody>
      </p:sp>
      <p:sp>
        <p:nvSpPr>
          <p:cNvPr id="3" name="Content Placeholder 2"/>
          <p:cNvSpPr>
            <a:spLocks noGrp="1"/>
          </p:cNvSpPr>
          <p:nvPr>
            <p:ph sz="quarter" idx="1"/>
          </p:nvPr>
        </p:nvSpPr>
        <p:spPr/>
        <p:txBody>
          <a:bodyPr/>
          <a:lstStyle/>
          <a:p>
            <a:r>
              <a:rPr lang="en-US" dirty="0"/>
              <a:t>Death certificate is an important document for many purposes such as property inheritance, bank deposit transfers, widow pensions, insurance cases etc.</a:t>
            </a:r>
          </a:p>
          <a:p>
            <a:r>
              <a:rPr lang="en-US" dirty="0"/>
              <a:t>Birth certificate are necessary for school admission, passport application etc.</a:t>
            </a: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DOCUMENT NEEDED FOR DEATH CERTIFICATE </a:t>
            </a: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a:t> Proof of the birth of the person.</a:t>
            </a:r>
          </a:p>
          <a:p>
            <a:pPr>
              <a:buFont typeface="Wingdings" pitchFamily="2" charset="2"/>
              <a:buChar char="Ø"/>
            </a:pPr>
            <a:r>
              <a:rPr lang="en-US" dirty="0"/>
              <a:t>Affidavit that tells about the time and date of death of the person.</a:t>
            </a:r>
          </a:p>
          <a:p>
            <a:pPr>
              <a:buFont typeface="Wingdings" pitchFamily="2" charset="2"/>
              <a:buChar char="Ø"/>
            </a:pPr>
            <a:r>
              <a:rPr lang="en-US" dirty="0"/>
              <a:t>Ration card.</a:t>
            </a:r>
          </a:p>
          <a:p>
            <a:pPr>
              <a:buFont typeface="Wingdings" pitchFamily="2" charset="2"/>
              <a:buChar char="Ø"/>
            </a:pPr>
            <a:r>
              <a:rPr lang="en-US" dirty="0"/>
              <a:t>The fee required for the death certificate in the form of Court Fee Stamps. </a:t>
            </a:r>
          </a:p>
          <a:p>
            <a:pPr>
              <a:buFont typeface="Wingdings" pitchFamily="2" charset="2"/>
              <a:buChar char="Ø"/>
            </a:pPr>
            <a:r>
              <a:rPr lang="en-US" dirty="0"/>
              <a:t>If due to some reason you fail to register the death of the person within 28 days then you might need to submit the permission for registration from the area magistrate or the Registrar with the prescribed Fee for late registration.   </a:t>
            </a:r>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THE NEED FOR DEATH CERTIFICATE ?</a:t>
            </a: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a:t>To prove the time of death </a:t>
            </a:r>
          </a:p>
          <a:p>
            <a:pPr>
              <a:buFont typeface="Wingdings" pitchFamily="2" charset="2"/>
              <a:buChar char="Ø"/>
            </a:pPr>
            <a:r>
              <a:rPr lang="en-US" dirty="0"/>
              <a:t>For establishing the facts related to the death of person.</a:t>
            </a:r>
          </a:p>
          <a:p>
            <a:pPr>
              <a:buFont typeface="Wingdings" pitchFamily="2" charset="2"/>
              <a:buChar char="Ø"/>
            </a:pPr>
            <a:r>
              <a:rPr lang="en-US" dirty="0"/>
              <a:t>It helps the family to claim insurance benefits.</a:t>
            </a:r>
          </a:p>
          <a:p>
            <a:pPr>
              <a:buFont typeface="Wingdings" pitchFamily="2" charset="2"/>
              <a:buChar char="Ø"/>
            </a:pPr>
            <a:r>
              <a:rPr lang="en-US" dirty="0"/>
              <a:t>It proves very useful in settlement of disputes related to property inheritance.</a:t>
            </a:r>
          </a:p>
          <a:p>
            <a:pPr>
              <a:buFont typeface="Wingdings" pitchFamily="2" charset="2"/>
              <a:buChar char="Ø"/>
            </a:pPr>
            <a:r>
              <a:rPr lang="en-US" dirty="0"/>
              <a:t>The document also relieves the family or relatives from the social or legal obligations.</a:t>
            </a:r>
          </a:p>
          <a:p>
            <a:pPr>
              <a:buNone/>
            </a:pPr>
            <a:r>
              <a:rPr lang="en-US" dirty="0"/>
              <a:t>  </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APPOINTED REGISTRARS OF BIRTH</a:t>
            </a:r>
          </a:p>
        </p:txBody>
      </p:sp>
      <p:sp>
        <p:nvSpPr>
          <p:cNvPr id="3" name="Content Placeholder 2"/>
          <p:cNvSpPr>
            <a:spLocks noGrp="1"/>
          </p:cNvSpPr>
          <p:nvPr>
            <p:ph sz="quarter" idx="1"/>
          </p:nvPr>
        </p:nvSpPr>
        <p:spPr/>
        <p:txBody>
          <a:bodyPr/>
          <a:lstStyle/>
          <a:p>
            <a:pPr marL="514350" indent="-514350">
              <a:buAutoNum type="arabicPeriod"/>
            </a:pPr>
            <a:r>
              <a:rPr lang="en-US" dirty="0"/>
              <a:t>At national level: The Registrar General of Birth and Deaths.</a:t>
            </a:r>
          </a:p>
          <a:p>
            <a:pPr marL="514350" indent="-514350">
              <a:buAutoNum type="arabicPeriod"/>
            </a:pPr>
            <a:r>
              <a:rPr lang="en-US" dirty="0"/>
              <a:t> At Sub-country level: The Sub-country Chief.</a:t>
            </a:r>
          </a:p>
          <a:p>
            <a:pPr marL="514350" indent="-514350">
              <a:buAutoNum type="arabicPeriod"/>
            </a:pPr>
            <a:r>
              <a:rPr lang="en-US" dirty="0"/>
              <a:t> Within Municipalities and townships: The Town Clerk.</a:t>
            </a:r>
          </a:p>
          <a:p>
            <a:pPr marL="514350" indent="-514350">
              <a:buAutoNum type="arabicPeriod"/>
            </a:pPr>
            <a:r>
              <a:rPr lang="en-US" dirty="0"/>
              <a:t>At the Hospitals: The Hospital Administrator. </a:t>
            </a: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DUTY OF REGISTRARS</a:t>
            </a:r>
          </a:p>
        </p:txBody>
      </p:sp>
      <p:sp>
        <p:nvSpPr>
          <p:cNvPr id="3" name="Content Placeholder 2"/>
          <p:cNvSpPr>
            <a:spLocks noGrp="1"/>
          </p:cNvSpPr>
          <p:nvPr>
            <p:ph sz="quarter" idx="1"/>
          </p:nvPr>
        </p:nvSpPr>
        <p:spPr/>
        <p:txBody>
          <a:bodyPr>
            <a:normAutofit/>
          </a:bodyPr>
          <a:lstStyle/>
          <a:p>
            <a:pPr marL="514350" indent="-514350">
              <a:buAutoNum type="arabicPeriod"/>
            </a:pPr>
            <a:r>
              <a:rPr lang="en-US" dirty="0"/>
              <a:t>The Registrar General</a:t>
            </a:r>
          </a:p>
          <a:p>
            <a:pPr marL="514350" indent="-514350">
              <a:buNone/>
            </a:pPr>
            <a:r>
              <a:rPr lang="en-US" dirty="0"/>
              <a:t>	a. To budget and provide all the registration materials to all the registration districts.</a:t>
            </a:r>
          </a:p>
          <a:p>
            <a:pPr marL="514350" indent="-514350">
              <a:buNone/>
            </a:pPr>
            <a:r>
              <a:rPr lang="en-US" dirty="0"/>
              <a:t>	b.	issuance of long birth certificates. </a:t>
            </a:r>
          </a:p>
          <a:p>
            <a:pPr marL="514350" indent="-514350">
              <a:buNone/>
            </a:pPr>
            <a:r>
              <a:rPr lang="en-US" dirty="0"/>
              <a:t>2. Registrars of different registration districts </a:t>
            </a:r>
          </a:p>
          <a:p>
            <a:pPr marL="514350" indent="-514350">
              <a:buNone/>
            </a:pPr>
            <a:r>
              <a:rPr lang="en-US" dirty="0"/>
              <a:t>	a. Registration and immediate issuance of short birth certificates.</a:t>
            </a:r>
          </a:p>
          <a:p>
            <a:pPr marL="514350" indent="-514350">
              <a:buNone/>
            </a:pPr>
            <a:r>
              <a:rPr lang="en-US" dirty="0"/>
              <a:t>	b. Keep register books at their offices.</a:t>
            </a:r>
          </a:p>
          <a:p>
            <a:pPr marL="514350" indent="-514350">
              <a:buNone/>
            </a:pPr>
            <a:r>
              <a:rPr lang="en-US" dirty="0"/>
              <a:t>	c. Send quarterly returns to Registrar General’s office. </a:t>
            </a:r>
          </a:p>
        </p:txBody>
      </p:sp>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PROCEDURE </a:t>
            </a:r>
          </a:p>
        </p:txBody>
      </p:sp>
      <p:sp>
        <p:nvSpPr>
          <p:cNvPr id="3" name="Content Placeholder 2"/>
          <p:cNvSpPr>
            <a:spLocks noGrp="1"/>
          </p:cNvSpPr>
          <p:nvPr>
            <p:ph sz="quarter" idx="1"/>
          </p:nvPr>
        </p:nvSpPr>
        <p:spPr/>
        <p:txBody>
          <a:bodyPr>
            <a:normAutofit/>
          </a:bodyPr>
          <a:lstStyle/>
          <a:p>
            <a:pPr marL="514350" indent="-514350">
              <a:buAutoNum type="arabicPeriod"/>
            </a:pPr>
            <a:r>
              <a:rPr lang="en-US" dirty="0"/>
              <a:t>Within 3 months of the DOB of every child (in that district where the child was born). </a:t>
            </a:r>
          </a:p>
          <a:p>
            <a:pPr marL="514350" indent="-514350">
              <a:buAutoNum type="arabicPeriod"/>
            </a:pPr>
            <a:r>
              <a:rPr lang="en-US" dirty="0"/>
              <a:t> After expiration of 3 months from, but not later than 6 months after the DOB of child.</a:t>
            </a:r>
          </a:p>
          <a:p>
            <a:pPr marL="514350" indent="-514350">
              <a:buAutoNum type="arabicPeriod"/>
            </a:pPr>
            <a:r>
              <a:rPr lang="en-US" dirty="0"/>
              <a:t> After expiration of 6 months from DOB of a child, particulars of child shall not be registered unless registrar is satisfied with such particulars and is directed by the Registrar General and for a prescribed late registration fee.  </a:t>
            </a:r>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Harmonized Module of Birth Registration </a:t>
            </a:r>
          </a:p>
        </p:txBody>
      </p:sp>
      <p:sp>
        <p:nvSpPr>
          <p:cNvPr id="3" name="Content Placeholder 2"/>
          <p:cNvSpPr>
            <a:spLocks noGrp="1"/>
          </p:cNvSpPr>
          <p:nvPr>
            <p:ph sz="quarter" idx="1"/>
          </p:nvPr>
        </p:nvSpPr>
        <p:spPr>
          <a:xfrm>
            <a:off x="304800" y="1600200"/>
            <a:ext cx="8534400" cy="4525963"/>
          </a:xfrm>
        </p:spPr>
        <p:txBody>
          <a:bodyPr>
            <a:normAutofit fontScale="55000" lnSpcReduction="20000"/>
          </a:bodyPr>
          <a:lstStyle/>
          <a:p>
            <a:pPr marL="514350" indent="-514350">
              <a:buAutoNum type="arabicPeriod"/>
            </a:pPr>
            <a:r>
              <a:rPr lang="en-US" sz="4000" b="1" dirty="0"/>
              <a:t>Household Registration: </a:t>
            </a:r>
            <a:r>
              <a:rPr lang="en-US" sz="4000" dirty="0"/>
              <a:t>Initial Census to provide benchmark information done by Local Council 1 chairpersons. </a:t>
            </a:r>
          </a:p>
          <a:p>
            <a:pPr marL="514350" indent="-514350">
              <a:buAutoNum type="arabicPeriod"/>
            </a:pPr>
            <a:r>
              <a:rPr lang="en-US" sz="4000" b="1" dirty="0"/>
              <a:t>Birth Register Book: </a:t>
            </a:r>
            <a:r>
              <a:rPr lang="en-US" sz="4000" dirty="0"/>
              <a:t>Details of children 0-8 years including the particulars of their parents are transferred in these books. </a:t>
            </a:r>
          </a:p>
          <a:p>
            <a:pPr marL="514350" indent="-514350">
              <a:buAutoNum type="arabicPeriod"/>
            </a:pPr>
            <a:r>
              <a:rPr lang="en-US" sz="4000" dirty="0"/>
              <a:t>Short Birth Certificate: Temporary documents issued to all the children registered in the Birth Registration Book. </a:t>
            </a:r>
          </a:p>
          <a:p>
            <a:pPr marL="514350" indent="-514350">
              <a:buAutoNum type="arabicPeriod"/>
            </a:pPr>
            <a:r>
              <a:rPr lang="en-US" sz="4000" b="1" dirty="0"/>
              <a:t>House hold Updating: </a:t>
            </a:r>
            <a:r>
              <a:rPr lang="en-US" sz="4000" dirty="0"/>
              <a:t>On a quarterly basis, households are visited by the LC 1 representative to check if there are any changes in terms of;</a:t>
            </a:r>
          </a:p>
          <a:p>
            <a:pPr marL="514350" indent="-514350">
              <a:buAutoNum type="arabicPeriod"/>
            </a:pPr>
            <a:endParaRPr lang="en-US" sz="4000" dirty="0"/>
          </a:p>
          <a:p>
            <a:pPr marL="514350" indent="-514350">
              <a:buNone/>
            </a:pPr>
            <a:r>
              <a:rPr lang="en-US" sz="4000" dirty="0"/>
              <a:t>	a. A new Birth</a:t>
            </a:r>
          </a:p>
          <a:p>
            <a:pPr marL="514350" indent="-514350">
              <a:buNone/>
            </a:pPr>
            <a:r>
              <a:rPr lang="en-US" sz="4000" dirty="0"/>
              <a:t>	b. A Death</a:t>
            </a:r>
          </a:p>
          <a:p>
            <a:pPr marL="514350" indent="-514350">
              <a:buNone/>
            </a:pPr>
            <a:r>
              <a:rPr lang="en-US" sz="4000" dirty="0"/>
              <a:t>	c. A new household member staying for a long time </a:t>
            </a:r>
          </a:p>
          <a:p>
            <a:pPr marL="514350" indent="-514350">
              <a:buNone/>
            </a:pPr>
            <a:r>
              <a:rPr lang="en-US" sz="4000" dirty="0"/>
              <a:t>	d. A permanent departure of a formerly household member. 	</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1219200" cy="762000"/>
          </a:xfrm>
        </p:spPr>
        <p:txBody>
          <a:bodyPr>
            <a:normAutofit fontScale="90000"/>
          </a:bodyPr>
          <a:lstStyle/>
          <a:p>
            <a:r>
              <a:rPr lang="en-US" sz="2800" dirty="0" err="1"/>
              <a:t>Contd</a:t>
            </a:r>
            <a:r>
              <a:rPr lang="en-US" sz="2800" dirty="0"/>
              <a:t>….</a:t>
            </a:r>
          </a:p>
        </p:txBody>
      </p:sp>
      <p:sp>
        <p:nvSpPr>
          <p:cNvPr id="3" name="Content Placeholder 2"/>
          <p:cNvSpPr>
            <a:spLocks noGrp="1"/>
          </p:cNvSpPr>
          <p:nvPr>
            <p:ph sz="quarter" idx="1"/>
          </p:nvPr>
        </p:nvSpPr>
        <p:spPr/>
        <p:txBody>
          <a:bodyPr/>
          <a:lstStyle/>
          <a:p>
            <a:pPr marL="514350" indent="-514350">
              <a:buAutoNum type="arabicPeriod" startAt="5"/>
            </a:pPr>
            <a:r>
              <a:rPr lang="en-US" sz="2800" b="1" dirty="0"/>
              <a:t>After update:</a:t>
            </a:r>
          </a:p>
          <a:p>
            <a:pPr marL="514350" indent="-514350">
              <a:buNone/>
            </a:pPr>
            <a:r>
              <a:rPr lang="en-US" sz="2800" b="1" dirty="0"/>
              <a:t>	Birth Registration: </a:t>
            </a:r>
            <a:r>
              <a:rPr lang="en-US" sz="2800" dirty="0"/>
              <a:t>All new born children are included in the Birth Register Book for later issuance of a short Birth Certificate. </a:t>
            </a:r>
          </a:p>
          <a:p>
            <a:pPr marL="514350" indent="-514350">
              <a:buNone/>
            </a:pPr>
            <a:r>
              <a:rPr lang="en-US" sz="2800" dirty="0"/>
              <a:t>	</a:t>
            </a:r>
            <a:r>
              <a:rPr lang="en-US" sz="2800" b="1" dirty="0"/>
              <a:t>Death Registration:</a:t>
            </a:r>
            <a:r>
              <a:rPr lang="en-US" sz="2800" dirty="0"/>
              <a:t> All  deaths are recorded in the Death Register  book for later issuance of short Death Certificated. </a:t>
            </a:r>
          </a:p>
          <a:p>
            <a:pPr marL="514350" indent="-514350">
              <a:buNone/>
            </a:pPr>
            <a:r>
              <a:rPr lang="en-US" dirty="0"/>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295</TotalTime>
  <Words>1026</Words>
  <Application>Microsoft Office PowerPoint</Application>
  <PresentationFormat>On-screen Show (4:3)</PresentationFormat>
  <Paragraphs>66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Algerian</vt:lpstr>
      <vt:lpstr>Franklin Gothic Book</vt:lpstr>
      <vt:lpstr>Perpetua</vt:lpstr>
      <vt:lpstr>Times New Roman</vt:lpstr>
      <vt:lpstr>Wingdings</vt:lpstr>
      <vt:lpstr>Wingdings 2</vt:lpstr>
      <vt:lpstr>Equity</vt:lpstr>
      <vt:lpstr>BIRTH AND DEATH REGISTRATION ACT, 1969</vt:lpstr>
      <vt:lpstr>IMPORTANCE</vt:lpstr>
      <vt:lpstr>DOCUMENT NEEDED FOR DEATH CERTIFICATE </vt:lpstr>
      <vt:lpstr>WHAT IS THE NEED FOR DEATH CERTIFICATE ?</vt:lpstr>
      <vt:lpstr>APPOINTED REGISTRARS OF BIRTH</vt:lpstr>
      <vt:lpstr>DUTY OF REGISTRARS</vt:lpstr>
      <vt:lpstr>REGISTRATION PROCEDURE </vt:lpstr>
      <vt:lpstr>Harmonized Module of Birth Registration </vt:lpstr>
      <vt:lpstr>Contd….</vt:lpstr>
      <vt:lpstr>PERSONS REQUIRED TO REGISTER BIRTHS AND DEATHS</vt:lpstr>
      <vt:lpstr>Contd….</vt:lpstr>
      <vt:lpstr>DELAYED REGISTRATION OF BIRTHS AND DEATHS </vt:lpstr>
      <vt:lpstr>CORRECTION AND CANCELLATION OF ENTRY IN THE REGISTER OF BIRTH OR DEATHS </vt:lpstr>
      <vt:lpstr>SPECIAL PROVISION AS TO REGISTRATION OF BIRTHS AND DEATHS OF CITIZENS OUTSIDE INDIA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BIRTH AND DEATH REGISTRATION ACT, 1969</dc:title>
  <dc:creator>Dr.Sky</dc:creator>
  <cp:lastModifiedBy>RAHUL SHARMA</cp:lastModifiedBy>
  <cp:revision>15</cp:revision>
  <dcterms:created xsi:type="dcterms:W3CDTF">2012-01-16T14:15:29Z</dcterms:created>
  <dcterms:modified xsi:type="dcterms:W3CDTF">2020-09-10T06:02:48Z</dcterms:modified>
</cp:coreProperties>
</file>