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3227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7536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23972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7560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7048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4140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0969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102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90718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6834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6108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F26E6-CB50-488D-B8F5-670167304A71}" type="datetimeFigureOut">
              <a:rPr lang="en-IN" smtClean="0"/>
              <a:pPr/>
              <a:t>10-09-2020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7AC41-5285-40B1-83C8-F42BDA0E53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6746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6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7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8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9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0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5105400" y="4010026"/>
          <a:ext cx="2687638" cy="2390775"/>
        </p:xfrm>
        <a:graphic>
          <a:graphicData uri="http://schemas.openxmlformats.org/presentationml/2006/ole">
            <p:oleObj spid="_x0000_s1027" name="Clip" r:id="rId4" imgW="4521600" imgH="4007880" progId="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28813" y="1573213"/>
            <a:ext cx="8324850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65000"/>
              </a:lnSpc>
              <a:buClrTx/>
              <a:buSzTx/>
              <a:buFontTx/>
              <a:buNone/>
            </a:pPr>
            <a:r>
              <a:rPr lang="en-US" sz="6600">
                <a:solidFill>
                  <a:srgbClr val="6E0043"/>
                </a:solidFill>
                <a:latin typeface="Times New Roman" panose="02020603050405020304" pitchFamily="18" charset="0"/>
              </a:rPr>
              <a:t>A</a:t>
            </a:r>
            <a:r>
              <a:rPr lang="en-US" sz="4800">
                <a:solidFill>
                  <a:srgbClr val="6E0043"/>
                </a:solidFill>
                <a:latin typeface="Times New Roman" panose="02020603050405020304" pitchFamily="18" charset="0"/>
              </a:rPr>
              <a:t>NALYSIS </a:t>
            </a:r>
            <a:r>
              <a:rPr lang="en-US" sz="6000">
                <a:solidFill>
                  <a:srgbClr val="6E0043"/>
                </a:solidFill>
                <a:latin typeface="Times New Roman" panose="02020603050405020304" pitchFamily="18" charset="0"/>
              </a:rPr>
              <a:t>A</a:t>
            </a:r>
            <a:r>
              <a:rPr lang="en-US" sz="4800">
                <a:solidFill>
                  <a:srgbClr val="6E0043"/>
                </a:solidFill>
                <a:latin typeface="Times New Roman" panose="02020603050405020304" pitchFamily="18" charset="0"/>
              </a:rPr>
              <a:t>ND</a:t>
            </a:r>
          </a:p>
          <a:p>
            <a:pPr>
              <a:lnSpc>
                <a:spcPct val="65000"/>
              </a:lnSpc>
              <a:buClrTx/>
              <a:buSzTx/>
              <a:buFontTx/>
              <a:buNone/>
            </a:pPr>
            <a:r>
              <a:rPr lang="en-US" sz="6000">
                <a:solidFill>
                  <a:srgbClr val="6E0043"/>
                </a:solidFill>
                <a:latin typeface="Times New Roman" panose="02020603050405020304" pitchFamily="18" charset="0"/>
              </a:rPr>
              <a:t>I</a:t>
            </a:r>
            <a:r>
              <a:rPr lang="en-US" sz="4800">
                <a:solidFill>
                  <a:srgbClr val="6E0043"/>
                </a:solidFill>
                <a:latin typeface="Times New Roman" panose="02020603050405020304" pitchFamily="18" charset="0"/>
              </a:rPr>
              <a:t>NTERPRETATION</a:t>
            </a:r>
            <a:r>
              <a:rPr lang="en-US" sz="6000">
                <a:solidFill>
                  <a:srgbClr val="6E0043"/>
                </a:solidFill>
                <a:latin typeface="Times New Roman" panose="02020603050405020304" pitchFamily="18" charset="0"/>
              </a:rPr>
              <a:t> </a:t>
            </a:r>
            <a:r>
              <a:rPr lang="en-US" sz="4800">
                <a:solidFill>
                  <a:srgbClr val="6E0043"/>
                </a:solidFill>
                <a:latin typeface="Times New Roman" panose="02020603050405020304" pitchFamily="18" charset="0"/>
              </a:rPr>
              <a:t> </a:t>
            </a:r>
            <a:r>
              <a:rPr lang="en-US" sz="6000">
                <a:solidFill>
                  <a:srgbClr val="6E0043"/>
                </a:solidFill>
                <a:latin typeface="Times New Roman" panose="02020603050405020304" pitchFamily="18" charset="0"/>
              </a:rPr>
              <a:t>O</a:t>
            </a:r>
            <a:r>
              <a:rPr lang="en-US" sz="4800">
                <a:solidFill>
                  <a:srgbClr val="6E0043"/>
                </a:solidFill>
                <a:latin typeface="Times New Roman" panose="02020603050405020304" pitchFamily="18" charset="0"/>
              </a:rPr>
              <a:t>F</a:t>
            </a:r>
          </a:p>
          <a:p>
            <a:pPr>
              <a:lnSpc>
                <a:spcPct val="65000"/>
              </a:lnSpc>
              <a:buClrTx/>
              <a:buSzTx/>
              <a:buFontTx/>
              <a:buNone/>
            </a:pPr>
            <a:r>
              <a:rPr lang="en-US" sz="6600">
                <a:solidFill>
                  <a:srgbClr val="6E0043"/>
                </a:solidFill>
                <a:latin typeface="Times New Roman" panose="02020603050405020304" pitchFamily="18" charset="0"/>
              </a:rPr>
              <a:t>F</a:t>
            </a:r>
            <a:r>
              <a:rPr lang="en-US" sz="4800">
                <a:solidFill>
                  <a:srgbClr val="6E0043"/>
                </a:solidFill>
                <a:latin typeface="Times New Roman" panose="02020603050405020304" pitchFamily="18" charset="0"/>
              </a:rPr>
              <a:t>INANCIAL</a:t>
            </a:r>
            <a:r>
              <a:rPr lang="en-US" sz="6600">
                <a:solidFill>
                  <a:srgbClr val="6E0043"/>
                </a:solidFill>
                <a:latin typeface="Times New Roman" panose="02020603050405020304" pitchFamily="18" charset="0"/>
              </a:rPr>
              <a:t> S</a:t>
            </a:r>
            <a:r>
              <a:rPr lang="en-US" sz="4800">
                <a:solidFill>
                  <a:srgbClr val="6E0043"/>
                </a:solidFill>
                <a:latin typeface="Times New Roman" panose="02020603050405020304" pitchFamily="18" charset="0"/>
              </a:rPr>
              <a:t>TATEMENTS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8501575" y="5264834"/>
            <a:ext cx="3488788" cy="13927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Ms. Mital Thakkar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Assistant Professor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Department of Management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SVDU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008616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Trend Percentages</a:t>
            </a:r>
          </a:p>
        </p:txBody>
      </p:sp>
      <p:graphicFrame>
        <p:nvGraphicFramePr>
          <p:cNvPr id="10035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76800" y="4267201"/>
          <a:ext cx="2541588" cy="2290763"/>
        </p:xfrm>
        <a:graphic>
          <a:graphicData uri="http://schemas.openxmlformats.org/presentationml/2006/ole">
            <p:oleObj spid="_x0000_s7171" name="Clip" r:id="rId3" imgW="4024800" imgH="3615480" progId="">
              <p:embed/>
            </p:oleObj>
          </a:graphicData>
        </a:graphic>
      </p:graphicFrame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2743200" y="1746250"/>
            <a:ext cx="6629400" cy="2063750"/>
          </a:xfrm>
          <a:prstGeom prst="rect">
            <a:avLst/>
          </a:prstGeom>
          <a:solidFill>
            <a:schemeClr val="tx1"/>
          </a:soli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Show changes over time in </a:t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>given financial statement items </a:t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>(can help evaluate financial information of several years)</a:t>
            </a:r>
          </a:p>
        </p:txBody>
      </p:sp>
    </p:spTree>
    <p:extLst>
      <p:ext uri="{BB962C8B-B14F-4D97-AF65-F5344CB8AC3E}">
        <p14:creationId xmlns="" xmlns:p14="http://schemas.microsoft.com/office/powerpoint/2010/main" val="1313627077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Ratio Analysis</a:t>
            </a:r>
          </a:p>
        </p:txBody>
      </p:sp>
      <p:graphicFrame>
        <p:nvGraphicFramePr>
          <p:cNvPr id="10138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8229600" y="4171950"/>
          <a:ext cx="2209800" cy="2533650"/>
        </p:xfrm>
        <a:graphic>
          <a:graphicData uri="http://schemas.openxmlformats.org/presentationml/2006/ole">
            <p:oleObj spid="_x0000_s8195" name="Clip" r:id="rId3" imgW="874166" imgH="951890" progId="">
              <p:embed/>
            </p:oleObj>
          </a:graphicData>
        </a:graphic>
      </p:graphicFrame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2590800" y="1600201"/>
            <a:ext cx="7010400" cy="2551113"/>
          </a:xfrm>
          <a:prstGeom prst="rect">
            <a:avLst/>
          </a:prstGeom>
          <a:solidFill>
            <a:schemeClr val="tx1"/>
          </a:soli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bg2"/>
                </a:solidFill>
              </a:rPr>
              <a:t>Expression of logical relationships between items in a financial statement of a single period </a:t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>(e.g., percentage relationship between revenue and net income)</a:t>
            </a:r>
          </a:p>
        </p:txBody>
      </p:sp>
    </p:spTree>
    <p:extLst>
      <p:ext uri="{BB962C8B-B14F-4D97-AF65-F5344CB8AC3E}">
        <p14:creationId xmlns="" xmlns:p14="http://schemas.microsoft.com/office/powerpoint/2010/main" val="378318131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Horizontal Analysis Example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76400"/>
            <a:ext cx="8458200" cy="28956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000"/>
              <a:t>The management of Clover Company provides you with comparative balance sheets of the years ended December 31, 1999 and 1998.  Management asks you to prepare a </a:t>
            </a:r>
            <a:r>
              <a:rPr lang="en-US" sz="3000">
                <a:solidFill>
                  <a:srgbClr val="438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horizontal analysis </a:t>
            </a:r>
            <a:r>
              <a:rPr lang="en-US" sz="3000"/>
              <a:t>on the information.</a:t>
            </a:r>
          </a:p>
        </p:txBody>
      </p:sp>
      <p:graphicFrame>
        <p:nvGraphicFramePr>
          <p:cNvPr id="1536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5854700" y="4737101"/>
          <a:ext cx="1003300" cy="1027113"/>
        </p:xfrm>
        <a:graphic>
          <a:graphicData uri="http://schemas.openxmlformats.org/presentationml/2006/ole">
            <p:oleObj spid="_x0000_s9219" name="ClipArt" r:id="rId3" imgW="2193120" imgH="223884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753013176"/>
      </p:ext>
    </p:extLst>
  </p:cSld>
  <p:clrMapOvr>
    <a:masterClrMapping/>
  </p:clrMapOvr>
  <p:transition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24088" y="90489"/>
          <a:ext cx="7778750" cy="6357937"/>
        </p:xfrm>
        <a:graphic>
          <a:graphicData uri="http://schemas.openxmlformats.org/presentationml/2006/ole">
            <p:oleObj spid="_x0000_s10244" name="Worksheet" r:id="rId3" imgW="5143500" imgH="3352800" progId="Excel.Sheet.8">
              <p:embed/>
            </p:oleObj>
          </a:graphicData>
        </a:graphic>
      </p:graphicFrame>
      <p:graphicFrame>
        <p:nvGraphicFramePr>
          <p:cNvPr id="1638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2405064" y="228601"/>
          <a:ext cx="568325" cy="582613"/>
        </p:xfrm>
        <a:graphic>
          <a:graphicData uri="http://schemas.openxmlformats.org/presentationml/2006/ole">
            <p:oleObj spid="_x0000_s10245" name="Clip" r:id="rId4" imgW="2193120" imgH="223884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63030959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8185150" cy="74295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mtClean="0"/>
              <a:t>Calculating Change in Dollar Amounts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628901" y="2743200"/>
            <a:ext cx="1336675" cy="857250"/>
          </a:xfrm>
          <a:prstGeom prst="rect">
            <a:avLst/>
          </a:prstGeom>
          <a:solidFill>
            <a:schemeClr val="tx1"/>
          </a:solidFill>
          <a:ln w="38100" cmpd="dbl">
            <a:solidFill>
              <a:srgbClr val="00279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FC0128"/>
                </a:solidFill>
              </a:rPr>
              <a:t>Dollar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FC0128"/>
                </a:solidFill>
              </a:rPr>
              <a:t>Change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827589" y="2743200"/>
            <a:ext cx="2066925" cy="857250"/>
          </a:xfrm>
          <a:prstGeom prst="rect">
            <a:avLst/>
          </a:prstGeom>
          <a:solidFill>
            <a:schemeClr val="tx1"/>
          </a:solidFill>
          <a:ln w="38100" cmpd="dbl">
            <a:solidFill>
              <a:srgbClr val="00279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Current Year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Figure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7875588" y="2743200"/>
            <a:ext cx="1695450" cy="857250"/>
          </a:xfrm>
          <a:prstGeom prst="rect">
            <a:avLst/>
          </a:prstGeom>
          <a:solidFill>
            <a:schemeClr val="tx1"/>
          </a:solidFill>
          <a:ln w="38100" cmpd="dbl">
            <a:solidFill>
              <a:srgbClr val="00279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Base Year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Figure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194175" y="2919413"/>
            <a:ext cx="36228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2"/>
                </a:solidFill>
              </a:rPr>
              <a:t>=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7194551" y="2919413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2"/>
                </a:solidFill>
              </a:rPr>
              <a:t>–</a:t>
            </a:r>
          </a:p>
        </p:txBody>
      </p:sp>
      <p:graphicFrame>
        <p:nvGraphicFramePr>
          <p:cNvPr id="17416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334000" y="4243388"/>
          <a:ext cx="1328738" cy="2233612"/>
        </p:xfrm>
        <a:graphic>
          <a:graphicData uri="http://schemas.openxmlformats.org/presentationml/2006/ole">
            <p:oleObj spid="_x0000_s11267" name="ClipArt" r:id="rId3" imgW="3018600" imgH="5063040" progId="">
              <p:embed/>
            </p:oleObj>
          </a:graphicData>
        </a:graphic>
      </p:graphicFrame>
      <p:sp>
        <p:nvSpPr>
          <p:cNvPr id="1025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Horizontal Analysis Example</a:t>
            </a:r>
          </a:p>
        </p:txBody>
      </p:sp>
    </p:spTree>
    <p:extLst>
      <p:ext uri="{BB962C8B-B14F-4D97-AF65-F5344CB8AC3E}">
        <p14:creationId xmlns="" xmlns:p14="http://schemas.microsoft.com/office/powerpoint/2010/main" val="2238640893"/>
      </p:ext>
    </p:extLst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8185150" cy="74295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mtClean="0"/>
              <a:t>Calculating Change in Dollar Amounts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V="1">
            <a:off x="8102600" y="3632200"/>
            <a:ext cx="406400" cy="1041400"/>
          </a:xfrm>
          <a:prstGeom prst="line">
            <a:avLst/>
          </a:prstGeom>
          <a:noFill/>
          <a:ln w="50800">
            <a:solidFill>
              <a:srgbClr val="0054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373439" y="4592639"/>
            <a:ext cx="5597525" cy="1443985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rgbClr val="438E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200"/>
              <a:t>Since we are measuring the amount of the change between 1998 and 1999, the dollar amounts for 1998 become the “base” year figures.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2628901" y="2743200"/>
            <a:ext cx="1336675" cy="857250"/>
          </a:xfrm>
          <a:prstGeom prst="rect">
            <a:avLst/>
          </a:prstGeom>
          <a:solidFill>
            <a:schemeClr val="tx1"/>
          </a:solidFill>
          <a:ln w="38100" cmpd="dbl">
            <a:solidFill>
              <a:srgbClr val="00279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FC0128"/>
                </a:solidFill>
              </a:rPr>
              <a:t>Dollar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FC0128"/>
                </a:solidFill>
              </a:rPr>
              <a:t>Change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4827589" y="2743200"/>
            <a:ext cx="2066925" cy="857250"/>
          </a:xfrm>
          <a:prstGeom prst="rect">
            <a:avLst/>
          </a:prstGeom>
          <a:solidFill>
            <a:schemeClr val="tx1"/>
          </a:solidFill>
          <a:ln w="38100" cmpd="dbl">
            <a:solidFill>
              <a:srgbClr val="00279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Current Year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Figure</a:t>
            </a: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7875588" y="2743200"/>
            <a:ext cx="1695450" cy="857250"/>
          </a:xfrm>
          <a:prstGeom prst="rect">
            <a:avLst/>
          </a:prstGeom>
          <a:solidFill>
            <a:schemeClr val="tx1"/>
          </a:solidFill>
          <a:ln w="38100" cmpd="dbl">
            <a:solidFill>
              <a:srgbClr val="00279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Base Year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Figure</a:t>
            </a:r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4194175" y="2919413"/>
            <a:ext cx="36228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2"/>
                </a:solidFill>
              </a:rPr>
              <a:t>=</a:t>
            </a:r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7194551" y="2919413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2"/>
                </a:solidFill>
              </a:rPr>
              <a:t>–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Horizontal Analysis Example</a:t>
            </a:r>
          </a:p>
        </p:txBody>
      </p:sp>
    </p:spTree>
    <p:extLst>
      <p:ext uri="{BB962C8B-B14F-4D97-AF65-F5344CB8AC3E}">
        <p14:creationId xmlns="" xmlns:p14="http://schemas.microsoft.com/office/powerpoint/2010/main" val="2813636894"/>
      </p:ext>
    </p:extLst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8185150" cy="74295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mtClean="0"/>
              <a:t>Calculating Change as a Percentage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993901" y="2743200"/>
            <a:ext cx="1863725" cy="857250"/>
          </a:xfrm>
          <a:prstGeom prst="rect">
            <a:avLst/>
          </a:prstGeom>
          <a:solidFill>
            <a:schemeClr val="tx1"/>
          </a:solidFill>
          <a:ln w="38100" cmpd="dbl">
            <a:solidFill>
              <a:srgbClr val="00279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FC0128"/>
                </a:solidFill>
              </a:rPr>
              <a:t>Percentage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FC0128"/>
                </a:solidFill>
              </a:rPr>
              <a:t>Change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891089" y="2743200"/>
            <a:ext cx="3214687" cy="857250"/>
          </a:xfrm>
          <a:prstGeom prst="rect">
            <a:avLst/>
          </a:prstGeom>
          <a:solidFill>
            <a:schemeClr val="tx1"/>
          </a:solidFill>
          <a:ln w="38100" cmpd="dbl">
            <a:solidFill>
              <a:srgbClr val="00279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Dollar Change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   Base Year Figure   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9310689" y="2925763"/>
            <a:ext cx="1038225" cy="459100"/>
          </a:xfrm>
          <a:prstGeom prst="rect">
            <a:avLst/>
          </a:prstGeom>
          <a:solidFill>
            <a:schemeClr val="tx1"/>
          </a:solidFill>
          <a:ln w="38100" cmpd="dbl">
            <a:solidFill>
              <a:srgbClr val="00279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279F"/>
                </a:solidFill>
              </a:rPr>
              <a:t>100%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5026025" y="3171825"/>
            <a:ext cx="2997200" cy="0"/>
          </a:xfrm>
          <a:prstGeom prst="line">
            <a:avLst/>
          </a:prstGeom>
          <a:noFill/>
          <a:ln w="50800">
            <a:solidFill>
              <a:srgbClr val="00279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170363" y="2919413"/>
            <a:ext cx="36228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2"/>
                </a:solidFill>
              </a:rPr>
              <a:t>=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8515350" y="2859089"/>
            <a:ext cx="423194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bg2"/>
                </a:solidFill>
              </a:rPr>
              <a:t>×</a:t>
            </a:r>
          </a:p>
        </p:txBody>
      </p:sp>
      <p:graphicFrame>
        <p:nvGraphicFramePr>
          <p:cNvPr id="19465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5257800" y="4191000"/>
          <a:ext cx="1824038" cy="2154238"/>
        </p:xfrm>
        <a:graphic>
          <a:graphicData uri="http://schemas.openxmlformats.org/presentationml/2006/ole">
            <p:oleObj spid="_x0000_s12291" name="Clip" r:id="rId3" imgW="3966840" imgH="4670640" progId="">
              <p:embed/>
            </p:oleObj>
          </a:graphicData>
        </a:graphic>
      </p:graphicFrame>
      <p:sp>
        <p:nvSpPr>
          <p:cNvPr id="1230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Horizontal Analysis Example</a:t>
            </a:r>
          </a:p>
        </p:txBody>
      </p:sp>
    </p:spTree>
    <p:extLst>
      <p:ext uri="{BB962C8B-B14F-4D97-AF65-F5344CB8AC3E}">
        <p14:creationId xmlns="" xmlns:p14="http://schemas.microsoft.com/office/powerpoint/2010/main" val="98458501"/>
      </p:ext>
    </p:extLst>
  </p:cSld>
  <p:clrMapOvr>
    <a:masterClrMapping/>
  </p:clrMapOvr>
  <p:transition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44675" y="1481139"/>
          <a:ext cx="8675688" cy="4586287"/>
        </p:xfrm>
        <a:graphic>
          <a:graphicData uri="http://schemas.openxmlformats.org/presentationml/2006/ole">
            <p:oleObj spid="_x0000_s13316" name="Worksheet" r:id="rId3" imgW="5305425" imgH="2924175" progId="Excel.Sheet.8">
              <p:embed/>
            </p:oleObj>
          </a:graphicData>
        </a:graphic>
      </p:graphicFrame>
      <p:graphicFrame>
        <p:nvGraphicFramePr>
          <p:cNvPr id="20483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9263064" y="1600201"/>
          <a:ext cx="568325" cy="582613"/>
        </p:xfrm>
        <a:graphic>
          <a:graphicData uri="http://schemas.openxmlformats.org/presentationml/2006/ole">
            <p:oleObj spid="_x0000_s13317" name="Clip" r:id="rId4" imgW="2193120" imgH="2238840" progId="">
              <p:embed/>
            </p:oleObj>
          </a:graphicData>
        </a:graphic>
      </p:graphicFrame>
      <p:sp>
        <p:nvSpPr>
          <p:cNvPr id="20484" name="Line 5"/>
          <p:cNvSpPr>
            <a:spLocks noChangeShapeType="1"/>
          </p:cNvSpPr>
          <p:nvPr/>
        </p:nvSpPr>
        <p:spPr bwMode="auto">
          <a:xfrm flipV="1">
            <a:off x="8839200" y="3670300"/>
            <a:ext cx="0" cy="889000"/>
          </a:xfrm>
          <a:prstGeom prst="line">
            <a:avLst/>
          </a:prstGeom>
          <a:noFill/>
          <a:ln w="50800">
            <a:solidFill>
              <a:srgbClr val="438E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4821239" y="4430713"/>
            <a:ext cx="4530725" cy="459100"/>
          </a:xfrm>
          <a:prstGeom prst="rect">
            <a:avLst/>
          </a:prstGeom>
          <a:solidFill>
            <a:srgbClr val="C8FEC8"/>
          </a:solidFill>
          <a:ln w="57150" cmpd="thinThick">
            <a:solidFill>
              <a:srgbClr val="438E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/>
              <a:t>$12,000 – $23,500 = $(11,500)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Horizontal Analysis Example</a:t>
            </a:r>
          </a:p>
        </p:txBody>
      </p:sp>
    </p:spTree>
    <p:extLst>
      <p:ext uri="{BB962C8B-B14F-4D97-AF65-F5344CB8AC3E}">
        <p14:creationId xmlns="" xmlns:p14="http://schemas.microsoft.com/office/powerpoint/2010/main" val="3835935205"/>
      </p:ext>
    </p:extLst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44675" y="1481139"/>
          <a:ext cx="8675688" cy="4586287"/>
        </p:xfrm>
        <a:graphic>
          <a:graphicData uri="http://schemas.openxmlformats.org/presentationml/2006/ole">
            <p:oleObj spid="_x0000_s14340" name="Worksheet" r:id="rId3" imgW="5305425" imgH="2924175" progId="Excel.Sheet.8">
              <p:embed/>
            </p:oleObj>
          </a:graphicData>
        </a:graphic>
      </p:graphicFrame>
      <p:sp>
        <p:nvSpPr>
          <p:cNvPr id="21507" name="Line 4"/>
          <p:cNvSpPr>
            <a:spLocks noChangeShapeType="1"/>
          </p:cNvSpPr>
          <p:nvPr/>
        </p:nvSpPr>
        <p:spPr bwMode="auto">
          <a:xfrm flipV="1">
            <a:off x="10229850" y="3651250"/>
            <a:ext cx="0" cy="889000"/>
          </a:xfrm>
          <a:prstGeom prst="line">
            <a:avLst/>
          </a:prstGeom>
          <a:noFill/>
          <a:ln w="50800">
            <a:solidFill>
              <a:srgbClr val="438E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4687889" y="4411663"/>
            <a:ext cx="5826125" cy="459100"/>
          </a:xfrm>
          <a:prstGeom prst="rect">
            <a:avLst/>
          </a:prstGeom>
          <a:solidFill>
            <a:srgbClr val="C8FEC8"/>
          </a:solidFill>
          <a:ln w="57150" cmpd="thinThick">
            <a:solidFill>
              <a:srgbClr val="438E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/>
              <a:t>($11,500 ÷ $23,500) × 100% = 48.9%</a:t>
            </a:r>
          </a:p>
        </p:txBody>
      </p:sp>
      <p:graphicFrame>
        <p:nvGraphicFramePr>
          <p:cNvPr id="21509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9263064" y="1600201"/>
          <a:ext cx="568325" cy="582613"/>
        </p:xfrm>
        <a:graphic>
          <a:graphicData uri="http://schemas.openxmlformats.org/presentationml/2006/ole">
            <p:oleObj spid="_x0000_s14341" name="Clip" r:id="rId4" imgW="2193120" imgH="2238840" progId="">
              <p:embed/>
            </p:oleObj>
          </a:graphicData>
        </a:graphic>
      </p:graphicFrame>
      <p:sp>
        <p:nvSpPr>
          <p:cNvPr id="143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Horizontal Analysis Example</a:t>
            </a:r>
          </a:p>
        </p:txBody>
      </p:sp>
    </p:spTree>
    <p:extLst>
      <p:ext uri="{BB962C8B-B14F-4D97-AF65-F5344CB8AC3E}">
        <p14:creationId xmlns="" xmlns:p14="http://schemas.microsoft.com/office/powerpoint/2010/main" val="2199890053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44675" y="1481139"/>
          <a:ext cx="8675688" cy="4586287"/>
        </p:xfrm>
        <a:graphic>
          <a:graphicData uri="http://schemas.openxmlformats.org/presentationml/2006/ole">
            <p:oleObj spid="_x0000_s15364" name="Worksheet" r:id="rId3" imgW="5305425" imgH="2924175" progId="Excel.Sheet.8">
              <p:embed/>
            </p:oleObj>
          </a:graphicData>
        </a:graphic>
      </p:graphicFrame>
      <p:graphicFrame>
        <p:nvGraphicFramePr>
          <p:cNvPr id="22531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9263064" y="1600201"/>
          <a:ext cx="568325" cy="582613"/>
        </p:xfrm>
        <a:graphic>
          <a:graphicData uri="http://schemas.openxmlformats.org/presentationml/2006/ole">
            <p:oleObj spid="_x0000_s15365" name="Clip" r:id="rId4" imgW="2193120" imgH="2238840" progId="">
              <p:embed/>
            </p:oleObj>
          </a:graphicData>
        </a:graphic>
      </p:graphicFrame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Horizontal Analysis Example</a:t>
            </a:r>
          </a:p>
        </p:txBody>
      </p:sp>
    </p:spTree>
    <p:extLst>
      <p:ext uri="{BB962C8B-B14F-4D97-AF65-F5344CB8AC3E}">
        <p14:creationId xmlns="" xmlns:p14="http://schemas.microsoft.com/office/powerpoint/2010/main" val="3899081703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9197976" y="1498600"/>
          <a:ext cx="1393825" cy="711200"/>
        </p:xfrm>
        <a:graphic>
          <a:graphicData uri="http://schemas.openxmlformats.org/presentationml/2006/ole">
            <p:oleObj spid="_x0000_s2052" name="GALLERY" r:id="rId3" imgW="743921" imgH="305192" progId="">
              <p:embed/>
            </p:oleObj>
          </a:graphicData>
        </a:graphic>
      </p:graphicFrame>
      <p:sp>
        <p:nvSpPr>
          <p:cNvPr id="89098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Who analyzes financial statements?</a:t>
            </a:r>
          </a:p>
          <a:p>
            <a:pPr lvl="1"/>
            <a:r>
              <a:rPr lang="en-US" smtClean="0"/>
              <a:t>Internal users (i.e., management)</a:t>
            </a:r>
          </a:p>
          <a:p>
            <a:pPr lvl="1"/>
            <a:r>
              <a:rPr lang="en-US" smtClean="0"/>
              <a:t>External users (emphasis of chapter)</a:t>
            </a:r>
          </a:p>
          <a:p>
            <a:pPr lvl="2"/>
            <a:r>
              <a:rPr lang="en-US" smtClean="0"/>
              <a:t>Examples?</a:t>
            </a:r>
          </a:p>
          <a:p>
            <a:pPr lvl="2"/>
            <a:r>
              <a:rPr lang="en-US" smtClean="0">
                <a:solidFill>
                  <a:schemeClr val="hlink"/>
                </a:solidFill>
              </a:rPr>
              <a:t>	Investors, creditors, regulatory agencies &amp; …</a:t>
            </a:r>
          </a:p>
          <a:p>
            <a:pPr lvl="2"/>
            <a:r>
              <a:rPr lang="en-US" smtClean="0">
                <a:solidFill>
                  <a:schemeClr val="hlink"/>
                </a:solidFill>
              </a:rPr>
              <a:t>	stock market analysts and </a:t>
            </a:r>
          </a:p>
          <a:p>
            <a:pPr lvl="2"/>
            <a:r>
              <a:rPr lang="en-US" smtClean="0">
                <a:solidFill>
                  <a:schemeClr val="hlink"/>
                </a:solidFill>
              </a:rPr>
              <a:t>	auditors</a:t>
            </a:r>
            <a:endParaRPr lang="en-US" smtClean="0"/>
          </a:p>
        </p:txBody>
      </p:sp>
      <p:sp>
        <p:nvSpPr>
          <p:cNvPr id="8910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Financial Statement Analysis</a:t>
            </a:r>
            <a:endParaRPr lang="en-US" smtClean="0"/>
          </a:p>
        </p:txBody>
      </p:sp>
      <p:graphicFrame>
        <p:nvGraphicFramePr>
          <p:cNvPr id="5125" name="Object 125">
            <a:hlinkClick r:id="" action="ppaction://ole?verb=0"/>
          </p:cNvPr>
          <p:cNvGraphicFramePr>
            <a:graphicFrameLocks/>
          </p:cNvGraphicFramePr>
          <p:nvPr/>
        </p:nvGraphicFramePr>
        <p:xfrm>
          <a:off x="7391400" y="4114800"/>
          <a:ext cx="3124200" cy="2667000"/>
        </p:xfrm>
        <a:graphic>
          <a:graphicData uri="http://schemas.openxmlformats.org/presentationml/2006/ole">
            <p:oleObj spid="_x0000_s2053" name="Clip" r:id="rId4" imgW="5972810" imgH="4761230" progId="">
              <p:embed/>
            </p:oleObj>
          </a:graphicData>
        </a:graphic>
      </p:graphicFrame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9820276" y="1600200"/>
            <a:ext cx="695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625</a:t>
            </a:r>
          </a:p>
        </p:txBody>
      </p:sp>
    </p:spTree>
    <p:extLst>
      <p:ext uri="{BB962C8B-B14F-4D97-AF65-F5344CB8AC3E}">
        <p14:creationId xmlns="" xmlns:p14="http://schemas.microsoft.com/office/powerpoint/2010/main" val="40326270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9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9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9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8" grpId="0" build="p" bldLvl="4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05200" y="3735388"/>
          <a:ext cx="4660900" cy="3033712"/>
        </p:xfrm>
        <a:graphic>
          <a:graphicData uri="http://schemas.openxmlformats.org/presentationml/2006/ole">
            <p:oleObj spid="_x0000_s16387" name="ClipArt" r:id="rId3" imgW="8122920" imgH="5288280" progId="">
              <p:embed/>
            </p:oleObj>
          </a:graphicData>
        </a:graphic>
      </p:graphicFrame>
      <p:sp>
        <p:nvSpPr>
          <p:cNvPr id="23555" name="AutoShape 4"/>
          <p:cNvSpPr>
            <a:spLocks noChangeArrowheads="1"/>
          </p:cNvSpPr>
          <p:nvPr/>
        </p:nvSpPr>
        <p:spPr bwMode="auto">
          <a:xfrm>
            <a:off x="5035550" y="1530350"/>
            <a:ext cx="4635500" cy="1957388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chemeClr val="tx1"/>
          </a:solidFill>
          <a:ln w="12700">
            <a:solidFill>
              <a:srgbClr val="0054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Let’s apply the same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procedures to the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liability and stockholders’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equity sections of the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balance sheet.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Horizontal Analysis Example</a:t>
            </a:r>
          </a:p>
        </p:txBody>
      </p:sp>
    </p:spTree>
    <p:extLst>
      <p:ext uri="{BB962C8B-B14F-4D97-AF65-F5344CB8AC3E}">
        <p14:creationId xmlns="" xmlns:p14="http://schemas.microsoft.com/office/powerpoint/2010/main" val="1418387820"/>
      </p:ext>
    </p:extLst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09725" y="619125"/>
          <a:ext cx="8980488" cy="5829300"/>
        </p:xfrm>
        <a:graphic>
          <a:graphicData uri="http://schemas.openxmlformats.org/presentationml/2006/ole">
            <p:oleObj spid="_x0000_s17412" name="Worksheet" r:id="rId3" imgW="5534025" imgH="3590925" progId="Excel.Sheet.8">
              <p:embed/>
            </p:oleObj>
          </a:graphicData>
        </a:graphic>
      </p:graphicFrame>
      <p:graphicFrame>
        <p:nvGraphicFramePr>
          <p:cNvPr id="24579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9796464" y="762001"/>
          <a:ext cx="568325" cy="582613"/>
        </p:xfrm>
        <a:graphic>
          <a:graphicData uri="http://schemas.openxmlformats.org/presentationml/2006/ole">
            <p:oleObj spid="_x0000_s17413" name="Clip" r:id="rId4" imgW="2193120" imgH="223884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665639408"/>
      </p:ext>
    </p:extLst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05200" y="3735388"/>
          <a:ext cx="4660900" cy="3033712"/>
        </p:xfrm>
        <a:graphic>
          <a:graphicData uri="http://schemas.openxmlformats.org/presentationml/2006/ole">
            <p:oleObj spid="_x0000_s18435" name="ClipArt" r:id="rId3" imgW="8122920" imgH="5288280" progId="">
              <p:embed/>
            </p:oleObj>
          </a:graphicData>
        </a:graphic>
      </p:graphicFrame>
      <p:sp>
        <p:nvSpPr>
          <p:cNvPr id="25603" name="AutoShape 4"/>
          <p:cNvSpPr>
            <a:spLocks noChangeArrowheads="1"/>
          </p:cNvSpPr>
          <p:nvPr/>
        </p:nvSpPr>
        <p:spPr bwMode="auto">
          <a:xfrm>
            <a:off x="5035550" y="1530350"/>
            <a:ext cx="4635500" cy="1957388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chemeClr val="tx1"/>
          </a:solidFill>
          <a:ln w="12700">
            <a:solidFill>
              <a:srgbClr val="0054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Now, let’s apply the </a:t>
            </a:r>
            <a:br>
              <a:rPr lang="en-US"/>
            </a:br>
            <a:r>
              <a:rPr lang="en-US"/>
              <a:t>procedures to the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income statement.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Horizontal Analysis Example</a:t>
            </a:r>
          </a:p>
        </p:txBody>
      </p:sp>
    </p:spTree>
    <p:extLst>
      <p:ext uri="{BB962C8B-B14F-4D97-AF65-F5344CB8AC3E}">
        <p14:creationId xmlns="" xmlns:p14="http://schemas.microsoft.com/office/powerpoint/2010/main" val="1559865912"/>
      </p:ext>
    </p:extLst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20839" y="1081088"/>
          <a:ext cx="8942387" cy="4513262"/>
        </p:xfrm>
        <a:graphic>
          <a:graphicData uri="http://schemas.openxmlformats.org/presentationml/2006/ole">
            <p:oleObj spid="_x0000_s19460" name="Worksheet" r:id="rId3" imgW="4476750" imgH="2409825" progId="Excel.Sheet.8">
              <p:embed/>
            </p:oleObj>
          </a:graphicData>
        </a:graphic>
      </p:graphicFrame>
      <p:graphicFrame>
        <p:nvGraphicFramePr>
          <p:cNvPr id="2662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9796464" y="1219201"/>
          <a:ext cx="568325" cy="582613"/>
        </p:xfrm>
        <a:graphic>
          <a:graphicData uri="http://schemas.openxmlformats.org/presentationml/2006/ole">
            <p:oleObj spid="_x0000_s19461" name="Clip" r:id="rId4" imgW="2193120" imgH="223884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638733648"/>
      </p:ext>
    </p:extLst>
  </p:cSld>
  <p:clrMapOvr>
    <a:masterClrMapping/>
  </p:clrMapOvr>
  <p:transition>
    <p:wipe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20839" y="1081088"/>
          <a:ext cx="8942387" cy="4513262"/>
        </p:xfrm>
        <a:graphic>
          <a:graphicData uri="http://schemas.openxmlformats.org/presentationml/2006/ole">
            <p:oleObj spid="_x0000_s20484" name="Worksheet" r:id="rId3" imgW="4476750" imgH="2409825" progId="Excel.Sheet.8">
              <p:embed/>
            </p:oleObj>
          </a:graphicData>
        </a:graphic>
      </p:graphicFrame>
      <p:graphicFrame>
        <p:nvGraphicFramePr>
          <p:cNvPr id="27651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9796464" y="1219201"/>
          <a:ext cx="568325" cy="582613"/>
        </p:xfrm>
        <a:graphic>
          <a:graphicData uri="http://schemas.openxmlformats.org/presentationml/2006/ole">
            <p:oleObj spid="_x0000_s20485" name="Clip" r:id="rId4" imgW="2193120" imgH="2238840" progId="">
              <p:embed/>
            </p:oleObj>
          </a:graphicData>
        </a:graphic>
      </p:graphicFrame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992439" y="4164013"/>
            <a:ext cx="5445125" cy="828432"/>
          </a:xfrm>
          <a:prstGeom prst="rect">
            <a:avLst/>
          </a:prstGeom>
          <a:solidFill>
            <a:srgbClr val="C8FEC8"/>
          </a:solidFill>
          <a:ln w="57150" cmpd="thinThick">
            <a:solidFill>
              <a:srgbClr val="0054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/>
              <a:t>Sales increased by 8.3% while net income decreased by 21.9%.</a:t>
            </a:r>
          </a:p>
        </p:txBody>
      </p:sp>
    </p:spTree>
    <p:extLst>
      <p:ext uri="{BB962C8B-B14F-4D97-AF65-F5344CB8AC3E}">
        <p14:creationId xmlns="" xmlns:p14="http://schemas.microsoft.com/office/powerpoint/2010/main" val="2120390898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20839" y="1081088"/>
          <a:ext cx="8942387" cy="4513262"/>
        </p:xfrm>
        <a:graphic>
          <a:graphicData uri="http://schemas.openxmlformats.org/presentationml/2006/ole">
            <p:oleObj spid="_x0000_s21508" name="Worksheet" r:id="rId3" imgW="4476750" imgH="2409825" progId="Excel.Sheet.8">
              <p:embed/>
            </p:oleObj>
          </a:graphicData>
        </a:graphic>
      </p:graphicFrame>
      <p:graphicFrame>
        <p:nvGraphicFramePr>
          <p:cNvPr id="28675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9796464" y="1219201"/>
          <a:ext cx="568325" cy="582613"/>
        </p:xfrm>
        <a:graphic>
          <a:graphicData uri="http://schemas.openxmlformats.org/presentationml/2006/ole">
            <p:oleObj spid="_x0000_s21509" name="Clip" r:id="rId4" imgW="2193120" imgH="2238840" progId="">
              <p:embed/>
            </p:oleObj>
          </a:graphicData>
        </a:graphic>
      </p:graphicFrame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773239" y="198439"/>
            <a:ext cx="6816725" cy="1971675"/>
          </a:xfrm>
          <a:prstGeom prst="rect">
            <a:avLst/>
          </a:prstGeom>
          <a:solidFill>
            <a:srgbClr val="C8FEC8"/>
          </a:solidFill>
          <a:ln w="57150" cmpd="thinThick">
            <a:solidFill>
              <a:srgbClr val="0054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/>
              <a:t>There were increases in both cost of goods sold (14.3%) and operating expenses (2.1%).  These increased costs more than offset the increase in sales, yielding an overall decrease in net income.</a:t>
            </a:r>
          </a:p>
        </p:txBody>
      </p:sp>
    </p:spTree>
    <p:extLst>
      <p:ext uri="{BB962C8B-B14F-4D97-AF65-F5344CB8AC3E}">
        <p14:creationId xmlns="" xmlns:p14="http://schemas.microsoft.com/office/powerpoint/2010/main" val="4139025115"/>
      </p:ext>
    </p:extLst>
  </p:cSld>
  <p:clrMapOvr>
    <a:masterClrMapping/>
  </p:clrMapOvr>
  <p:transition>
    <p:wipe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Vertical Analysis Example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8185150" cy="25146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000"/>
              <a:t>The management of Sample Company asks you to prepare a </a:t>
            </a:r>
            <a:r>
              <a:rPr lang="en-US" sz="3000">
                <a:solidFill>
                  <a:srgbClr val="438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vertical analysis </a:t>
            </a:r>
            <a:r>
              <a:rPr lang="en-US" sz="3000"/>
              <a:t>for the comparative balance sheets of the company.</a:t>
            </a:r>
          </a:p>
        </p:txBody>
      </p:sp>
      <p:graphicFrame>
        <p:nvGraphicFramePr>
          <p:cNvPr id="2970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5105401" y="4149725"/>
          <a:ext cx="2479675" cy="2605088"/>
        </p:xfrm>
        <a:graphic>
          <a:graphicData uri="http://schemas.openxmlformats.org/presentationml/2006/ole">
            <p:oleObj spid="_x0000_s22531" name="ClipArt" r:id="rId3" imgW="3301497" imgH="3468986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6180010"/>
      </p:ext>
    </p:extLst>
  </p:cSld>
  <p:clrMapOvr>
    <a:masterClrMapping/>
  </p:clrMapOvr>
  <p:transition>
    <p:split orient="vert" dir="in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04964" y="1435100"/>
          <a:ext cx="8961437" cy="4884738"/>
        </p:xfrm>
        <a:graphic>
          <a:graphicData uri="http://schemas.openxmlformats.org/presentationml/2006/ole">
            <p:oleObj spid="_x0000_s23555" name="Worksheet" r:id="rId3" imgW="3524250" imgH="2295525" progId="Excel.Sheet.8">
              <p:embed/>
            </p:oleObj>
          </a:graphicData>
        </a:graphic>
      </p:graphicFrame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Vertical Analysis Example</a:t>
            </a:r>
          </a:p>
        </p:txBody>
      </p:sp>
    </p:spTree>
    <p:extLst>
      <p:ext uri="{BB962C8B-B14F-4D97-AF65-F5344CB8AC3E}">
        <p14:creationId xmlns="" xmlns:p14="http://schemas.microsoft.com/office/powerpoint/2010/main" val="66658001"/>
      </p:ext>
    </p:extLst>
  </p:cSld>
  <p:clrMapOvr>
    <a:masterClrMapping/>
  </p:clrMapOvr>
  <p:transition>
    <p:split orient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Vertical Analysis Example</a:t>
            </a:r>
          </a:p>
        </p:txBody>
      </p:sp>
      <p:graphicFrame>
        <p:nvGraphicFramePr>
          <p:cNvPr id="3174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04964" y="1435100"/>
          <a:ext cx="8961437" cy="4884738"/>
        </p:xfrm>
        <a:graphic>
          <a:graphicData uri="http://schemas.openxmlformats.org/presentationml/2006/ole">
            <p:oleObj spid="_x0000_s24579" name="Worksheet" r:id="rId3" imgW="3524250" imgH="2295525" progId="Excel.Sheet.8">
              <p:embed/>
            </p:oleObj>
          </a:graphicData>
        </a:graphic>
      </p:graphicFrame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390775" y="4143375"/>
            <a:ext cx="7715250" cy="1238250"/>
          </a:xfrm>
          <a:prstGeom prst="rect">
            <a:avLst/>
          </a:prstGeom>
          <a:solidFill>
            <a:srgbClr val="C8FEC8"/>
          </a:solidFill>
          <a:ln w="57150" cmpd="thinThick">
            <a:solidFill>
              <a:srgbClr val="0054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/>
              <a:t>$82,000 ÷ $483,000  =  17% rounded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/>
              <a:t>$30,000 ÷ $387,000  =   8% rounded </a:t>
            </a:r>
          </a:p>
        </p:txBody>
      </p:sp>
    </p:spTree>
    <p:extLst>
      <p:ext uri="{BB962C8B-B14F-4D97-AF65-F5344CB8AC3E}">
        <p14:creationId xmlns="" xmlns:p14="http://schemas.microsoft.com/office/powerpoint/2010/main" val="4227861037"/>
      </p:ext>
    </p:extLst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16076" y="1606551"/>
          <a:ext cx="8950325" cy="4194175"/>
        </p:xfrm>
        <a:graphic>
          <a:graphicData uri="http://schemas.openxmlformats.org/presentationml/2006/ole">
            <p:oleObj spid="_x0000_s25603" name="Worksheet" r:id="rId3" imgW="5004000" imgH="1981440" progId="Excel.Sheet.8">
              <p:embed/>
            </p:oleObj>
          </a:graphicData>
        </a:graphic>
      </p:graphicFrame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Vertical Analysis Example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085975" y="3990975"/>
            <a:ext cx="8248650" cy="933450"/>
          </a:xfrm>
          <a:prstGeom prst="rect">
            <a:avLst/>
          </a:prstGeom>
          <a:solidFill>
            <a:srgbClr val="C8FEC8"/>
          </a:solidFill>
          <a:ln w="57150" cmpd="thinThick">
            <a:solidFill>
              <a:srgbClr val="0054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/>
              <a:t>$76,000 ÷  $483,000  =  16% rounded</a:t>
            </a:r>
          </a:p>
        </p:txBody>
      </p:sp>
    </p:spTree>
    <p:extLst>
      <p:ext uri="{BB962C8B-B14F-4D97-AF65-F5344CB8AC3E}">
        <p14:creationId xmlns="" xmlns:p14="http://schemas.microsoft.com/office/powerpoint/2010/main" val="109061591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What do internal users use it for?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   Planning, evaluating and controlling company operations</a:t>
            </a:r>
          </a:p>
          <a:p>
            <a:r>
              <a:rPr lang="en-US" smtClean="0"/>
              <a:t>What do external users use it for?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   Assessing past performance and current financial position and making predictions about the future profitability and solvency of the company as well as evaluating the effectiveness of management </a:t>
            </a:r>
          </a:p>
          <a:p>
            <a:r>
              <a:rPr lang="en-US" smtClean="0"/>
              <a:t>First sentence in chapter says...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Financial Statement Analysis</a:t>
            </a: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873677742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build="p" bldLvl="3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Trend Percentages 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8185150" cy="14478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3000"/>
              <a:t>Wheeler, Inc. provides you with the following operating data and asks that you prepare a trend analysis.</a:t>
            </a:r>
          </a:p>
        </p:txBody>
      </p:sp>
      <p:graphicFrame>
        <p:nvGraphicFramePr>
          <p:cNvPr id="3379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19251" y="3190875"/>
          <a:ext cx="8943975" cy="2230438"/>
        </p:xfrm>
        <a:graphic>
          <a:graphicData uri="http://schemas.openxmlformats.org/presentationml/2006/ole">
            <p:oleObj spid="_x0000_s26627" name="Worksheet" r:id="rId3" imgW="4253760" imgH="1156680" progId="Excel.Shee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438625218"/>
      </p:ext>
    </p:extLst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Trend Percentages Example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8185150" cy="14478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3000"/>
              <a:t>Wheeler, Inc. provides you with the following operating data and asks that you prepare a trend analysis.</a:t>
            </a:r>
          </a:p>
        </p:txBody>
      </p:sp>
      <p:graphicFrame>
        <p:nvGraphicFramePr>
          <p:cNvPr id="3482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19251" y="3190875"/>
          <a:ext cx="8943975" cy="2230438"/>
        </p:xfrm>
        <a:graphic>
          <a:graphicData uri="http://schemas.openxmlformats.org/presentationml/2006/ole">
            <p:oleObj spid="_x0000_s27651" name="Worksheet" r:id="rId3" imgW="4253760" imgH="1156680" progId="Excel.Sheet.8">
              <p:embed/>
            </p:oleObj>
          </a:graphicData>
        </a:graphic>
      </p:graphicFrame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132513" y="5476876"/>
            <a:ext cx="3864842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$1,991  -  $1,820  =  $171</a:t>
            </a:r>
          </a:p>
        </p:txBody>
      </p:sp>
    </p:spTree>
    <p:extLst>
      <p:ext uri="{BB962C8B-B14F-4D97-AF65-F5344CB8AC3E}">
        <p14:creationId xmlns="" xmlns:p14="http://schemas.microsoft.com/office/powerpoint/2010/main" val="1588611532"/>
      </p:ext>
    </p:extLst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Trend Percentages Example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8185150" cy="14478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3000"/>
              <a:t>Using 1995 as the base year, we develop the following percentage relationships.</a:t>
            </a:r>
          </a:p>
        </p:txBody>
      </p:sp>
      <p:graphicFrame>
        <p:nvGraphicFramePr>
          <p:cNvPr id="3584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38325" y="2733675"/>
          <a:ext cx="8515350" cy="2535238"/>
        </p:xfrm>
        <a:graphic>
          <a:graphicData uri="http://schemas.openxmlformats.org/presentationml/2006/ole">
            <p:oleObj spid="_x0000_s28675" name="Worksheet" r:id="rId3" imgW="3702960" imgH="1156680" progId="Excel.Sheet.8">
              <p:embed/>
            </p:oleObj>
          </a:graphicData>
        </a:graphic>
      </p:graphicFrame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132513" y="5476876"/>
            <a:ext cx="3864842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$1,991  -  $1,820  =  $171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218113" y="5934076"/>
            <a:ext cx="4612482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438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$171 ÷  $1,820  =  9% rounded</a:t>
            </a:r>
          </a:p>
        </p:txBody>
      </p:sp>
    </p:spTree>
    <p:extLst>
      <p:ext uri="{BB962C8B-B14F-4D97-AF65-F5344CB8AC3E}">
        <p14:creationId xmlns="" xmlns:p14="http://schemas.microsoft.com/office/powerpoint/2010/main" val="3199859308"/>
      </p:ext>
    </p:extLst>
  </p:cSld>
  <p:clrMapOvr>
    <a:masterClrMapping/>
  </p:clrMapOvr>
  <p:transition>
    <p:wipe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06550" y="515938"/>
          <a:ext cx="8959850" cy="5842000"/>
        </p:xfrm>
        <a:graphic>
          <a:graphicData uri="http://schemas.openxmlformats.org/presentationml/2006/ole">
            <p:oleObj spid="_x0000_s29699" name="Chart" r:id="rId3" imgW="4122455" imgH="2773759" progId="Excel.Chart.8">
              <p:embed followColorScheme="full"/>
            </p:oleObj>
          </a:graphicData>
        </a:graphic>
      </p:graphicFrame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6121400" y="1987550"/>
            <a:ext cx="1168400" cy="635000"/>
          </a:xfrm>
          <a:prstGeom prst="line">
            <a:avLst/>
          </a:prstGeom>
          <a:noFill/>
          <a:ln w="50800">
            <a:solidFill>
              <a:srgbClr val="0054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829175" y="1095375"/>
            <a:ext cx="2381250" cy="857250"/>
          </a:xfrm>
          <a:prstGeom prst="rect">
            <a:avLst/>
          </a:prstGeom>
          <a:solidFill>
            <a:srgbClr val="C8FEC8"/>
          </a:solidFill>
          <a:ln w="57150" cmpd="thinThick">
            <a:solidFill>
              <a:srgbClr val="0054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500"/>
              <a:t>Trend line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500"/>
              <a:t>for Sales</a:t>
            </a:r>
          </a:p>
        </p:txBody>
      </p:sp>
    </p:spTree>
    <p:extLst>
      <p:ext uri="{BB962C8B-B14F-4D97-AF65-F5344CB8AC3E}">
        <p14:creationId xmlns="" xmlns:p14="http://schemas.microsoft.com/office/powerpoint/2010/main" val="1691691187"/>
      </p:ext>
    </p:extLst>
  </p:cSld>
  <p:clrMapOvr>
    <a:masterClrMapping/>
  </p:clrMapOvr>
  <p:transition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676400"/>
            <a:ext cx="8610600" cy="46482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Information is available from</a:t>
            </a:r>
          </a:p>
          <a:p>
            <a:pPr lvl="1"/>
            <a:r>
              <a:rPr lang="en-US" smtClean="0"/>
              <a:t>Published annual reports </a:t>
            </a:r>
          </a:p>
          <a:p>
            <a:pPr lvl="2"/>
            <a:r>
              <a:rPr lang="en-US" smtClean="0"/>
              <a:t>(1)	Financial statements</a:t>
            </a:r>
          </a:p>
          <a:p>
            <a:pPr lvl="2"/>
            <a:r>
              <a:rPr lang="en-US" smtClean="0"/>
              <a:t>(2)	Notes to financial statements</a:t>
            </a:r>
          </a:p>
          <a:p>
            <a:pPr lvl="2"/>
            <a:r>
              <a:rPr lang="en-US" smtClean="0"/>
              <a:t>(3)	Letters to stockholders</a:t>
            </a:r>
          </a:p>
          <a:p>
            <a:pPr lvl="2"/>
            <a:r>
              <a:rPr lang="en-US" smtClean="0"/>
              <a:t>(4)	Auditor’s report (Independent accountants)</a:t>
            </a:r>
          </a:p>
          <a:p>
            <a:pPr lvl="2"/>
            <a:r>
              <a:rPr lang="en-US" smtClean="0"/>
              <a:t>(5)	Management’s discussion and analysis</a:t>
            </a:r>
          </a:p>
          <a:p>
            <a:pPr lvl="1"/>
            <a:r>
              <a:rPr lang="en-US" smtClean="0"/>
              <a:t>Reports filed with the government</a:t>
            </a:r>
          </a:p>
          <a:p>
            <a:pPr lvl="2"/>
            <a:r>
              <a:rPr lang="en-US" smtClean="0"/>
              <a:t>e.g., Form 10-K, Form 10-Q and Form 8-K</a:t>
            </a:r>
          </a:p>
        </p:txBody>
      </p:sp>
      <p:grpSp>
        <p:nvGrpSpPr>
          <p:cNvPr id="7171" name="Group 4"/>
          <p:cNvGrpSpPr>
            <a:grpSpLocks/>
          </p:cNvGrpSpPr>
          <p:nvPr/>
        </p:nvGrpSpPr>
        <p:grpSpPr bwMode="auto">
          <a:xfrm>
            <a:off x="8534400" y="1498600"/>
            <a:ext cx="2057400" cy="1168400"/>
            <a:chOff x="4416" y="944"/>
            <a:chExt cx="1296" cy="736"/>
          </a:xfrm>
        </p:grpSpPr>
        <p:graphicFrame>
          <p:nvGraphicFramePr>
            <p:cNvPr id="7173" name="Object 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416" y="944"/>
            <a:ext cx="1296" cy="736"/>
          </p:xfrm>
          <a:graphic>
            <a:graphicData uri="http://schemas.openxmlformats.org/presentationml/2006/ole">
              <p:oleObj spid="_x0000_s3075" name="GALLERY" r:id="rId3" imgW="743921" imgH="305192" progId="">
                <p:embed/>
              </p:oleObj>
            </a:graphicData>
          </a:graphic>
        </p:graphicFrame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4653" y="1149"/>
              <a:ext cx="822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algn="ctr">
                <a:spcBef>
                  <a:spcPct val="20000"/>
                </a:spcBef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spcBef>
                  <a:spcPct val="20000"/>
                </a:spcBef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spcBef>
                  <a:spcPct val="20000"/>
                </a:spcBef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spcBef>
                  <a:spcPct val="20000"/>
                </a:spcBef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spcBef>
                  <a:spcPct val="20000"/>
                </a:spcBef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627   628</a:t>
              </a:r>
            </a:p>
          </p:txBody>
        </p:sp>
      </p:grpSp>
      <p:sp>
        <p:nvSpPr>
          <p:cNvPr id="911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Financial Statement Analysis</a:t>
            </a: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80433871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676400"/>
            <a:ext cx="8185150" cy="46482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Information is available from</a:t>
            </a:r>
          </a:p>
          <a:p>
            <a:pPr lvl="1"/>
            <a:r>
              <a:rPr lang="en-US" smtClean="0"/>
              <a:t>Other sources</a:t>
            </a:r>
          </a:p>
          <a:p>
            <a:pPr lvl="2"/>
            <a:r>
              <a:rPr lang="en-US" smtClean="0"/>
              <a:t>(1)	Newspapers (e.g., </a:t>
            </a:r>
            <a:r>
              <a:rPr lang="en-US" i="1" smtClean="0"/>
              <a:t>Wall Street Journal </a:t>
            </a:r>
            <a:r>
              <a:rPr lang="en-US" smtClean="0"/>
              <a:t>)</a:t>
            </a:r>
          </a:p>
          <a:p>
            <a:pPr lvl="2"/>
            <a:r>
              <a:rPr lang="en-US" smtClean="0"/>
              <a:t>(2)	Periodicals (e.g. </a:t>
            </a:r>
            <a:r>
              <a:rPr lang="en-US" i="1" smtClean="0"/>
              <a:t>Forbes, Fortune</a:t>
            </a:r>
            <a:r>
              <a:rPr lang="en-US" smtClean="0"/>
              <a:t>)</a:t>
            </a:r>
          </a:p>
          <a:p>
            <a:pPr lvl="2"/>
            <a:r>
              <a:rPr lang="en-US" smtClean="0"/>
              <a:t>(3)	Financial information organizations such                                                                                                                                                                                                                           as: Moody’s, Standard &amp; Poor’s, Dun &amp; 	Bradstreet, Inc., and Robert Morris 		Associates</a:t>
            </a:r>
          </a:p>
          <a:p>
            <a:pPr lvl="2"/>
            <a:r>
              <a:rPr lang="en-US" smtClean="0"/>
              <a:t>(4)	Other business publications</a:t>
            </a:r>
          </a:p>
        </p:txBody>
      </p:sp>
      <p:grpSp>
        <p:nvGrpSpPr>
          <p:cNvPr id="8195" name="Group 4"/>
          <p:cNvGrpSpPr>
            <a:grpSpLocks/>
          </p:cNvGrpSpPr>
          <p:nvPr/>
        </p:nvGrpSpPr>
        <p:grpSpPr bwMode="auto">
          <a:xfrm>
            <a:off x="8534400" y="1498600"/>
            <a:ext cx="2057400" cy="1168400"/>
            <a:chOff x="4416" y="944"/>
            <a:chExt cx="1296" cy="736"/>
          </a:xfrm>
        </p:grpSpPr>
        <p:graphicFrame>
          <p:nvGraphicFramePr>
            <p:cNvPr id="8197" name="Object 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416" y="944"/>
            <a:ext cx="1296" cy="736"/>
          </p:xfrm>
          <a:graphic>
            <a:graphicData uri="http://schemas.openxmlformats.org/presentationml/2006/ole">
              <p:oleObj spid="_x0000_s4099" name="GALLERY" r:id="rId3" imgW="743921" imgH="305192" progId="">
                <p:embed/>
              </p:oleObj>
            </a:graphicData>
          </a:graphic>
        </p:graphicFrame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4653" y="1149"/>
              <a:ext cx="822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algn="ctr">
                <a:spcBef>
                  <a:spcPct val="20000"/>
                </a:spcBef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spcBef>
                  <a:spcPct val="20000"/>
                </a:spcBef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spcBef>
                  <a:spcPct val="20000"/>
                </a:spcBef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spcBef>
                  <a:spcPct val="20000"/>
                </a:spcBef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spcBef>
                  <a:spcPct val="20000"/>
                </a:spcBef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247C18"/>
                </a:buClr>
                <a:buSzPct val="70000"/>
                <a:buFont typeface="Monotype Sorts" pitchFamily="2" charset="2"/>
                <a:defRPr sz="2400" b="1">
                  <a:solidFill>
                    <a:srgbClr val="005400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627   628</a:t>
              </a:r>
            </a:p>
          </p:txBody>
        </p:sp>
      </p:grpSp>
      <p:sp>
        <p:nvSpPr>
          <p:cNvPr id="9216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Financial Statement Analysis</a:t>
            </a: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480959007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86200"/>
          </a:xfrm>
          <a:noFill/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sz="3600"/>
              <a:t>Horizontal Analysis</a:t>
            </a:r>
          </a:p>
          <a:p>
            <a:pPr>
              <a:spcBef>
                <a:spcPct val="40000"/>
              </a:spcBef>
            </a:pPr>
            <a:r>
              <a:rPr lang="en-US" sz="3600"/>
              <a:t>Vertical Analysis</a:t>
            </a:r>
          </a:p>
          <a:p>
            <a:pPr>
              <a:spcBef>
                <a:spcPct val="40000"/>
              </a:spcBef>
            </a:pPr>
            <a:r>
              <a:rPr lang="en-US" sz="3600"/>
              <a:t>Common-Size Statements</a:t>
            </a:r>
          </a:p>
          <a:p>
            <a:pPr>
              <a:spcBef>
                <a:spcPct val="40000"/>
              </a:spcBef>
            </a:pPr>
            <a:r>
              <a:rPr lang="en-US" sz="3600"/>
              <a:t>Trend Percentages</a:t>
            </a:r>
          </a:p>
          <a:p>
            <a:pPr>
              <a:spcBef>
                <a:spcPct val="40000"/>
              </a:spcBef>
            </a:pPr>
            <a:r>
              <a:rPr lang="en-US" sz="3600"/>
              <a:t>Ratio Analysis</a:t>
            </a:r>
          </a:p>
        </p:txBody>
      </p:sp>
      <p:graphicFrame>
        <p:nvGraphicFramePr>
          <p:cNvPr id="9219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543800" y="3048001"/>
          <a:ext cx="3124200" cy="3757613"/>
        </p:xfrm>
        <a:graphic>
          <a:graphicData uri="http://schemas.openxmlformats.org/presentationml/2006/ole">
            <p:oleObj spid="_x0000_s5123" name="Microsoft ClipArt Gallery" r:id="rId3" imgW="4360320" imgH="5063040" progId="">
              <p:embed/>
            </p:oleObj>
          </a:graphicData>
        </a:graphic>
      </p:graphicFrame>
      <p:sp>
        <p:nvSpPr>
          <p:cNvPr id="9319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Methods of</a:t>
            </a:r>
            <a:br>
              <a:rPr lang="en-US"/>
            </a:br>
            <a:r>
              <a:rPr lang="en-US"/>
              <a:t>Financial Statement Analysis</a:t>
            </a: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853253851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Horizontal Analysis</a:t>
            </a:r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2286000" y="5867400"/>
            <a:ext cx="7543800" cy="0"/>
          </a:xfrm>
          <a:prstGeom prst="line">
            <a:avLst/>
          </a:prstGeom>
          <a:noFill/>
          <a:ln w="254000">
            <a:solidFill>
              <a:schemeClr val="hlink"/>
            </a:solidFill>
            <a:round/>
            <a:headEnd type="triangle" w="med" len="med"/>
            <a:tailEnd type="triangle" w="med" len="med"/>
          </a:ln>
          <a:effectLst>
            <a:outerShdw dist="107763" dir="2700000" algn="ctr" rotWithShape="0">
              <a:srgbClr val="000000"/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2743200" y="2097088"/>
            <a:ext cx="6705600" cy="2551112"/>
          </a:xfrm>
          <a:prstGeom prst="rect">
            <a:avLst/>
          </a:prstGeom>
          <a:solidFill>
            <a:schemeClr val="tx1"/>
          </a:soli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Using comparative financial </a:t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>statements to calculate dollar </a:t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>or percentage changes in a </a:t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>financial statement item from </a:t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>one period to the next</a:t>
            </a:r>
          </a:p>
        </p:txBody>
      </p:sp>
    </p:spTree>
    <p:extLst>
      <p:ext uri="{BB962C8B-B14F-4D97-AF65-F5344CB8AC3E}">
        <p14:creationId xmlns="" xmlns:p14="http://schemas.microsoft.com/office/powerpoint/2010/main" val="2216809746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nimBg="1"/>
      <p:bldP spid="9421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Vertical Analysis</a:t>
            </a:r>
          </a:p>
        </p:txBody>
      </p:sp>
      <p:sp>
        <p:nvSpPr>
          <p:cNvPr id="102404" name="Line 4"/>
          <p:cNvSpPr>
            <a:spLocks noChangeShapeType="1"/>
          </p:cNvSpPr>
          <p:nvPr/>
        </p:nvSpPr>
        <p:spPr bwMode="auto">
          <a:xfrm>
            <a:off x="2286000" y="1524000"/>
            <a:ext cx="0" cy="5105400"/>
          </a:xfrm>
          <a:prstGeom prst="line">
            <a:avLst/>
          </a:prstGeom>
          <a:noFill/>
          <a:ln w="254000">
            <a:solidFill>
              <a:schemeClr val="hlink"/>
            </a:solidFill>
            <a:round/>
            <a:headEnd type="triangle" w="med" len="med"/>
            <a:tailEnd type="triangle" w="med" len="med"/>
          </a:ln>
          <a:effectLst>
            <a:outerShdw dist="107763" dir="2700000" algn="ctr" rotWithShape="0">
              <a:srgbClr val="000000"/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3733800" y="1824038"/>
            <a:ext cx="4572000" cy="4500562"/>
          </a:xfrm>
          <a:prstGeom prst="rect">
            <a:avLst/>
          </a:prstGeom>
          <a:solidFill>
            <a:schemeClr val="tx1"/>
          </a:soli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For a single financial statement, each item </a:t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>is expressed as a percentage of a significant total, </a:t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>e.g., all income statement items are expressed as a percentage of sales</a:t>
            </a:r>
          </a:p>
        </p:txBody>
      </p:sp>
    </p:spTree>
    <p:extLst>
      <p:ext uri="{BB962C8B-B14F-4D97-AF65-F5344CB8AC3E}">
        <p14:creationId xmlns="" xmlns:p14="http://schemas.microsoft.com/office/powerpoint/2010/main" val="47606347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animBg="1"/>
      <p:bldP spid="10240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Common-Size Statements</a:t>
            </a:r>
          </a:p>
        </p:txBody>
      </p:sp>
      <p:graphicFrame>
        <p:nvGraphicFramePr>
          <p:cNvPr id="9933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5257801" y="4198938"/>
          <a:ext cx="1514475" cy="1973262"/>
        </p:xfrm>
        <a:graphic>
          <a:graphicData uri="http://schemas.openxmlformats.org/presentationml/2006/ole">
            <p:oleObj spid="_x0000_s6147" name="Clip" r:id="rId3" imgW="3599280" imgH="4670640" progId="">
              <p:embed/>
            </p:oleObj>
          </a:graphicData>
        </a:graphic>
      </p:graphicFrame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2971800" y="1828800"/>
            <a:ext cx="6248400" cy="1576388"/>
          </a:xfrm>
          <a:prstGeom prst="rect">
            <a:avLst/>
          </a:prstGeom>
          <a:solidFill>
            <a:schemeClr val="tx1"/>
          </a:solidFill>
          <a:ln w="254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47C18"/>
              </a:buClr>
              <a:buSzPct val="70000"/>
              <a:buFont typeface="Monotype Sorts" pitchFamily="2" charset="2"/>
              <a:defRPr sz="2400" b="1">
                <a:solidFill>
                  <a:srgbClr val="0054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Financial statements that show only percentages and no absolute dollar amounts</a:t>
            </a:r>
          </a:p>
        </p:txBody>
      </p:sp>
    </p:spTree>
    <p:extLst>
      <p:ext uri="{BB962C8B-B14F-4D97-AF65-F5344CB8AC3E}">
        <p14:creationId xmlns="" xmlns:p14="http://schemas.microsoft.com/office/powerpoint/2010/main" val="353824741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564</Words>
  <Application>Microsoft Office PowerPoint</Application>
  <PresentationFormat>Custom</PresentationFormat>
  <Paragraphs>124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6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Office Theme</vt:lpstr>
      <vt:lpstr>Clip</vt:lpstr>
      <vt:lpstr>GALLERY</vt:lpstr>
      <vt:lpstr>Microsoft ClipArt Gallery</vt:lpstr>
      <vt:lpstr>ClipArt</vt:lpstr>
      <vt:lpstr>Worksheet</vt:lpstr>
      <vt:lpstr>Chart</vt:lpstr>
      <vt:lpstr>Slide 1</vt:lpstr>
      <vt:lpstr>Financial Statement Analysis</vt:lpstr>
      <vt:lpstr>Financial Statement Analysis</vt:lpstr>
      <vt:lpstr>Financial Statement Analysis</vt:lpstr>
      <vt:lpstr>Financial Statement Analysis</vt:lpstr>
      <vt:lpstr>Methods of Financial Statement Analysis</vt:lpstr>
      <vt:lpstr> Horizontal Analysis</vt:lpstr>
      <vt:lpstr> Vertical Analysis</vt:lpstr>
      <vt:lpstr> Common-Size Statements</vt:lpstr>
      <vt:lpstr> Trend Percentages</vt:lpstr>
      <vt:lpstr> Ratio Analysis</vt:lpstr>
      <vt:lpstr>Horizontal Analysis Example</vt:lpstr>
      <vt:lpstr>Slide 13</vt:lpstr>
      <vt:lpstr>Horizontal Analysis Example</vt:lpstr>
      <vt:lpstr>Horizontal Analysis Example</vt:lpstr>
      <vt:lpstr>Horizontal Analysis Example</vt:lpstr>
      <vt:lpstr>Horizontal Analysis Example</vt:lpstr>
      <vt:lpstr>Horizontal Analysis Example</vt:lpstr>
      <vt:lpstr>Horizontal Analysis Example</vt:lpstr>
      <vt:lpstr>Horizontal Analysis Example</vt:lpstr>
      <vt:lpstr>Slide 21</vt:lpstr>
      <vt:lpstr>Horizontal Analysis Example</vt:lpstr>
      <vt:lpstr>Slide 23</vt:lpstr>
      <vt:lpstr>Slide 24</vt:lpstr>
      <vt:lpstr>Slide 25</vt:lpstr>
      <vt:lpstr>Vertical Analysis Example</vt:lpstr>
      <vt:lpstr>Vertical Analysis Example</vt:lpstr>
      <vt:lpstr>Vertical Analysis Example</vt:lpstr>
      <vt:lpstr>Vertical Analysis Example</vt:lpstr>
      <vt:lpstr>Trend Percentages Example</vt:lpstr>
      <vt:lpstr>Trend Percentages Example</vt:lpstr>
      <vt:lpstr>Trend Percentages Example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Pratik Thakkar</dc:creator>
  <cp:lastModifiedBy>User</cp:lastModifiedBy>
  <cp:revision>4</cp:revision>
  <dcterms:created xsi:type="dcterms:W3CDTF">2018-01-29T09:21:22Z</dcterms:created>
  <dcterms:modified xsi:type="dcterms:W3CDTF">2020-09-10T04:17:07Z</dcterms:modified>
</cp:coreProperties>
</file>