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EE5F8B-BB3B-43DA-8FF2-E5709871CDAE}" type="datetimeFigureOut">
              <a:rPr lang="en-IN" smtClean="0"/>
              <a:pPr/>
              <a:t>10-09-2020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9303F4E-FA36-403E-AFBE-34B7CDD9D96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303F4E-FA36-403E-AFBE-34B7CDD9D96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303F4E-FA36-403E-AFBE-34B7CDD9D96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303F4E-FA36-403E-AFBE-34B7CDD9D96C}"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303F4E-FA36-403E-AFBE-34B7CDD9D96C}"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303F4E-FA36-403E-AFBE-34B7CDD9D96C}"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9303F4E-FA36-403E-AFBE-34B7CDD9D96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9303F4E-FA36-403E-AFBE-34B7CDD9D96C}"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EE5F8B-BB3B-43DA-8FF2-E5709871CDAE}" type="datetimeFigureOut">
              <a:rPr lang="en-IN" smtClean="0"/>
              <a:pPr/>
              <a:t>10-09-2020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9303F4E-FA36-403E-AFBE-34B7CDD9D96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EE5F8B-BB3B-43DA-8FF2-E5709871CDAE}" type="datetimeFigureOut">
              <a:rPr lang="en-IN" smtClean="0"/>
              <a:pPr/>
              <a:t>10-09-2020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303F4E-FA36-403E-AFBE-34B7CDD9D96C}"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EE5F8B-BB3B-43DA-8FF2-E5709871CDAE}" type="datetimeFigureOut">
              <a:rPr lang="en-IN" smtClean="0"/>
              <a:pPr/>
              <a:t>10-09-2020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9303F4E-FA36-403E-AFBE-34B7CDD9D96C}"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EE5F8B-BB3B-43DA-8FF2-E5709871CDAE}" type="datetimeFigureOut">
              <a:rPr lang="en-IN" smtClean="0"/>
              <a:pPr/>
              <a:t>10-09-2020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9303F4E-FA36-403E-AFBE-34B7CDD9D96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Industrial Employment Act 1946</a:t>
            </a:r>
            <a:endParaRPr lang="en-IN" b="1" dirty="0"/>
          </a:p>
        </p:txBody>
      </p:sp>
      <p:sp>
        <p:nvSpPr>
          <p:cNvPr id="5" name="Subtitle 4"/>
          <p:cNvSpPr>
            <a:spLocks noGrp="1"/>
          </p:cNvSpPr>
          <p:nvPr>
            <p:ph type="subTitle" idx="1"/>
          </p:nvPr>
        </p:nvSpPr>
        <p:spPr>
          <a:xfrm>
            <a:off x="0" y="5440407"/>
            <a:ext cx="3200400" cy="141759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normAutofit fontScale="92500"/>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smtClean="0">
                <a:solidFill>
                  <a:schemeClr val="bg1"/>
                </a:solidFill>
              </a:rPr>
              <a:t>Ms. Mital Thakkar</a:t>
            </a:r>
          </a:p>
          <a:p>
            <a:pPr algn="ctr"/>
            <a:r>
              <a:rPr lang="en-US" b="1" dirty="0" smtClean="0">
                <a:solidFill>
                  <a:schemeClr val="bg1"/>
                </a:solidFill>
              </a:rPr>
              <a:t>Assistant Professor</a:t>
            </a:r>
          </a:p>
          <a:p>
            <a:pPr algn="ctr"/>
            <a:r>
              <a:rPr lang="en-US" b="1" dirty="0" smtClean="0">
                <a:solidFill>
                  <a:schemeClr val="bg1"/>
                </a:solidFill>
              </a:rPr>
              <a:t>Department of Management</a:t>
            </a:r>
          </a:p>
          <a:p>
            <a:pPr algn="ctr"/>
            <a:r>
              <a:rPr lang="en-US" b="1" dirty="0" smtClean="0">
                <a:solidFill>
                  <a:schemeClr val="bg1"/>
                </a:solidFill>
              </a:rPr>
              <a:t>SVDU</a:t>
            </a:r>
            <a:endParaRPr lang="en-US" b="1" dirty="0">
              <a:solidFill>
                <a:schemeClr val="bg1"/>
              </a:solidFill>
            </a:endParaRPr>
          </a:p>
        </p:txBody>
      </p:sp>
    </p:spTree>
    <p:extLst>
      <p:ext uri="{BB962C8B-B14F-4D97-AF65-F5344CB8AC3E}">
        <p14:creationId xmlns="" xmlns:p14="http://schemas.microsoft.com/office/powerpoint/2010/main" val="955606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435280" cy="6009531"/>
          </a:xfrm>
        </p:spPr>
        <p:txBody>
          <a:bodyPr>
            <a:normAutofit fontScale="92500" lnSpcReduction="10000"/>
          </a:bodyPr>
          <a:lstStyle/>
          <a:p>
            <a:r>
              <a:rPr lang="en-US" dirty="0"/>
              <a:t> </a:t>
            </a:r>
            <a:r>
              <a:rPr lang="en-US" sz="2800" dirty="0"/>
              <a:t>On receipt of the draft, the certifying officer shall forward a( Form 2) copy thereof to the trade union, if any, of the workmen or to the workmen requiring objections if any, which the workmen may desire to make to the draft standing orders to be submitted by him within 15 days from the receipt of the notice. </a:t>
            </a:r>
          </a:p>
          <a:p>
            <a:r>
              <a:rPr lang="en-US" sz="2800" dirty="0"/>
              <a:t>Then the certifying officer shall decide whether or not any modification or addition to the draft is necessary to render it certifiable under the Act and shall make an order in writing.</a:t>
            </a:r>
          </a:p>
          <a:p>
            <a:r>
              <a:rPr lang="en-US" sz="2800" dirty="0" smtClean="0"/>
              <a:t>The </a:t>
            </a:r>
            <a:r>
              <a:rPr lang="en-US" sz="2800" dirty="0"/>
              <a:t>Certifying Officer shall there upon certify the draft standing orders and shall send within 7 days copies of the certified standing orders to the employer and to the trade union or representative of the workmen. (Section 5)</a:t>
            </a:r>
            <a:endParaRPr lang="en-IN" sz="2800" dirty="0"/>
          </a:p>
        </p:txBody>
      </p:sp>
    </p:spTree>
    <p:extLst>
      <p:ext uri="{BB962C8B-B14F-4D97-AF65-F5344CB8AC3E}">
        <p14:creationId xmlns="" xmlns:p14="http://schemas.microsoft.com/office/powerpoint/2010/main" val="295123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Any employer, workman, trade union aggrieved by  the order of the certifying officer, may within 30 days appeal to the appellate authority, whose decision shall be final. (Section 6)</a:t>
            </a:r>
          </a:p>
          <a:p>
            <a:r>
              <a:rPr lang="en-US" dirty="0" smtClean="0"/>
              <a:t>The </a:t>
            </a:r>
            <a:r>
              <a:rPr lang="en-US" dirty="0"/>
              <a:t>appellate authority shall within 7 days of its order send copies to the certifying officer, to the employer and to the trade union copies of the standing orders as certified by it and authenticated in the prescribed manner. (Section 6)</a:t>
            </a:r>
          </a:p>
          <a:p>
            <a:r>
              <a:rPr lang="en-US" dirty="0" smtClean="0"/>
              <a:t> </a:t>
            </a:r>
            <a:r>
              <a:rPr lang="en-US" dirty="0"/>
              <a:t>The appellate authority has no power to set aside the order of the Certifying Officer. It can confirm or amend the Standing Orders.</a:t>
            </a:r>
            <a:endParaRPr lang="en-IN" dirty="0"/>
          </a:p>
        </p:txBody>
      </p:sp>
      <p:sp>
        <p:nvSpPr>
          <p:cNvPr id="2" name="Title 1"/>
          <p:cNvSpPr>
            <a:spLocks noGrp="1"/>
          </p:cNvSpPr>
          <p:nvPr>
            <p:ph type="title"/>
          </p:nvPr>
        </p:nvSpPr>
        <p:spPr/>
        <p:txBody>
          <a:bodyPr/>
          <a:lstStyle/>
          <a:p>
            <a:r>
              <a:rPr lang="en-IN" b="1" dirty="0"/>
              <a:t>Appeal</a:t>
            </a:r>
          </a:p>
        </p:txBody>
      </p:sp>
    </p:spTree>
    <p:extLst>
      <p:ext uri="{BB962C8B-B14F-4D97-AF65-F5344CB8AC3E}">
        <p14:creationId xmlns="" xmlns:p14="http://schemas.microsoft.com/office/powerpoint/2010/main" val="328039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55365"/>
            <a:ext cx="8229600" cy="4525963"/>
          </a:xfrm>
        </p:spPr>
        <p:txBody>
          <a:bodyPr/>
          <a:lstStyle/>
          <a:p>
            <a:r>
              <a:rPr lang="en-US" dirty="0"/>
              <a:t>Under Section 10 (1) Standing orders finally certified under this Act shall not be modified until the expiry of six months from the date on which the standing order or the last modifications thereof come into operation, unless the agreement provide otherwise. </a:t>
            </a:r>
            <a:endParaRPr lang="en-IN" dirty="0"/>
          </a:p>
        </p:txBody>
      </p:sp>
      <p:sp>
        <p:nvSpPr>
          <p:cNvPr id="2" name="Title 1"/>
          <p:cNvSpPr>
            <a:spLocks noGrp="1"/>
          </p:cNvSpPr>
          <p:nvPr>
            <p:ph type="title"/>
          </p:nvPr>
        </p:nvSpPr>
        <p:spPr/>
        <p:txBody>
          <a:bodyPr>
            <a:normAutofit fontScale="90000"/>
          </a:bodyPr>
          <a:lstStyle/>
          <a:p>
            <a:r>
              <a:rPr lang="en-US" b="1" dirty="0"/>
              <a:t>When the Standing Orders be </a:t>
            </a:r>
            <a:r>
              <a:rPr lang="en-US" b="1" dirty="0" smtClean="0"/>
              <a:t>Modified?</a:t>
            </a:r>
            <a:endParaRPr lang="en-IN" b="1" dirty="0"/>
          </a:p>
        </p:txBody>
      </p:sp>
    </p:spTree>
    <p:extLst>
      <p:ext uri="{BB962C8B-B14F-4D97-AF65-F5344CB8AC3E}">
        <p14:creationId xmlns="" xmlns:p14="http://schemas.microsoft.com/office/powerpoint/2010/main" val="3829883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An employer or workmen may apply to the Certifying Officer to have the standing orders modified. Such application must be accompanied by five copies of the modification proposed to be made. </a:t>
            </a:r>
            <a:endParaRPr lang="en-IN" dirty="0"/>
          </a:p>
        </p:txBody>
      </p:sp>
      <p:sp>
        <p:nvSpPr>
          <p:cNvPr id="2" name="Title 1"/>
          <p:cNvSpPr>
            <a:spLocks noGrp="1"/>
          </p:cNvSpPr>
          <p:nvPr>
            <p:ph type="title"/>
          </p:nvPr>
        </p:nvSpPr>
        <p:spPr/>
        <p:txBody>
          <a:bodyPr>
            <a:normAutofit fontScale="90000"/>
          </a:bodyPr>
          <a:lstStyle/>
          <a:p>
            <a:r>
              <a:rPr lang="en-US" b="1" dirty="0"/>
              <a:t>Who may apply for </a:t>
            </a:r>
            <a:r>
              <a:rPr lang="en-US" b="1" dirty="0" smtClean="0"/>
              <a:t>modification?</a:t>
            </a:r>
            <a:endParaRPr lang="en-IN" b="1" dirty="0"/>
          </a:p>
        </p:txBody>
      </p:sp>
    </p:spTree>
    <p:extLst>
      <p:ext uri="{BB962C8B-B14F-4D97-AF65-F5344CB8AC3E}">
        <p14:creationId xmlns="" xmlns:p14="http://schemas.microsoft.com/office/powerpoint/2010/main" val="21588972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Standing orders, will unless an appeal is preferred, come into operation on the expiry of 30 days from the date on which the authenticated copies of the same are sent or where appeal is preferred, on the expiry of 7 days from the date on which copies of order of the appellate authority are sent (Section 7)</a:t>
            </a:r>
            <a:endParaRPr lang="en-IN" dirty="0"/>
          </a:p>
        </p:txBody>
      </p:sp>
      <p:sp>
        <p:nvSpPr>
          <p:cNvPr id="2" name="Title 1"/>
          <p:cNvSpPr>
            <a:spLocks noGrp="1"/>
          </p:cNvSpPr>
          <p:nvPr>
            <p:ph type="title"/>
          </p:nvPr>
        </p:nvSpPr>
        <p:spPr/>
        <p:txBody>
          <a:bodyPr>
            <a:normAutofit fontScale="90000"/>
          </a:bodyPr>
          <a:lstStyle/>
          <a:p>
            <a:r>
              <a:rPr lang="en-US" b="1" dirty="0"/>
              <a:t>Date of Operation of Standing Orders</a:t>
            </a:r>
            <a:r>
              <a:rPr lang="en-US" dirty="0"/>
              <a:t/>
            </a:r>
            <a:br>
              <a:rPr lang="en-US" dirty="0"/>
            </a:br>
            <a:endParaRPr lang="en-IN" dirty="0"/>
          </a:p>
        </p:txBody>
      </p:sp>
    </p:spTree>
    <p:extLst>
      <p:ext uri="{BB962C8B-B14F-4D97-AF65-F5344CB8AC3E}">
        <p14:creationId xmlns="" xmlns:p14="http://schemas.microsoft.com/office/powerpoint/2010/main" val="952943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 copy of all standing orders as finally certified under this Act shall be filed by the Certifying Officer in a register in the prescribed form( form 3)  It shall furnish a copy of it to any person on payment of the prescribed fees. [Section 8]</a:t>
            </a:r>
          </a:p>
          <a:p>
            <a:pPr marL="0" indent="0">
              <a:buNone/>
            </a:pPr>
            <a:endParaRPr lang="en-IN" dirty="0"/>
          </a:p>
        </p:txBody>
      </p:sp>
      <p:sp>
        <p:nvSpPr>
          <p:cNvPr id="2" name="Title 1"/>
          <p:cNvSpPr>
            <a:spLocks noGrp="1"/>
          </p:cNvSpPr>
          <p:nvPr>
            <p:ph type="title"/>
          </p:nvPr>
        </p:nvSpPr>
        <p:spPr/>
        <p:txBody>
          <a:bodyPr>
            <a:normAutofit fontScale="90000"/>
          </a:bodyPr>
          <a:lstStyle/>
          <a:p>
            <a:r>
              <a:rPr lang="en-IN" b="1" dirty="0"/>
              <a:t>Register of S.O</a:t>
            </a:r>
            <a:r>
              <a:rPr lang="en-IN" dirty="0"/>
              <a:t/>
            </a:r>
            <a:br>
              <a:rPr lang="en-IN" dirty="0"/>
            </a:br>
            <a:endParaRPr lang="en-IN" dirty="0"/>
          </a:p>
        </p:txBody>
      </p:sp>
    </p:spTree>
    <p:extLst>
      <p:ext uri="{BB962C8B-B14F-4D97-AF65-F5344CB8AC3E}">
        <p14:creationId xmlns="" xmlns:p14="http://schemas.microsoft.com/office/powerpoint/2010/main" val="2036895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The text of the standing orders finally certified shall be prominently pasted by the employer in English and in language understood by the majority of the workmen on special board to be maintained for that purpose at or near the entrance through which the majority of workmen enter the industrial establishment (Section 9)</a:t>
            </a:r>
            <a:endParaRPr lang="en-IN" dirty="0"/>
          </a:p>
        </p:txBody>
      </p:sp>
      <p:sp>
        <p:nvSpPr>
          <p:cNvPr id="2" name="Title 1"/>
          <p:cNvSpPr>
            <a:spLocks noGrp="1"/>
          </p:cNvSpPr>
          <p:nvPr>
            <p:ph type="title"/>
          </p:nvPr>
        </p:nvSpPr>
        <p:spPr/>
        <p:txBody>
          <a:bodyPr>
            <a:normAutofit fontScale="90000"/>
          </a:bodyPr>
          <a:lstStyle/>
          <a:p>
            <a:r>
              <a:rPr lang="en-IN" b="1" dirty="0"/>
              <a:t>Pasting of S.O</a:t>
            </a:r>
            <a:br>
              <a:rPr lang="en-IN" b="1" dirty="0"/>
            </a:br>
            <a:endParaRPr lang="en-IN" b="1" dirty="0"/>
          </a:p>
        </p:txBody>
      </p:sp>
    </p:spTree>
    <p:extLst>
      <p:ext uri="{BB962C8B-B14F-4D97-AF65-F5344CB8AC3E}">
        <p14:creationId xmlns="" xmlns:p14="http://schemas.microsoft.com/office/powerpoint/2010/main" val="1970387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An employer who fails to submit draft standing orders shall be punishable with fine which may extend to 5000 rupees and in case of a continuing offence with a further fine which may extend </a:t>
            </a:r>
            <a:r>
              <a:rPr lang="en-US" dirty="0" smtClean="0"/>
              <a:t>to 200 </a:t>
            </a:r>
            <a:r>
              <a:rPr lang="en-US" dirty="0"/>
              <a:t>rupees for every day after the first, during which the offence continues.</a:t>
            </a:r>
          </a:p>
          <a:p>
            <a:pPr marL="0" indent="0">
              <a:buNone/>
            </a:pPr>
            <a:endParaRPr lang="en-IN" dirty="0"/>
          </a:p>
        </p:txBody>
      </p:sp>
      <p:sp>
        <p:nvSpPr>
          <p:cNvPr id="2" name="Title 1"/>
          <p:cNvSpPr>
            <a:spLocks noGrp="1"/>
          </p:cNvSpPr>
          <p:nvPr>
            <p:ph type="title"/>
          </p:nvPr>
        </p:nvSpPr>
        <p:spPr/>
        <p:txBody>
          <a:bodyPr>
            <a:normAutofit fontScale="90000"/>
          </a:bodyPr>
          <a:lstStyle/>
          <a:p>
            <a:r>
              <a:rPr lang="en-IN" b="1" dirty="0"/>
              <a:t>Penalties &amp; Procedure (Section 13)</a:t>
            </a:r>
            <a:r>
              <a:rPr lang="en-IN" dirty="0"/>
              <a:t/>
            </a:r>
            <a:br>
              <a:rPr lang="en-IN" dirty="0"/>
            </a:br>
            <a:endParaRPr lang="en-IN" dirty="0"/>
          </a:p>
        </p:txBody>
      </p:sp>
    </p:spTree>
    <p:extLst>
      <p:ext uri="{BB962C8B-B14F-4D97-AF65-F5344CB8AC3E}">
        <p14:creationId xmlns="" xmlns:p14="http://schemas.microsoft.com/office/powerpoint/2010/main" val="3772670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8291264" cy="5937523"/>
          </a:xfrm>
        </p:spPr>
        <p:txBody>
          <a:bodyPr/>
          <a:lstStyle/>
          <a:p>
            <a:pPr algn="just"/>
            <a:r>
              <a:rPr lang="en-US" dirty="0"/>
              <a:t>An employer, who does any act in contravention of the standing orders finally certified under this Act for his industrial establishment </a:t>
            </a:r>
            <a:r>
              <a:rPr lang="en-US" dirty="0" smtClean="0"/>
              <a:t>.</a:t>
            </a:r>
          </a:p>
          <a:p>
            <a:pPr marL="0" indent="0" algn="just">
              <a:buNone/>
            </a:pPr>
            <a:endParaRPr lang="en-US" dirty="0" smtClean="0"/>
          </a:p>
          <a:p>
            <a:pPr algn="just"/>
            <a:r>
              <a:rPr lang="en-US" dirty="0" smtClean="0"/>
              <a:t>    shall be punishable with fine which may      extend to 100 rupees, in case of continuing offence with a further fine which may extend to 25 rupees for every day after the first, during which the offence continues.</a:t>
            </a:r>
            <a:endParaRPr lang="en-US" dirty="0"/>
          </a:p>
          <a:p>
            <a:pPr algn="just"/>
            <a:endParaRPr lang="en-IN" dirty="0"/>
          </a:p>
        </p:txBody>
      </p:sp>
    </p:spTree>
    <p:extLst>
      <p:ext uri="{BB962C8B-B14F-4D97-AF65-F5344CB8AC3E}">
        <p14:creationId xmlns="" xmlns:p14="http://schemas.microsoft.com/office/powerpoint/2010/main" val="3236771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Before this act , There was no uniformity in the conditions of service of workers until this act was carried.</a:t>
            </a:r>
          </a:p>
          <a:p>
            <a:r>
              <a:rPr lang="en-US" dirty="0" smtClean="0"/>
              <a:t>The frequent causes of friction b/w management &amp; workers in industrial undertaking in India were mainly, due to absence of clear cut employment condition known to the workers .</a:t>
            </a:r>
            <a:endParaRPr lang="en-IN" dirty="0"/>
          </a:p>
        </p:txBody>
      </p:sp>
      <p:sp>
        <p:nvSpPr>
          <p:cNvPr id="2" name="Title 1"/>
          <p:cNvSpPr>
            <a:spLocks noGrp="1"/>
          </p:cNvSpPr>
          <p:nvPr>
            <p:ph type="title"/>
          </p:nvPr>
        </p:nvSpPr>
        <p:spPr/>
        <p:txBody>
          <a:bodyPr/>
          <a:lstStyle/>
          <a:p>
            <a:r>
              <a:rPr lang="en-US" b="1" dirty="0" smtClean="0"/>
              <a:t>Introduction </a:t>
            </a:r>
            <a:endParaRPr lang="en-IN" b="1" dirty="0"/>
          </a:p>
        </p:txBody>
      </p:sp>
    </p:spTree>
    <p:extLst>
      <p:ext uri="{BB962C8B-B14F-4D97-AF65-F5344CB8AC3E}">
        <p14:creationId xmlns="" xmlns:p14="http://schemas.microsoft.com/office/powerpoint/2010/main" val="110003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lstStyle/>
          <a:p>
            <a:r>
              <a:rPr lang="en-US" dirty="0" smtClean="0"/>
              <a:t>This is why – The Labor investigation committee 1944-46 observed: “ An Industrial worker has the right to know the Terms &amp; condition which he is expected to follow”.</a:t>
            </a:r>
          </a:p>
          <a:p>
            <a:r>
              <a:rPr lang="en-US" dirty="0" smtClean="0"/>
              <a:t> The agreement of opinion in favor of separate central law making it compulsory on the part of employer in the country to frame &amp; enforce with the approval of Gov. - Defining the Employment condition.</a:t>
            </a:r>
          </a:p>
          <a:p>
            <a:pPr marL="0" indent="0">
              <a:buNone/>
            </a:pPr>
            <a:endParaRPr lang="en-IN" dirty="0"/>
          </a:p>
        </p:txBody>
      </p:sp>
    </p:spTree>
    <p:extLst>
      <p:ext uri="{BB962C8B-B14F-4D97-AF65-F5344CB8AC3E}">
        <p14:creationId xmlns="" xmlns:p14="http://schemas.microsoft.com/office/powerpoint/2010/main" val="3270649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minimize Industrial conflict </a:t>
            </a:r>
          </a:p>
          <a:p>
            <a:r>
              <a:rPr lang="en-US" dirty="0" smtClean="0"/>
              <a:t> To stand-in pleasant relation between employers &amp; employee </a:t>
            </a:r>
          </a:p>
          <a:p>
            <a:r>
              <a:rPr lang="en-US" dirty="0" smtClean="0"/>
              <a:t> To require workers to define the condition of workers.</a:t>
            </a:r>
            <a:endParaRPr lang="en-IN" dirty="0"/>
          </a:p>
        </p:txBody>
      </p:sp>
      <p:sp>
        <p:nvSpPr>
          <p:cNvPr id="2" name="Title 1"/>
          <p:cNvSpPr>
            <a:spLocks noGrp="1"/>
          </p:cNvSpPr>
          <p:nvPr>
            <p:ph type="title"/>
          </p:nvPr>
        </p:nvSpPr>
        <p:spPr/>
        <p:txBody>
          <a:bodyPr/>
          <a:lstStyle/>
          <a:p>
            <a:r>
              <a:rPr lang="en-US" b="1" dirty="0" smtClean="0"/>
              <a:t>Objectives</a:t>
            </a:r>
            <a:r>
              <a:rPr lang="en-US" dirty="0" smtClean="0"/>
              <a:t> </a:t>
            </a:r>
            <a:endParaRPr lang="en-IN" dirty="0"/>
          </a:p>
        </p:txBody>
      </p:sp>
    </p:spTree>
    <p:extLst>
      <p:ext uri="{BB962C8B-B14F-4D97-AF65-F5344CB8AC3E}">
        <p14:creationId xmlns="" xmlns:p14="http://schemas.microsoft.com/office/powerpoint/2010/main" val="196302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b="1" dirty="0"/>
              <a:t> Certifying officer </a:t>
            </a:r>
            <a:endParaRPr lang="en-IN" b="1" dirty="0" smtClean="0"/>
          </a:p>
          <a:p>
            <a:pPr marL="0" indent="0" algn="just">
              <a:buNone/>
            </a:pPr>
            <a:r>
              <a:rPr lang="en-IN" b="1" dirty="0"/>
              <a:t> </a:t>
            </a:r>
            <a:r>
              <a:rPr lang="en-IN" b="1" dirty="0" smtClean="0"/>
              <a:t> </a:t>
            </a:r>
            <a:r>
              <a:rPr lang="en-US" dirty="0"/>
              <a:t>It means labor Commissioner who is appointed by the appropriate </a:t>
            </a:r>
            <a:r>
              <a:rPr lang="en-US" dirty="0" smtClean="0"/>
              <a:t>Gov ,  </a:t>
            </a:r>
            <a:r>
              <a:rPr lang="en-US" dirty="0"/>
              <a:t>for the purpose of certifying the </a:t>
            </a:r>
            <a:r>
              <a:rPr lang="en-US" dirty="0" smtClean="0"/>
              <a:t>S.O(Standing Orders)</a:t>
            </a:r>
          </a:p>
          <a:p>
            <a:r>
              <a:rPr lang="en-US" b="1" dirty="0"/>
              <a:t> Appellate Authority </a:t>
            </a:r>
          </a:p>
          <a:p>
            <a:pPr marL="0" indent="0" algn="just">
              <a:buNone/>
            </a:pPr>
            <a:r>
              <a:rPr lang="en-IN" dirty="0" smtClean="0"/>
              <a:t>    </a:t>
            </a:r>
            <a:r>
              <a:rPr lang="en-US" dirty="0"/>
              <a:t>It refers to an authority which is appointed by the </a:t>
            </a:r>
            <a:r>
              <a:rPr lang="en-US" dirty="0" smtClean="0"/>
              <a:t>Gov, for </a:t>
            </a:r>
            <a:r>
              <a:rPr lang="en-US" dirty="0"/>
              <a:t>the purpose of seeing to &amp; appeal provided by the employer or any of the workmen</a:t>
            </a:r>
          </a:p>
          <a:p>
            <a:pPr marL="0" indent="0">
              <a:buNone/>
            </a:pPr>
            <a:endParaRPr lang="en-IN" dirty="0"/>
          </a:p>
        </p:txBody>
      </p:sp>
      <p:sp>
        <p:nvSpPr>
          <p:cNvPr id="2" name="Title 1"/>
          <p:cNvSpPr>
            <a:spLocks noGrp="1"/>
          </p:cNvSpPr>
          <p:nvPr>
            <p:ph type="title"/>
          </p:nvPr>
        </p:nvSpPr>
        <p:spPr/>
        <p:txBody>
          <a:bodyPr>
            <a:normAutofit/>
          </a:bodyPr>
          <a:lstStyle/>
          <a:p>
            <a:r>
              <a:rPr lang="en-US" b="1" dirty="0" smtClean="0"/>
              <a:t>Definition </a:t>
            </a:r>
            <a:endParaRPr lang="en-IN" b="1" dirty="0"/>
          </a:p>
        </p:txBody>
      </p:sp>
    </p:spTree>
    <p:extLst>
      <p:ext uri="{BB962C8B-B14F-4D97-AF65-F5344CB8AC3E}">
        <p14:creationId xmlns="" xmlns:p14="http://schemas.microsoft.com/office/powerpoint/2010/main" val="2120066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363272" cy="5865515"/>
          </a:xfrm>
        </p:spPr>
        <p:txBody>
          <a:bodyPr/>
          <a:lstStyle/>
          <a:p>
            <a:endParaRPr lang="en-IN" b="1" dirty="0" smtClean="0"/>
          </a:p>
          <a:p>
            <a:r>
              <a:rPr lang="en-IN" b="1" dirty="0" smtClean="0"/>
              <a:t>Standing </a:t>
            </a:r>
            <a:r>
              <a:rPr lang="en-IN" b="1" dirty="0"/>
              <a:t>Order </a:t>
            </a:r>
            <a:endParaRPr lang="en-IN" b="1" dirty="0" smtClean="0"/>
          </a:p>
          <a:p>
            <a:pPr marL="0" indent="0" algn="just">
              <a:buNone/>
            </a:pPr>
            <a:r>
              <a:rPr lang="en-IN" dirty="0"/>
              <a:t> </a:t>
            </a:r>
            <a:r>
              <a:rPr lang="en-IN" dirty="0" smtClean="0"/>
              <a:t>  </a:t>
            </a:r>
            <a:r>
              <a:rPr lang="en-US" dirty="0"/>
              <a:t>The rules pertaining to working </a:t>
            </a:r>
            <a:r>
              <a:rPr lang="en-US" dirty="0" smtClean="0"/>
              <a:t>of establishment </a:t>
            </a:r>
            <a:r>
              <a:rPr lang="en-US" dirty="0"/>
              <a:t>to be submitted by Employer</a:t>
            </a:r>
            <a:endParaRPr lang="en-IN" dirty="0"/>
          </a:p>
        </p:txBody>
      </p:sp>
    </p:spTree>
    <p:extLst>
      <p:ext uri="{BB962C8B-B14F-4D97-AF65-F5344CB8AC3E}">
        <p14:creationId xmlns="" xmlns:p14="http://schemas.microsoft.com/office/powerpoint/2010/main" val="498680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IN" dirty="0" smtClean="0"/>
              <a:t>Classification of worker </a:t>
            </a:r>
          </a:p>
          <a:p>
            <a:r>
              <a:rPr lang="en-IN" dirty="0" smtClean="0"/>
              <a:t>Publication of work time , holidays , pay days , and wages rates.</a:t>
            </a:r>
          </a:p>
          <a:p>
            <a:r>
              <a:rPr lang="en-IN" dirty="0" smtClean="0"/>
              <a:t>Shift working </a:t>
            </a:r>
          </a:p>
          <a:p>
            <a:r>
              <a:rPr lang="en-IN" dirty="0" smtClean="0"/>
              <a:t>Attendance and late coming</a:t>
            </a:r>
          </a:p>
          <a:p>
            <a:r>
              <a:rPr lang="en-IN" dirty="0" smtClean="0"/>
              <a:t>Leave and holidays</a:t>
            </a:r>
          </a:p>
          <a:p>
            <a:r>
              <a:rPr lang="en-IN" dirty="0" smtClean="0"/>
              <a:t>Casual leave </a:t>
            </a:r>
          </a:p>
          <a:p>
            <a:r>
              <a:rPr lang="en-IN" dirty="0" smtClean="0"/>
              <a:t>Payment of wages</a:t>
            </a:r>
          </a:p>
          <a:p>
            <a:r>
              <a:rPr lang="en-IN" dirty="0" smtClean="0"/>
              <a:t>Stoppage of work</a:t>
            </a:r>
            <a:endParaRPr lang="en-IN" dirty="0"/>
          </a:p>
        </p:txBody>
      </p:sp>
      <p:sp>
        <p:nvSpPr>
          <p:cNvPr id="2" name="Title 1"/>
          <p:cNvSpPr>
            <a:spLocks noGrp="1"/>
          </p:cNvSpPr>
          <p:nvPr>
            <p:ph type="title"/>
          </p:nvPr>
        </p:nvSpPr>
        <p:spPr/>
        <p:txBody>
          <a:bodyPr>
            <a:normAutofit fontScale="90000"/>
          </a:bodyPr>
          <a:lstStyle/>
          <a:p>
            <a:r>
              <a:rPr lang="en-US" b="1" dirty="0"/>
              <a:t>Model Standing Order </a:t>
            </a:r>
            <a:r>
              <a:rPr lang="en-US" b="1" dirty="0" smtClean="0"/>
              <a:t>/Matters </a:t>
            </a:r>
            <a:r>
              <a:rPr lang="en-US" b="1" dirty="0"/>
              <a:t>to be covered in S.O</a:t>
            </a:r>
            <a:endParaRPr lang="en-IN" b="1" dirty="0"/>
          </a:p>
        </p:txBody>
      </p:sp>
    </p:spTree>
    <p:extLst>
      <p:ext uri="{BB962C8B-B14F-4D97-AF65-F5344CB8AC3E}">
        <p14:creationId xmlns="" xmlns:p14="http://schemas.microsoft.com/office/powerpoint/2010/main" val="1888024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363272" cy="5865515"/>
          </a:xfrm>
        </p:spPr>
        <p:txBody>
          <a:bodyPr/>
          <a:lstStyle/>
          <a:p>
            <a:r>
              <a:rPr lang="en-IN" dirty="0" smtClean="0"/>
              <a:t>Termination of the employment </a:t>
            </a:r>
          </a:p>
          <a:p>
            <a:r>
              <a:rPr lang="en-IN" dirty="0" smtClean="0"/>
              <a:t>Action of misconduct</a:t>
            </a:r>
          </a:p>
          <a:p>
            <a:r>
              <a:rPr lang="en-IN" dirty="0" smtClean="0"/>
              <a:t>Suspension </a:t>
            </a:r>
          </a:p>
          <a:p>
            <a:r>
              <a:rPr lang="en-IN" dirty="0" smtClean="0"/>
              <a:t>Dismissal</a:t>
            </a:r>
          </a:p>
          <a:p>
            <a:r>
              <a:rPr lang="en-IN" dirty="0" smtClean="0"/>
              <a:t>Complaints </a:t>
            </a:r>
          </a:p>
          <a:p>
            <a:endParaRPr lang="en-IN" dirty="0"/>
          </a:p>
        </p:txBody>
      </p:sp>
    </p:spTree>
    <p:extLst>
      <p:ext uri="{BB962C8B-B14F-4D97-AF65-F5344CB8AC3E}">
        <p14:creationId xmlns="" xmlns:p14="http://schemas.microsoft.com/office/powerpoint/2010/main" val="403554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a:t>With in 6 months from the date on which this Act is applicable to an industrial establishment </a:t>
            </a:r>
            <a:r>
              <a:rPr lang="en-US" sz="2800" dirty="0" smtClean="0"/>
              <a:t>:</a:t>
            </a:r>
          </a:p>
          <a:p>
            <a:pPr marL="0" indent="0">
              <a:buNone/>
            </a:pPr>
            <a:r>
              <a:rPr lang="en-US" sz="2800" dirty="0" smtClean="0"/>
              <a:t> The </a:t>
            </a:r>
            <a:r>
              <a:rPr lang="en-US" sz="2800" dirty="0"/>
              <a:t>employer of an industrial establishment is required to submit to the certifying officer five copies of the draft standing orders proposed to be adopted by him in his industrial establishment together with the prescribed particulars( Form 1) of workmen, employed and name of trade union if any to which they belong. (Section 3)</a:t>
            </a:r>
            <a:endParaRPr lang="en-IN" sz="2800" dirty="0"/>
          </a:p>
        </p:txBody>
      </p:sp>
      <p:sp>
        <p:nvSpPr>
          <p:cNvPr id="2" name="Title 1"/>
          <p:cNvSpPr>
            <a:spLocks noGrp="1"/>
          </p:cNvSpPr>
          <p:nvPr>
            <p:ph type="title"/>
          </p:nvPr>
        </p:nvSpPr>
        <p:spPr/>
        <p:txBody>
          <a:bodyPr>
            <a:noAutofit/>
          </a:bodyPr>
          <a:lstStyle/>
          <a:p>
            <a:r>
              <a:rPr lang="en-IN" sz="3600" b="1" dirty="0"/>
              <a:t>Procedure, certification , Modification , Appeal </a:t>
            </a:r>
          </a:p>
        </p:txBody>
      </p:sp>
    </p:spTree>
    <p:extLst>
      <p:ext uri="{BB962C8B-B14F-4D97-AF65-F5344CB8AC3E}">
        <p14:creationId xmlns="" xmlns:p14="http://schemas.microsoft.com/office/powerpoint/2010/main" val="2955210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229</TotalTime>
  <Words>1020</Words>
  <Application>Microsoft Office PowerPoint</Application>
  <PresentationFormat>On-screen Show (4:3)</PresentationFormat>
  <Paragraphs>61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The Industrial Employment Act 1946</vt:lpstr>
      <vt:lpstr>Introduction </vt:lpstr>
      <vt:lpstr>Slide 3</vt:lpstr>
      <vt:lpstr>Objectives </vt:lpstr>
      <vt:lpstr>Definition </vt:lpstr>
      <vt:lpstr>Slide 6</vt:lpstr>
      <vt:lpstr>Model Standing Order /Matters to be covered in S.O</vt:lpstr>
      <vt:lpstr>Slide 8</vt:lpstr>
      <vt:lpstr>Procedure, certification , Modification , Appeal </vt:lpstr>
      <vt:lpstr>Slide 10</vt:lpstr>
      <vt:lpstr>Appeal</vt:lpstr>
      <vt:lpstr>When the Standing Orders be Modified?</vt:lpstr>
      <vt:lpstr>Who may apply for modification?</vt:lpstr>
      <vt:lpstr>Date of Operation of Standing Orders </vt:lpstr>
      <vt:lpstr>Register of S.O </vt:lpstr>
      <vt:lpstr>Pasting of S.O </vt:lpstr>
      <vt:lpstr>Penalties &amp; Procedure (Section 13) </vt:lpstr>
      <vt:lpstr>Slide 18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User</cp:lastModifiedBy>
  <cp:revision>15</cp:revision>
  <dcterms:created xsi:type="dcterms:W3CDTF">2020-01-03T13:24:05Z</dcterms:created>
  <dcterms:modified xsi:type="dcterms:W3CDTF">2020-09-10T04:17:37Z</dcterms:modified>
</cp:coreProperties>
</file>