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56" r:id="rId1"/>
  </p:sldMasterIdLst>
  <p:notesMasterIdLst>
    <p:notesMasterId r:id="rId14"/>
  </p:notesMasterIdLst>
  <p:sldIdLst>
    <p:sldId id="318" r:id="rId2"/>
    <p:sldId id="277" r:id="rId3"/>
    <p:sldId id="278" r:id="rId4"/>
    <p:sldId id="279" r:id="rId5"/>
    <p:sldId id="285" r:id="rId6"/>
    <p:sldId id="297" r:id="rId7"/>
    <p:sldId id="271" r:id="rId8"/>
    <p:sldId id="272" r:id="rId9"/>
    <p:sldId id="275" r:id="rId10"/>
    <p:sldId id="310" r:id="rId11"/>
    <p:sldId id="311" r:id="rId12"/>
    <p:sldId id="31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lIns="91440" tIns="45720" rIns="91440" bIns="45720"/>
          <a:lstStyle>
            <a:lvl1pPr lvl="0" algn="l" rtl="0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lIns="91440" tIns="45720" rIns="91440" bIns="45720"/>
          <a:lstStyle>
            <a:lvl1pPr lvl="0" algn="r" rtl="0">
              <a:defRPr sz="1200"/>
            </a:lvl1pPr>
          </a:lstStyle>
          <a:p>
            <a:endParaRPr/>
          </a:p>
        </p:txBody>
      </p:sp>
      <p:sp>
        <p:nvSpPr>
          <p:cNvPr id="4" name="Slide Image Placeholder 3"/>
          <p:cNvSpPr txBox="1"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lIns="91440" tIns="45720" rIns="91440" bIns="45720" anchor="ctr"/>
          <a:lstStyle>
            <a:lvl1pPr lvl="0" rtl="0">
              <a:defRPr/>
            </a:lvl1pPr>
          </a:lstStyle>
          <a:p>
            <a:endParaRPr/>
          </a:p>
        </p:txBody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>
            <a:lvl1pPr lvl="0" rtl="0">
              <a:defRPr/>
            </a:lvl1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7200"/>
          </a:xfrm>
          <a:prstGeom prst="rect">
            <a:avLst/>
          </a:prstGeom>
        </p:spPr>
        <p:txBody>
          <a:bodyPr lIns="91440" tIns="45720" rIns="91440" bIns="45720" anchor="b"/>
          <a:lstStyle>
            <a:lvl1pPr lvl="0" algn="l" rtl="0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</p:spPr>
        <p:txBody>
          <a:bodyPr lIns="91440" tIns="45720" rIns="91440" bIns="45720" anchor="b"/>
          <a:lstStyle>
            <a:lvl1pPr lvl="0" algn="r" rtl="0">
              <a:defRPr sz="1200"/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lvl="0" algn="l" rtl="0">
      <a:defRPr sz="1200">
        <a:solidFill>
          <a:schemeClr val="tx1"/>
        </a:solidFill>
        <a:latin typeface="Calibri"/>
      </a:defRPr>
    </a:lvl1pPr>
    <a:lvl2pPr marL="457200" lvl="0" algn="l" rtl="0">
      <a:defRPr sz="1200">
        <a:solidFill>
          <a:schemeClr val="tx1"/>
        </a:solidFill>
        <a:latin typeface="Calibri"/>
      </a:defRPr>
    </a:lvl2pPr>
    <a:lvl3pPr marL="914400" lvl="0" algn="l" rtl="0">
      <a:defRPr sz="1200">
        <a:solidFill>
          <a:schemeClr val="tx1"/>
        </a:solidFill>
        <a:latin typeface="Calibri"/>
      </a:defRPr>
    </a:lvl3pPr>
    <a:lvl4pPr marL="1371600" lvl="0" algn="l" rtl="0">
      <a:defRPr sz="1200">
        <a:solidFill>
          <a:schemeClr val="tx1"/>
        </a:solidFill>
        <a:latin typeface="Calibri"/>
      </a:defRPr>
    </a:lvl4pPr>
    <a:lvl5pPr marL="1828800" lvl="0" algn="l" rtl="0">
      <a:defRPr sz="1200">
        <a:solidFill>
          <a:schemeClr val="tx1"/>
        </a:solidFill>
        <a:latin typeface="Calibri"/>
      </a:defRPr>
    </a:lvl5pPr>
    <a:lvl6pPr marL="2286000" lvl="0" algn="l" rtl="0">
      <a:defRPr sz="1200">
        <a:solidFill>
          <a:schemeClr val="tx1"/>
        </a:solidFill>
        <a:latin typeface="Calibri"/>
      </a:defRPr>
    </a:lvl6pPr>
    <a:lvl7pPr marL="2743200" lvl="0" algn="l" rtl="0">
      <a:defRPr sz="1200">
        <a:solidFill>
          <a:schemeClr val="tx1"/>
        </a:solidFill>
        <a:latin typeface="Calibri"/>
      </a:defRPr>
    </a:lvl7pPr>
    <a:lvl8pPr marL="3200400" lvl="0" algn="l" rtl="0">
      <a:defRPr sz="1200">
        <a:solidFill>
          <a:schemeClr val="tx1"/>
        </a:solidFill>
        <a:latin typeface="Calibri"/>
      </a:defRPr>
    </a:lvl8pPr>
    <a:lvl9pPr marL="3657600" lvl="0" algn="l" rtl="0">
      <a:defRPr sz="1200">
        <a:solidFill>
          <a:schemeClr val="tx1"/>
        </a:solidFill>
        <a:latin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 rtl="0">
              <a:defRPr/>
            </a:lvl1pPr>
          </a:lstStyle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 rtl="0">
              <a:defRPr/>
            </a:lvl1pPr>
          </a:lstStyle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B38DBA3-52F9-4AF4-A6A4-FA4D7DB2F99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8DBA3-52F9-4AF4-A6A4-FA4D7DB2F99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8DBA3-52F9-4AF4-A6A4-FA4D7DB2F99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38DBA3-52F9-4AF4-A6A4-FA4D7DB2F99C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B38DBA3-52F9-4AF4-A6A4-FA4D7DB2F99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8DBA3-52F9-4AF4-A6A4-FA4D7DB2F99C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8DBA3-52F9-4AF4-A6A4-FA4D7DB2F99C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38DBA3-52F9-4AF4-A6A4-FA4D7DB2F99C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8DBA3-52F9-4AF4-A6A4-FA4D7DB2F99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38DBA3-52F9-4AF4-A6A4-FA4D7DB2F99C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38DBA3-52F9-4AF4-A6A4-FA4D7DB2F99C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B38DBA3-52F9-4AF4-A6A4-FA4D7DB2F99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Accredited_Social_Health_Activis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1066800"/>
            <a:ext cx="7010400" cy="2362200"/>
          </a:xfrm>
        </p:spPr>
        <p:txBody>
          <a:bodyPr/>
          <a:lstStyle/>
          <a:p>
            <a:r>
              <a:rPr lang="en-IN" sz="5400" dirty="0" smtClean="0">
                <a:latin typeface="Times New Roman" pitchFamily="18" charset="0"/>
                <a:cs typeface="Times New Roman" pitchFamily="18" charset="0"/>
              </a:rPr>
              <a:t>Government Schemes</a:t>
            </a:r>
            <a:endParaRPr lang="en-IN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343400"/>
            <a:ext cx="7772401" cy="1905000"/>
          </a:xfrm>
        </p:spPr>
        <p:txBody>
          <a:bodyPr>
            <a:normAutofit/>
          </a:bodyPr>
          <a:lstStyle/>
          <a:p>
            <a:pPr algn="r"/>
            <a:r>
              <a:rPr lang="en-IN" dirty="0" err="1" smtClean="0">
                <a:solidFill>
                  <a:srgbClr val="FF0000"/>
                </a:solidFill>
              </a:rPr>
              <a:t>Shabana</a:t>
            </a:r>
            <a:r>
              <a:rPr lang="en-IN" dirty="0" smtClean="0">
                <a:solidFill>
                  <a:srgbClr val="FF0000"/>
                </a:solidFill>
              </a:rPr>
              <a:t> Khan</a:t>
            </a:r>
          </a:p>
          <a:p>
            <a:pPr algn="r"/>
            <a:r>
              <a:rPr lang="en-IN" dirty="0" smtClean="0">
                <a:solidFill>
                  <a:srgbClr val="FF0000"/>
                </a:solidFill>
              </a:rPr>
              <a:t>Asst. Professor</a:t>
            </a:r>
          </a:p>
          <a:p>
            <a:pPr algn="r"/>
            <a:r>
              <a:rPr lang="en-IN" dirty="0" smtClean="0">
                <a:solidFill>
                  <a:srgbClr val="FF0000"/>
                </a:solidFill>
              </a:rPr>
              <a:t>Subject: Hospital Interaction</a:t>
            </a:r>
          </a:p>
          <a:p>
            <a:pPr algn="r"/>
            <a:r>
              <a:rPr lang="en-IN" dirty="0" smtClean="0">
                <a:solidFill>
                  <a:srgbClr val="FF0000"/>
                </a:solidFill>
              </a:rPr>
              <a:t>Dept. Of management</a:t>
            </a:r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Public Private Partnership For              New-born and infant care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Beneficiary </a:t>
            </a:r>
          </a:p>
          <a:p>
            <a:pPr marL="742950" lvl="2" indent="-342900" algn="just"/>
            <a:r>
              <a:rPr lang="en-US" sz="2400" dirty="0" smtClean="0"/>
              <a:t>Any newborn or infant visiting hospital irrespective of her socio-economic status of his/her parents.</a:t>
            </a:r>
          </a:p>
          <a:p>
            <a:r>
              <a:rPr lang="en-US" sz="2800" dirty="0" smtClean="0"/>
              <a:t>Type of services </a:t>
            </a:r>
          </a:p>
          <a:p>
            <a:pPr marL="857250" lvl="2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</a:rPr>
              <a:t>Any inborn or out born newborns or infants examined, investigated, treated for any abnormality etc.</a:t>
            </a:r>
          </a:p>
          <a:p>
            <a:pPr marL="857250" lvl="2" indent="-457200" algn="just">
              <a:buFont typeface="+mj-lt"/>
              <a:buAutoNum type="arabicPeriod"/>
            </a:pPr>
            <a:r>
              <a:rPr lang="en-US" sz="2400" dirty="0" smtClean="0"/>
              <a:t>Identified High </a:t>
            </a:r>
            <a:r>
              <a:rPr lang="en-US" sz="2400" dirty="0"/>
              <a:t>Risk </a:t>
            </a:r>
            <a:r>
              <a:rPr lang="en-US" sz="2400" dirty="0" smtClean="0">
                <a:solidFill>
                  <a:srgbClr val="000000"/>
                </a:solidFill>
              </a:rPr>
              <a:t>newborns/ infants admitted in NICU/ PICU and treated</a:t>
            </a:r>
            <a:r>
              <a:rPr lang="en-US" sz="2400" dirty="0" smtClean="0"/>
              <a:t>.</a:t>
            </a:r>
          </a:p>
          <a:p>
            <a:pPr marL="857250" lvl="2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</a:rPr>
              <a:t>newborns / infants given tertiary level care such as ventilator care, pediatric surgery, prolonged admission for surgical intervention or newborn weight less than 1200 gms at the time of birth etc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Public Private Partnership For Maternal Health services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200" dirty="0" smtClean="0"/>
              <a:t>Beneficiary </a:t>
            </a:r>
          </a:p>
          <a:p>
            <a:pPr marL="742950" lvl="2" indent="-342900" algn="just"/>
            <a:r>
              <a:rPr lang="en-US" sz="2200" dirty="0" smtClean="0"/>
              <a:t>Any Pregnant or postpartum mother or Women in reproductive age group visiting hospital irrespective of her socio-economic status.</a:t>
            </a:r>
          </a:p>
          <a:p>
            <a:r>
              <a:rPr lang="en-US" sz="2200" dirty="0" smtClean="0"/>
              <a:t>Type of services </a:t>
            </a:r>
          </a:p>
          <a:p>
            <a:pPr marL="857250" lvl="2" indent="-457200" algn="just">
              <a:buFont typeface="+mj-lt"/>
              <a:buAutoNum type="arabicPeriod"/>
            </a:pPr>
            <a:r>
              <a:rPr lang="en-US" sz="2200" dirty="0"/>
              <a:t>Pregnant and Post-Partum Mothers examined, investigated, </a:t>
            </a:r>
            <a:r>
              <a:rPr lang="en-US" sz="2200" dirty="0" smtClean="0"/>
              <a:t> suffering from Thallasamia, </a:t>
            </a:r>
            <a:r>
              <a:rPr lang="en-US" sz="2200" dirty="0"/>
              <a:t>Sickle Cell Anemic, Cardiac Diseases, Metabolic Diseases etc. who requires special </a:t>
            </a:r>
            <a:r>
              <a:rPr lang="en-US" sz="2200" dirty="0" smtClean="0"/>
              <a:t>attention.</a:t>
            </a:r>
          </a:p>
          <a:p>
            <a:pPr marL="857250" lvl="2" indent="-457200" algn="just">
              <a:buFont typeface="+mj-lt"/>
              <a:buAutoNum type="arabicPeriod"/>
            </a:pPr>
            <a:r>
              <a:rPr lang="en-US" sz="2200" dirty="0" smtClean="0"/>
              <a:t>Identified High </a:t>
            </a:r>
            <a:r>
              <a:rPr lang="en-US" sz="2200" dirty="0"/>
              <a:t>Risk </a:t>
            </a:r>
            <a:r>
              <a:rPr lang="en-US" sz="2200" dirty="0" smtClean="0"/>
              <a:t>beneficiary in NAC/PNC and intra-partum period as per Govt. Criteria.</a:t>
            </a:r>
          </a:p>
          <a:p>
            <a:pPr marL="857250" lvl="2" indent="-457200" algn="just">
              <a:buFont typeface="+mj-lt"/>
              <a:buAutoNum type="arabicPeriod"/>
            </a:pPr>
            <a:r>
              <a:rPr lang="en-US" sz="2200" dirty="0"/>
              <a:t>High Risk Mothers given tertiary level care such as ventilator care, </a:t>
            </a:r>
            <a:r>
              <a:rPr lang="en-US" sz="2200" dirty="0" smtClean="0"/>
              <a:t>Obst/Gynac </a:t>
            </a:r>
            <a:r>
              <a:rPr lang="en-US" sz="2200" dirty="0"/>
              <a:t>surgery, prolonged admission for Systemic Diseases, </a:t>
            </a:r>
            <a:r>
              <a:rPr lang="en-US" sz="2200" dirty="0" smtClean="0"/>
              <a:t>treatment or surgery for Obst/Gynac </a:t>
            </a:r>
            <a:r>
              <a:rPr lang="en-US" sz="2200" dirty="0"/>
              <a:t>Complications, Post-Partum Diseases etc. and </a:t>
            </a:r>
            <a:r>
              <a:rPr lang="en-US" sz="2200" dirty="0" smtClean="0"/>
              <a:t>who require </a:t>
            </a:r>
            <a:r>
              <a:rPr lang="en-US" sz="2200" dirty="0"/>
              <a:t>prolonged admission.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Treatment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305800" cy="4572000"/>
          </a:xfrm>
        </p:spPr>
        <p:txBody>
          <a:bodyPr>
            <a:normAutofit fontScale="70000" lnSpcReduction="20000"/>
          </a:bodyPr>
          <a:lstStyle/>
          <a:p>
            <a:pPr marL="857250" lvl="2" indent="-457200" algn="just">
              <a:lnSpc>
                <a:spcPct val="150000"/>
              </a:lnSpc>
            </a:pPr>
            <a:r>
              <a:rPr lang="en-US" sz="2800" dirty="0" smtClean="0"/>
              <a:t>All beneficiary falling under criteria-1 in both PPP are to be</a:t>
            </a:r>
          </a:p>
          <a:p>
            <a:pPr marL="857250" lvl="2" indent="-457200" algn="just">
              <a:lnSpc>
                <a:spcPct val="150000"/>
              </a:lnSpc>
              <a:buNone/>
            </a:pPr>
            <a:r>
              <a:rPr lang="en-US" sz="2800" dirty="0" smtClean="0"/>
              <a:t>       treated in OPD basis.  </a:t>
            </a:r>
          </a:p>
          <a:p>
            <a:pPr marL="857250" lvl="2" indent="-457200" algn="just">
              <a:lnSpc>
                <a:spcPct val="150000"/>
              </a:lnSpc>
            </a:pPr>
            <a:r>
              <a:rPr lang="en-US" sz="2800" dirty="0" smtClean="0"/>
              <a:t>All beneficiary falling under criteria-2 in both PPP are to be</a:t>
            </a:r>
          </a:p>
          <a:p>
            <a:pPr marL="857250" lvl="2" indent="-457200" algn="just">
              <a:lnSpc>
                <a:spcPct val="150000"/>
              </a:lnSpc>
              <a:buNone/>
            </a:pPr>
            <a:r>
              <a:rPr lang="en-US" sz="2800" dirty="0" smtClean="0"/>
              <a:t>      admitted and treated through medical management on IPD basis. </a:t>
            </a:r>
          </a:p>
          <a:p>
            <a:pPr marL="857250" lvl="2" indent="-457200" algn="just">
              <a:lnSpc>
                <a:spcPct val="150000"/>
              </a:lnSpc>
            </a:pPr>
            <a:r>
              <a:rPr lang="en-US" sz="2800" dirty="0" smtClean="0"/>
              <a:t>All beneficiary falling under criteria-3 on in both PPP are to Be admitted and treated either medical management or surgical intervention on IPD basis.</a:t>
            </a:r>
          </a:p>
          <a:p>
            <a:pPr marL="857250" lvl="2" indent="-457200" algn="just">
              <a:lnSpc>
                <a:spcPct val="150000"/>
              </a:lnSpc>
            </a:pPr>
            <a:r>
              <a:rPr lang="en-US" sz="2800" dirty="0" smtClean="0"/>
              <a:t>Under all 3 criteria treatment is to on FoC basis.</a:t>
            </a:r>
          </a:p>
          <a:p>
            <a:pPr marL="857250" lvl="2" indent="-457200" algn="just">
              <a:lnSpc>
                <a:spcPct val="15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solidFill>
            <a:srgbClr val="00B0F0"/>
          </a:solidFill>
        </p:spPr>
        <p:txBody>
          <a:bodyPr>
            <a:normAutofit fontScale="90000"/>
          </a:bodyPr>
          <a:lstStyle>
            <a:lvl1pPr lvl="0" rtl="0">
              <a:defRPr/>
            </a:lvl1pPr>
          </a:lstStyle>
          <a:p>
            <a:pPr algn="ctr"/>
            <a:r>
              <a:rPr lang="en-IN" sz="4400" dirty="0" smtClean="0"/>
              <a:t/>
            </a:r>
            <a:br>
              <a:rPr lang="en-IN" sz="4400" dirty="0" smtClean="0"/>
            </a:br>
            <a:r>
              <a:rPr lang="en-IN" sz="4400" dirty="0" smtClean="0"/>
              <a:t/>
            </a:r>
            <a:br>
              <a:rPr lang="en-IN" sz="4400" dirty="0" smtClean="0"/>
            </a:br>
            <a:r>
              <a:rPr lang="en-IN" sz="4400" dirty="0" smtClean="0"/>
              <a:t/>
            </a:r>
            <a:br>
              <a:rPr lang="en-IN" sz="4400" dirty="0" smtClean="0"/>
            </a:br>
            <a:r>
              <a:rPr lang="en-IN" sz="4400" dirty="0" smtClean="0"/>
              <a:t/>
            </a:r>
            <a:br>
              <a:rPr lang="en-IN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b="1" dirty="0" smtClean="0"/>
              <a:t> 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b="1" u="heavy" dirty="0" smtClean="0"/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Mukhyamantri  Amrutam &amp; Mukhyamantri  Amrutam Vatsalya Yojana</a:t>
            </a:r>
            <a:endParaRPr lang="en-IN" sz="4800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sz="quarter" idx="1"/>
          </p:nvPr>
        </p:nvSpPr>
        <p:spPr>
          <a:xfrm>
            <a:off x="381000" y="1676400"/>
            <a:ext cx="8610600" cy="3886200"/>
          </a:xfrm>
          <a:prstGeom prst="rect">
            <a:avLst/>
          </a:prstGeom>
        </p:spPr>
        <p:txBody>
          <a:bodyPr>
            <a:normAutofit/>
          </a:bodyPr>
          <a:lstStyle>
            <a:lvl1pPr lvl="0" rtl="0">
              <a:defRPr/>
            </a:lvl1pPr>
          </a:lstStyle>
          <a:p>
            <a:pPr lvl="0" algn="just">
              <a:buNone/>
            </a:pPr>
            <a:r>
              <a:rPr lang="en-US" sz="2800" dirty="0" smtClean="0"/>
              <a:t>What is Yojana?</a:t>
            </a:r>
            <a:endParaRPr lang="en-IN" sz="2800" dirty="0" smtClean="0">
              <a:latin typeface="Cambria"/>
            </a:endParaRPr>
          </a:p>
          <a:p>
            <a:pPr marL="0" lvl="0" indent="0" algn="just">
              <a:buNone/>
            </a:pPr>
            <a:r>
              <a:rPr lang="en-US" dirty="0" smtClean="0"/>
              <a:t>"MA” &amp; MA Vatsalya Yojana is a tertiary care scheme for Selected population of Gujarat. All beneficiaries can avail cashless quality medical and surgical treatment for catastrophic illnesses related to: Cardiovascular diseases, Renal diseases, Neurological diseases, Burns, Poly-Trauma, Knee &amp; Hip Replacement - Joint Replacement.</a:t>
            </a:r>
            <a:endParaRPr lang="en-IN" b="1" u="sng" dirty="0" smtClean="0">
              <a:latin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9762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Who is eligible under “MA Vatsalya” Yojana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382000" cy="4572000"/>
          </a:xfrm>
        </p:spPr>
        <p:txBody>
          <a:bodyPr>
            <a:normAutofit/>
          </a:bodyPr>
          <a:lstStyle/>
          <a:p>
            <a:pPr lvl="1" algn="just">
              <a:lnSpc>
                <a:spcPct val="150000"/>
              </a:lnSpc>
            </a:pPr>
            <a:r>
              <a:rPr lang="en-US" dirty="0" smtClean="0"/>
              <a:t>Families are having an annual income up to Rs.4.00 lakh.</a:t>
            </a:r>
            <a:endParaRPr lang="en-US" sz="2000" dirty="0" smtClean="0"/>
          </a:p>
          <a:p>
            <a:pPr lvl="1" algn="just">
              <a:lnSpc>
                <a:spcPct val="150000"/>
              </a:lnSpc>
            </a:pPr>
            <a:r>
              <a:rPr lang="en-US" dirty="0" smtClean="0"/>
              <a:t>All urban &amp; rural ASHAs (</a:t>
            </a:r>
            <a:r>
              <a:rPr lang="en-US" u="heavy" dirty="0" smtClean="0">
                <a:hlinkClick r:id="rId2"/>
              </a:rPr>
              <a:t>Accredited Social Health Activist</a:t>
            </a:r>
            <a:r>
              <a:rPr lang="en-US" dirty="0" smtClean="0"/>
              <a:t>),</a:t>
            </a:r>
            <a:endParaRPr lang="en-US" sz="2000" dirty="0" smtClean="0"/>
          </a:p>
          <a:p>
            <a:pPr lvl="1" algn="just">
              <a:lnSpc>
                <a:spcPct val="150000"/>
              </a:lnSpc>
            </a:pPr>
            <a:r>
              <a:rPr lang="en-US" dirty="0" smtClean="0"/>
              <a:t>Accredited Reporters</a:t>
            </a:r>
            <a:endParaRPr lang="en-US" sz="2000" dirty="0" smtClean="0"/>
          </a:p>
          <a:p>
            <a:pPr lvl="1" algn="just">
              <a:lnSpc>
                <a:spcPct val="150000"/>
              </a:lnSpc>
            </a:pPr>
            <a:r>
              <a:rPr lang="en-US" dirty="0" smtClean="0"/>
              <a:t>Fix pay employees of class-3 &amp; 4 appointed by state government</a:t>
            </a:r>
            <a:endParaRPr lang="en-US" sz="2000" dirty="0" smtClean="0"/>
          </a:p>
          <a:p>
            <a:pPr lvl="1" algn="just">
              <a:lnSpc>
                <a:spcPct val="150000"/>
              </a:lnSpc>
            </a:pPr>
            <a:r>
              <a:rPr lang="en-US" dirty="0" smtClean="0"/>
              <a:t>U-win Card holders.</a:t>
            </a:r>
            <a:endParaRPr lang="en-US" sz="2000" dirty="0" smtClean="0"/>
          </a:p>
          <a:p>
            <a:pPr lvl="1" algn="just">
              <a:lnSpc>
                <a:spcPct val="150000"/>
              </a:lnSpc>
            </a:pPr>
            <a:r>
              <a:rPr lang="en-US" dirty="0" smtClean="0"/>
              <a:t>Senior citizens of those families with annual income up to Rs. 6 lakh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001000" cy="10668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How much medical coverage is provided under “MA” &amp; “MA Vatsalya” Yojana?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305800" cy="4876800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“MA” &amp; “MA Vatsalya” Yojana provides tertiary medical coverage up to Rs. 5,00,000/- for a family on a floater basis.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 Kidney Transplant, Liver Transplant, Kidney + Pancrease Transplant procedures are covered with benefit up to                         Rs. 5,00,000/- under scheme.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Knee and Hip replacement procedures are covered.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 Rs. 300/- is paid to the beneficiary as transportation charges for every instance of availing treatment from the empanelled hospital.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sz="quarter" idx="2"/>
          </p:nvPr>
        </p:nvSpPr>
        <p:spPr>
          <a:xfrm>
            <a:off x="4724400" y="1524000"/>
            <a:ext cx="4419600" cy="441960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Cluster: 14 - Knee &amp; Hip - Joint Replacement</a:t>
            </a:r>
            <a:endParaRPr lang="en-IN" dirty="0" smtClean="0"/>
          </a:p>
          <a:p>
            <a:pPr lvl="1"/>
            <a:r>
              <a:rPr lang="en-US" dirty="0" smtClean="0"/>
              <a:t>Cluster: 16 - Ortorinolaryngology (ENT)</a:t>
            </a:r>
            <a:endParaRPr lang="en-IN" dirty="0" smtClean="0"/>
          </a:p>
          <a:p>
            <a:pPr lvl="1"/>
            <a:r>
              <a:rPr lang="en-US" dirty="0" smtClean="0"/>
              <a:t>Cluster: 17 - Obstetrics &amp; Gynecology</a:t>
            </a:r>
            <a:endParaRPr lang="en-IN" dirty="0" smtClean="0"/>
          </a:p>
          <a:p>
            <a:pPr lvl="1"/>
            <a:r>
              <a:rPr lang="en-US" dirty="0" smtClean="0"/>
              <a:t>Cluster: 18 - Ophthalmology</a:t>
            </a:r>
            <a:endParaRPr lang="en-IN" dirty="0" smtClean="0"/>
          </a:p>
          <a:p>
            <a:pPr lvl="1"/>
            <a:r>
              <a:rPr lang="en-US" dirty="0" smtClean="0"/>
              <a:t>Cluster: 19 - General Surgery</a:t>
            </a:r>
            <a:endParaRPr lang="en-IN" dirty="0" smtClean="0"/>
          </a:p>
          <a:p>
            <a:pPr lvl="1"/>
            <a:r>
              <a:rPr lang="en-US" dirty="0" smtClean="0"/>
              <a:t>Cluster: 20 -  Oral and Maxillo-Facial Surgery</a:t>
            </a:r>
            <a:endParaRPr lang="en-IN" dirty="0" smtClean="0"/>
          </a:p>
          <a:p>
            <a:pPr lvl="1"/>
            <a:r>
              <a:rPr lang="en-US" dirty="0" smtClean="0"/>
              <a:t>Cluster: 26 - Orthopedics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"/>
          </p:nvPr>
        </p:nvSpPr>
        <p:spPr>
          <a:xfrm>
            <a:off x="228600" y="1524000"/>
            <a:ext cx="4953000" cy="502920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Cluster: 1 - Burns &amp; plastic Surgery</a:t>
            </a:r>
            <a:endParaRPr lang="en-IN" dirty="0" smtClean="0"/>
          </a:p>
          <a:p>
            <a:pPr lvl="1"/>
            <a:r>
              <a:rPr lang="en-US" dirty="0" smtClean="0"/>
              <a:t>Cluster: 2 - Cardiology</a:t>
            </a:r>
            <a:endParaRPr lang="en-IN" dirty="0" smtClean="0"/>
          </a:p>
          <a:p>
            <a:pPr lvl="1"/>
            <a:r>
              <a:rPr lang="en-US" dirty="0" smtClean="0"/>
              <a:t>Cluster: 3 - Cardiac Thoracic Surgery</a:t>
            </a:r>
            <a:endParaRPr lang="en-IN" dirty="0" smtClean="0"/>
          </a:p>
          <a:p>
            <a:pPr lvl="1"/>
            <a:r>
              <a:rPr lang="en-US" dirty="0" smtClean="0"/>
              <a:t>Cluster: 4 - Cardio Vascular Surgery</a:t>
            </a:r>
            <a:endParaRPr lang="en-IN" dirty="0" smtClean="0"/>
          </a:p>
          <a:p>
            <a:pPr lvl="1"/>
            <a:r>
              <a:rPr lang="en-US" dirty="0" smtClean="0"/>
              <a:t>Cluster: 5 -  Genito Urinary Surgery(Renal)/ Dialysis</a:t>
            </a:r>
            <a:endParaRPr lang="en-IN" dirty="0" smtClean="0"/>
          </a:p>
          <a:p>
            <a:pPr lvl="1"/>
            <a:r>
              <a:rPr lang="en-US" dirty="0" smtClean="0"/>
              <a:t>Cluster: 6- Neurosurgery/Neurology</a:t>
            </a:r>
          </a:p>
          <a:p>
            <a:pPr lvl="1">
              <a:buNone/>
            </a:pPr>
            <a:r>
              <a:rPr lang="en-US" dirty="0" smtClean="0"/>
              <a:t>    Interventional Neuroradiology</a:t>
            </a:r>
            <a:endParaRPr lang="en-IN" dirty="0" smtClean="0"/>
          </a:p>
          <a:p>
            <a:pPr lvl="1"/>
            <a:r>
              <a:rPr lang="en-US" dirty="0" smtClean="0"/>
              <a:t>Cluster: 7 - Pediatric Surgery</a:t>
            </a:r>
          </a:p>
          <a:p>
            <a:pPr lvl="1"/>
            <a:r>
              <a:rPr lang="en-US" dirty="0" smtClean="0"/>
              <a:t>Cluster: 8 - Poly-Trauma</a:t>
            </a:r>
          </a:p>
          <a:p>
            <a:pPr lvl="1"/>
            <a:endParaRPr lang="en-IN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09600" y="304800"/>
            <a:ext cx="7772400" cy="990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Our Hospital is empanelled under the scheme for Following Clusters.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IN" sz="2800" b="1" dirty="0" smtClean="0">
                <a:solidFill>
                  <a:schemeClr val="tx1"/>
                </a:solidFill>
              </a:rPr>
              <a:t>Mandatory Documents Under the MA scheme</a:t>
            </a:r>
            <a:endParaRPr lang="en-IN" sz="2800" b="1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>
          <a:xfrm>
            <a:off x="914400" y="762000"/>
            <a:ext cx="7772400" cy="5638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IN" sz="2400" b="1" u="sng" dirty="0" smtClean="0"/>
              <a:t>For Registration:-</a:t>
            </a:r>
          </a:p>
          <a:p>
            <a:pPr>
              <a:buFont typeface="Arial" pitchFamily="34" charset="0"/>
              <a:buChar char="•"/>
            </a:pPr>
            <a:r>
              <a:rPr lang="en-IN" sz="2400" dirty="0" smtClean="0"/>
              <a:t>MA Card</a:t>
            </a:r>
          </a:p>
          <a:p>
            <a:pPr>
              <a:buFont typeface="Arial" pitchFamily="34" charset="0"/>
              <a:buChar char="•"/>
            </a:pPr>
            <a:r>
              <a:rPr lang="en-IN" sz="2400" dirty="0" smtClean="0"/>
              <a:t>Patient</a:t>
            </a:r>
          </a:p>
          <a:p>
            <a:pPr>
              <a:buFont typeface="Arial" pitchFamily="34" charset="0"/>
              <a:buChar char="•"/>
            </a:pPr>
            <a:r>
              <a:rPr lang="en-IN" sz="2400" dirty="0" smtClean="0"/>
              <a:t>Patient’s Aadhaar Card</a:t>
            </a:r>
          </a:p>
          <a:p>
            <a:pPr>
              <a:buFont typeface="Arial" pitchFamily="34" charset="0"/>
              <a:buChar char="•"/>
            </a:pPr>
            <a:r>
              <a:rPr lang="en-IN" sz="2400" dirty="0" smtClean="0"/>
              <a:t>If Patient finger print do not come then Patient relative</a:t>
            </a:r>
          </a:p>
          <a:p>
            <a:pPr>
              <a:buFont typeface="Arial" pitchFamily="34" charset="0"/>
              <a:buChar char="•"/>
            </a:pPr>
            <a:r>
              <a:rPr lang="en-IN" sz="2400" dirty="0" smtClean="0"/>
              <a:t>IPD file with MA cluster number and surgery name with singe and stamp of treating consultant</a:t>
            </a:r>
          </a:p>
          <a:p>
            <a:pPr>
              <a:buNone/>
            </a:pPr>
            <a:endParaRPr lang="en-IN" sz="2400" dirty="0" smtClean="0"/>
          </a:p>
          <a:p>
            <a:pPr>
              <a:buFont typeface="Wingdings" pitchFamily="2" charset="2"/>
              <a:buChar char="Ø"/>
            </a:pPr>
            <a:r>
              <a:rPr lang="en-IN" sz="2400" b="1" u="sng" dirty="0" smtClean="0"/>
              <a:t>For  Preauth Approval:-</a:t>
            </a:r>
          </a:p>
          <a:p>
            <a:pPr>
              <a:buFont typeface="Arial" pitchFamily="34" charset="0"/>
              <a:buChar char="•"/>
            </a:pPr>
            <a:r>
              <a:rPr lang="en-IN" sz="2400" dirty="0" smtClean="0"/>
              <a:t>Detail Clinical Note with Surgeon sign and stamp</a:t>
            </a:r>
          </a:p>
          <a:p>
            <a:pPr>
              <a:buFont typeface="Arial" pitchFamily="34" charset="0"/>
              <a:buChar char="•"/>
            </a:pPr>
            <a:r>
              <a:rPr lang="en-IN" sz="2400" dirty="0" smtClean="0"/>
              <a:t>Pre-op Investigations (Printed with Consultant Sing &amp; Stamp)</a:t>
            </a:r>
          </a:p>
          <a:p>
            <a:pPr>
              <a:buFont typeface="Arial" pitchFamily="34" charset="0"/>
              <a:buChar char="•"/>
            </a:pPr>
            <a:r>
              <a:rPr lang="en-IN" sz="2400" dirty="0" smtClean="0"/>
              <a:t>Clinical Photo (where applicable)</a:t>
            </a:r>
          </a:p>
          <a:p>
            <a:pPr>
              <a:buFont typeface="Arial" pitchFamily="34" charset="0"/>
              <a:buChar char="•"/>
            </a:pPr>
            <a:r>
              <a:rPr lang="en-IN" sz="2400" dirty="0" smtClean="0"/>
              <a:t>Treatment Plan with singe and stamp of treating consultant</a:t>
            </a:r>
          </a:p>
          <a:p>
            <a:pPr>
              <a:buFont typeface="Arial" pitchFamily="34" charset="0"/>
              <a:buChar char="•"/>
            </a:pPr>
            <a:endParaRPr lang="en-IN" sz="2800" dirty="0" smtClean="0"/>
          </a:p>
          <a:p>
            <a:pPr>
              <a:buNone/>
            </a:pPr>
            <a:endParaRPr lang="en-IN" sz="2800" u="sng" dirty="0" smtClean="0"/>
          </a:p>
          <a:p>
            <a:pPr>
              <a:buFont typeface="Wingdings" pitchFamily="2" charset="2"/>
              <a:buChar char="Ø"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  <a:prstGeom prst="rect">
            <a:avLst/>
          </a:prstGeom>
          <a:solidFill>
            <a:srgbClr val="00B0F0"/>
          </a:solidFill>
        </p:spPr>
        <p:txBody>
          <a:bodyPr>
            <a:normAutofit fontScale="90000"/>
          </a:bodyPr>
          <a:lstStyle>
            <a:lvl1pPr lvl="0" rtl="0">
              <a:defRPr/>
            </a:lvl1pPr>
          </a:lstStyle>
          <a:p>
            <a:pPr lvl="0" rtl="0"/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Bal-sakha- </a:t>
            </a:r>
            <a:r>
              <a:rPr lang="en-IN" dirty="0"/>
              <a:t>3 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sz="quarter" idx="1"/>
          </p:nvPr>
        </p:nvSpPr>
        <p:spPr>
          <a:xfrm>
            <a:off x="381000" y="914400"/>
            <a:ext cx="8610600" cy="52578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lvl="0" rtl="0">
              <a:defRPr/>
            </a:lvl1pPr>
          </a:lstStyle>
          <a:p>
            <a:pPr marL="0" lvl="0" indent="0" algn="just">
              <a:buNone/>
            </a:pPr>
            <a:r>
              <a:rPr lang="en-IN" sz="2800" b="1" u="sng" dirty="0" smtClean="0">
                <a:latin typeface="Cambria"/>
              </a:rPr>
              <a:t>Enrolment criteria for facilities:</a:t>
            </a:r>
          </a:p>
          <a:p>
            <a:pPr lvl="0" algn="just"/>
            <a:r>
              <a:rPr lang="en-IN" sz="2800" dirty="0" smtClean="0">
                <a:latin typeface="Cambria"/>
              </a:rPr>
              <a:t>Facilities having Level 2 or Level 3 NICU</a:t>
            </a:r>
          </a:p>
          <a:p>
            <a:pPr lvl="0" algn="just"/>
            <a:r>
              <a:rPr lang="en-IN" sz="2800" dirty="0" smtClean="0">
                <a:latin typeface="Cambria"/>
              </a:rPr>
              <a:t>Facilities with full time functioning Human resources (Paediatrician/SN)</a:t>
            </a:r>
          </a:p>
          <a:p>
            <a:pPr marL="0" lvl="0" indent="0" rtl="0">
              <a:buNone/>
            </a:pPr>
            <a:endParaRPr lang="en-IN" b="1" u="sng" dirty="0" smtClean="0">
              <a:latin typeface="Cambria"/>
            </a:endParaRPr>
          </a:p>
          <a:p>
            <a:pPr marL="0" lvl="0" indent="0" rtl="0">
              <a:buNone/>
            </a:pPr>
            <a:r>
              <a:rPr lang="en-IN" b="1" u="sng" dirty="0" smtClean="0">
                <a:latin typeface="Cambria"/>
              </a:rPr>
              <a:t>Inclusion </a:t>
            </a:r>
            <a:r>
              <a:rPr lang="en-IN" b="1" u="sng" dirty="0">
                <a:latin typeface="Cambria"/>
              </a:rPr>
              <a:t>criteria for New born (up to 28 days): </a:t>
            </a:r>
          </a:p>
          <a:p>
            <a:pPr lvl="0" rtl="0"/>
            <a:r>
              <a:rPr lang="en-IN" dirty="0">
                <a:latin typeface="Cambria"/>
              </a:rPr>
              <a:t>All babies with birth weight &lt;1500 grams (Very Low Birth Weight)</a:t>
            </a:r>
          </a:p>
          <a:p>
            <a:pPr lvl="0" rtl="0"/>
            <a:r>
              <a:rPr lang="en-IN" dirty="0">
                <a:latin typeface="Cambria"/>
              </a:rPr>
              <a:t>All premature babies (Gestational age &lt;37 weeks)</a:t>
            </a:r>
          </a:p>
          <a:p>
            <a:pPr lvl="0" rtl="0"/>
            <a:r>
              <a:rPr lang="en-IN" dirty="0">
                <a:latin typeface="Cambria"/>
              </a:rPr>
              <a:t>Babies with birth weight &gt;1500 grams with any one of the following:</a:t>
            </a:r>
          </a:p>
          <a:p>
            <a:pPr lvl="1" rtl="0"/>
            <a:r>
              <a:rPr lang="en-IN" dirty="0">
                <a:latin typeface="Cambria"/>
              </a:rPr>
              <a:t>Birth asphyxia</a:t>
            </a:r>
          </a:p>
          <a:p>
            <a:pPr lvl="1" rtl="0"/>
            <a:r>
              <a:rPr lang="en-IN" dirty="0">
                <a:latin typeface="Cambria"/>
              </a:rPr>
              <a:t>Meconium aspiration syndrome</a:t>
            </a:r>
          </a:p>
          <a:p>
            <a:pPr lvl="1" rtl="0"/>
            <a:r>
              <a:rPr lang="en-IN" dirty="0">
                <a:latin typeface="Cambria"/>
              </a:rPr>
              <a:t>Respiratory distress syndrome</a:t>
            </a:r>
          </a:p>
          <a:p>
            <a:pPr lvl="1" rtl="0"/>
            <a:r>
              <a:rPr lang="en-IN" dirty="0">
                <a:latin typeface="Cambria"/>
              </a:rPr>
              <a:t>Sepsis/meningitis confirmed by lab diagnosis</a:t>
            </a:r>
          </a:p>
          <a:p>
            <a:pPr lvl="1" rtl="0"/>
            <a:r>
              <a:rPr lang="en-IN" dirty="0">
                <a:latin typeface="Cambria"/>
              </a:rPr>
              <a:t>Metabolic complications like hypoglycaemia, hypocalcaemia, hypernatremia etc.</a:t>
            </a:r>
          </a:p>
          <a:p>
            <a:pPr lvl="1" rtl="0"/>
            <a:r>
              <a:rPr lang="en-IN" dirty="0">
                <a:latin typeface="Cambria"/>
              </a:rPr>
              <a:t>Babies requiring surgical intervention with congenital </a:t>
            </a:r>
            <a:r>
              <a:rPr lang="en-IN" dirty="0" smtClean="0">
                <a:latin typeface="Cambria"/>
              </a:rPr>
              <a:t>anomalies</a:t>
            </a:r>
            <a:endParaRPr lang="en-IN" dirty="0">
              <a:latin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sz="quarter" idx="1"/>
          </p:nvPr>
        </p:nvSpPr>
        <p:spPr>
          <a:xfrm>
            <a:off x="457200" y="533400"/>
            <a:ext cx="8229600" cy="54864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lvl="0" rtl="0">
              <a:defRPr/>
            </a:lvl1pPr>
          </a:lstStyle>
          <a:p>
            <a:pPr marL="0" lvl="0" indent="0" algn="just">
              <a:buNone/>
            </a:pPr>
            <a:r>
              <a:rPr lang="en-IN" sz="2400" b="1" u="sng" dirty="0" smtClean="0">
                <a:latin typeface="Cambria"/>
              </a:rPr>
              <a:t>Treatment:</a:t>
            </a:r>
            <a:r>
              <a:rPr lang="en-IN" sz="2400" b="1" dirty="0" smtClean="0">
                <a:latin typeface="Cambria"/>
              </a:rPr>
              <a:t> </a:t>
            </a:r>
          </a:p>
          <a:p>
            <a:pPr marL="0" indent="0" algn="just">
              <a:buNone/>
            </a:pPr>
            <a:r>
              <a:rPr lang="en-IN" sz="2400" b="1" dirty="0" smtClean="0">
                <a:latin typeface="Cambria"/>
              </a:rPr>
              <a:t>All services to be provided free of cost</a:t>
            </a:r>
          </a:p>
          <a:p>
            <a:pPr marL="0" indent="0" algn="just"/>
            <a:r>
              <a:rPr lang="en-IN" sz="2400" dirty="0" smtClean="0">
                <a:latin typeface="Cambria"/>
              </a:rPr>
              <a:t> lab test/Diagnostic services.</a:t>
            </a:r>
          </a:p>
          <a:p>
            <a:pPr marL="0" indent="0" algn="just"/>
            <a:r>
              <a:rPr lang="en-IN" sz="2400" dirty="0" smtClean="0">
                <a:latin typeface="Cambria"/>
              </a:rPr>
              <a:t> Drugs</a:t>
            </a:r>
          </a:p>
          <a:p>
            <a:pPr marL="0" indent="0" algn="just"/>
            <a:r>
              <a:rPr lang="en-IN" sz="2400" dirty="0" smtClean="0">
                <a:latin typeface="Cambria"/>
              </a:rPr>
              <a:t> Procedures required for treatment.</a:t>
            </a:r>
          </a:p>
          <a:p>
            <a:pPr marL="0" indent="0" algn="just"/>
            <a:r>
              <a:rPr lang="en-IN" sz="2400" dirty="0" smtClean="0">
                <a:latin typeface="Cambria"/>
              </a:rPr>
              <a:t> In case where Ventilator support.</a:t>
            </a:r>
          </a:p>
          <a:p>
            <a:pPr marL="0" indent="0" algn="just"/>
            <a:r>
              <a:rPr lang="en-IN" sz="2400" dirty="0" smtClean="0">
                <a:latin typeface="Cambria"/>
              </a:rPr>
              <a:t> Any surgery</a:t>
            </a:r>
          </a:p>
          <a:p>
            <a:pPr marL="0" indent="0" algn="just"/>
            <a:r>
              <a:rPr lang="en-IN" sz="2400" dirty="0" smtClean="0">
                <a:latin typeface="Cambria"/>
              </a:rPr>
              <a:t> Vaccination of newborn, if not done.</a:t>
            </a:r>
          </a:p>
          <a:p>
            <a:pPr marL="0" lvl="0" indent="0" algn="just">
              <a:buNone/>
            </a:pPr>
            <a:r>
              <a:rPr lang="en-IN" sz="2400" b="1" u="sng" dirty="0" smtClean="0">
                <a:latin typeface="Cambria"/>
              </a:rPr>
              <a:t>Treatment Cost:</a:t>
            </a:r>
            <a:r>
              <a:rPr lang="en-IN" sz="2400" b="1" dirty="0" smtClean="0">
                <a:latin typeface="Cambria"/>
              </a:rPr>
              <a:t> </a:t>
            </a:r>
          </a:p>
          <a:p>
            <a:pPr lvl="0" algn="just"/>
            <a:r>
              <a:rPr lang="en-IN" sz="2400" dirty="0" smtClean="0">
                <a:latin typeface="Cambria"/>
              </a:rPr>
              <a:t>For</a:t>
            </a:r>
            <a:r>
              <a:rPr lang="en-IN" sz="2400" b="1" dirty="0" smtClean="0">
                <a:latin typeface="Cambria"/>
              </a:rPr>
              <a:t> </a:t>
            </a:r>
            <a:r>
              <a:rPr lang="en-IN" sz="2400" dirty="0" smtClean="0">
                <a:latin typeface="Cambria"/>
              </a:rPr>
              <a:t>every new born it is estimated to be Rs.7000 per day and such treatment may be required for approximately for 7 days, hence cost of treatment for single new born is estimated to be maximum of Rs.49,000. </a:t>
            </a:r>
          </a:p>
          <a:p>
            <a:pPr marL="0" indent="0" algn="just">
              <a:buNone/>
            </a:pPr>
            <a:endParaRPr lang="en-IN" sz="2400" dirty="0" smtClean="0">
              <a:latin typeface="Cambria"/>
            </a:endParaRPr>
          </a:p>
          <a:p>
            <a:pPr marL="0" lvl="0" indent="0" algn="just">
              <a:buNone/>
            </a:pPr>
            <a:endParaRPr lang="en-IN" sz="2400" dirty="0" smtClean="0">
              <a:latin typeface="Cambria"/>
            </a:endParaRPr>
          </a:p>
          <a:p>
            <a:pPr marL="0" indent="0" algn="just">
              <a:buNone/>
            </a:pPr>
            <a:endParaRPr lang="en-IN" sz="2400" dirty="0" smtClean="0">
              <a:latin typeface="Cambria"/>
            </a:endParaRPr>
          </a:p>
          <a:p>
            <a:pPr marL="0" indent="0" algn="just"/>
            <a:endParaRPr lang="en-IN" sz="2400" b="1" dirty="0">
              <a:latin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sz="quarter" idx="1"/>
          </p:nvPr>
        </p:nvSpPr>
        <p:spPr>
          <a:xfrm>
            <a:off x="457200" y="304800"/>
            <a:ext cx="8229600" cy="61722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lvl="0" rtl="0">
              <a:defRPr/>
            </a:lvl1pPr>
          </a:lstStyle>
          <a:p>
            <a:pPr marL="0" indent="0" algn="just">
              <a:buNone/>
            </a:pPr>
            <a:endParaRPr lang="en-IN" sz="2400" b="1" u="sng" dirty="0" smtClean="0">
              <a:latin typeface="Cambria"/>
            </a:endParaRPr>
          </a:p>
          <a:p>
            <a:pPr marL="0" indent="0" algn="just">
              <a:buNone/>
            </a:pPr>
            <a:r>
              <a:rPr lang="en-IN" sz="2400" b="1" u="sng" dirty="0" smtClean="0">
                <a:latin typeface="Cambria"/>
              </a:rPr>
              <a:t>Responsibility of Hospital:</a:t>
            </a:r>
          </a:p>
          <a:p>
            <a:pPr marL="0" indent="0" algn="just"/>
            <a:r>
              <a:rPr lang="en-IN" sz="2400" dirty="0" smtClean="0">
                <a:latin typeface="Cambria"/>
              </a:rPr>
              <a:t> During the period of MoU, if the newborn dies due to any mistake or irresponsible behaviour of staff of hospital, it will the responsibility of hospital</a:t>
            </a:r>
          </a:p>
          <a:p>
            <a:pPr marL="0" indent="0" algn="just">
              <a:buNone/>
            </a:pPr>
            <a:endParaRPr lang="en-IN" sz="2400" dirty="0" smtClean="0">
              <a:latin typeface="Cambria"/>
            </a:endParaRPr>
          </a:p>
          <a:p>
            <a:pPr lvl="0" algn="just">
              <a:buNone/>
            </a:pPr>
            <a:r>
              <a:rPr lang="en-IN" sz="2400" b="1" u="sng" dirty="0" smtClean="0">
                <a:latin typeface="Cambria"/>
              </a:rPr>
              <a:t>Documents for payments:</a:t>
            </a:r>
            <a:r>
              <a:rPr lang="en-IN" sz="2400" b="1" dirty="0" smtClean="0">
                <a:latin typeface="Cambria"/>
              </a:rPr>
              <a:t> </a:t>
            </a:r>
          </a:p>
          <a:p>
            <a:pPr marL="0" indent="0" algn="just">
              <a:buNone/>
            </a:pPr>
            <a:r>
              <a:rPr lang="en-IN" sz="2400" dirty="0" smtClean="0">
                <a:latin typeface="Cambria"/>
              </a:rPr>
              <a:t>Following documents are required:</a:t>
            </a:r>
          </a:p>
          <a:p>
            <a:pPr marL="0" indent="0" algn="just"/>
            <a:r>
              <a:rPr lang="en-IN" sz="2400" dirty="0" smtClean="0">
                <a:latin typeface="Cambria"/>
              </a:rPr>
              <a:t> Register is to be maintained by Hospital for Balsakha-3 as      per the sample of GoG.</a:t>
            </a:r>
          </a:p>
          <a:p>
            <a:pPr marL="0" indent="0" algn="just"/>
            <a:r>
              <a:rPr lang="en-IN" sz="2400" dirty="0" smtClean="0">
                <a:latin typeface="Cambria"/>
              </a:rPr>
              <a:t> All records of treatment</a:t>
            </a:r>
          </a:p>
          <a:p>
            <a:pPr marL="0" indent="0" algn="just"/>
            <a:r>
              <a:rPr lang="en-IN" sz="2400" dirty="0" smtClean="0">
                <a:latin typeface="Cambria"/>
              </a:rPr>
              <a:t> Records required for processing the bills</a:t>
            </a:r>
          </a:p>
          <a:p>
            <a:pPr marL="273050" lvl="1" indent="0" algn="just"/>
            <a:r>
              <a:rPr lang="en-IN" sz="2200" dirty="0" smtClean="0">
                <a:latin typeface="Cambria"/>
              </a:rPr>
              <a:t> Application form</a:t>
            </a:r>
          </a:p>
          <a:p>
            <a:pPr marL="273050" lvl="1" indent="0" algn="just"/>
            <a:r>
              <a:rPr lang="en-IN" sz="2200" dirty="0" smtClean="0">
                <a:latin typeface="Cambria"/>
              </a:rPr>
              <a:t> Certificate of Parents of New born regarding free treatment.</a:t>
            </a:r>
          </a:p>
          <a:p>
            <a:pPr marL="273050" lvl="1" indent="0" algn="just"/>
            <a:r>
              <a:rPr lang="en-IN" sz="2200" dirty="0" smtClean="0">
                <a:latin typeface="Cambria"/>
              </a:rPr>
              <a:t>  Letter of Hospital regarding payment of bills</a:t>
            </a:r>
          </a:p>
          <a:p>
            <a:pPr marL="273050" lvl="1" indent="0" algn="just"/>
            <a:endParaRPr lang="en-IN" sz="2200" dirty="0" smtClean="0">
              <a:latin typeface="Cambria"/>
            </a:endParaRPr>
          </a:p>
          <a:p>
            <a:pPr marL="0" indent="0" algn="just"/>
            <a:endParaRPr lang="en-IN" sz="2400" dirty="0">
              <a:latin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301</TotalTime>
  <Words>989</Words>
  <PresentationFormat>On-screen Show (4:3)</PresentationFormat>
  <Paragraphs>116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Government Schemes</vt:lpstr>
      <vt:lpstr>        Mukhyamantri  Amrutam &amp; Mukhyamantri  Amrutam Vatsalya Yojana</vt:lpstr>
      <vt:lpstr>Who is eligible under “MA Vatsalya” Yojana</vt:lpstr>
      <vt:lpstr>How much medical coverage is provided under “MA” &amp; “MA Vatsalya” Yojana?</vt:lpstr>
      <vt:lpstr>Slide 5</vt:lpstr>
      <vt:lpstr>Mandatory Documents Under the MA scheme</vt:lpstr>
      <vt:lpstr>   Bal-sakha- 3 </vt:lpstr>
      <vt:lpstr>Slide 8</vt:lpstr>
      <vt:lpstr>Slide 9</vt:lpstr>
      <vt:lpstr>Public Private Partnership For              New-born and infant care</vt:lpstr>
      <vt:lpstr>Public Private Partnership For Maternal Health services</vt:lpstr>
      <vt:lpstr>Treatment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Bal-sakha- 3</dc:title>
  <dc:creator>dell;coordisr</dc:creator>
  <cp:lastModifiedBy>user</cp:lastModifiedBy>
  <cp:revision>112</cp:revision>
  <dcterms:modified xsi:type="dcterms:W3CDTF">2020-08-27T10:00:52Z</dcterms:modified>
</cp:coreProperties>
</file>