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6" r:id="rId3"/>
    <p:sldId id="287" r:id="rId4"/>
    <p:sldId id="288" r:id="rId5"/>
    <p:sldId id="293" r:id="rId6"/>
    <p:sldId id="292" r:id="rId7"/>
    <p:sldId id="284" r:id="rId8"/>
    <p:sldId id="294" r:id="rId9"/>
    <p:sldId id="278" r:id="rId10"/>
    <p:sldId id="279" r:id="rId11"/>
    <p:sldId id="280" r:id="rId12"/>
    <p:sldId id="281" r:id="rId13"/>
    <p:sldId id="282" r:id="rId14"/>
    <p:sldId id="291" r:id="rId15"/>
    <p:sldId id="285" r:id="rId16"/>
    <p:sldId id="286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0091A-9A5D-DD44-82EE-D1E6551421E2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E23BB-4FB2-3A48-BB50-D53C61AE1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3643-7CB8-AF40-92F7-E847AF222BA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030E-3998-409B-B0AF-EA2D7D6D6F99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B718-5520-4994-AA8E-E8CF22EEEEC5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3D3F-2CDB-44A4-9682-82FC669FE52D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D75A-D52A-42C1-A8BC-CF2021CABF0F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B423-3CCE-421C-A367-C352025AEDFD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5D58-C3EC-4D32-A0BD-EEA1FF944436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E649F-6E60-4C0C-8A40-207F592352C1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B3E7-9E30-4486-9140-D0974E068066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C9E4-5E38-4A5C-B3F2-74555EEEE8A3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4612-1289-4084-B19D-FCBD4EE01E1F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ACCA-62AA-4FE1-95DA-267D832D8F32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EA124-E650-463D-A54F-E41461C4E8AE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92D66-2EB9-C14F-9484-416EC99DA1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7.wav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8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15" y="4128342"/>
            <a:ext cx="7772400" cy="1470025"/>
          </a:xfrm>
          <a:effectLst>
            <a:glow rad="139700">
              <a:schemeClr val="accent3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7200" b="1" u="sng" cap="small" smtClean="0">
                <a:solidFill>
                  <a:srgbClr val="000000"/>
                </a:solidFill>
              </a:rPr>
              <a:t>Treatment plan</a:t>
            </a:r>
            <a:endParaRPr lang="en-US" sz="7200" b="1" u="sng" cap="small" dirty="0">
              <a:solidFill>
                <a:srgbClr val="000000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651372" y="1365455"/>
            <a:ext cx="4492628" cy="2762887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694A8-patient.gif"/>
          <p:cNvPicPr>
            <a:picLocks noChangeAspect="1"/>
          </p:cNvPicPr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6066235" y="1897984"/>
            <a:ext cx="1714500" cy="160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21834" y="5908431"/>
            <a:ext cx="4220308" cy="68931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skerville Old Face" pitchFamily="18" charset="0"/>
              </a:rPr>
              <a:t>Dr  JASUMA  J RAI</a:t>
            </a:r>
            <a:endParaRPr lang="en-IN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askerville Old Face" pitchFamily="18" charset="0"/>
            </a:endParaRPr>
          </a:p>
        </p:txBody>
      </p:sp>
      <p:pic>
        <p:nvPicPr>
          <p:cNvPr id="7" name="~PP1953.WAV">
            <a:hlinkClick r:id="" action="ppaction://media"/>
          </p:cNvPr>
          <p:cNvPicPr>
            <a:picLocks noRot="1" noChangeAspect="1"/>
          </p:cNvPicPr>
          <p:nvPr>
            <a:wavAudioFile r:embed="rId2" name="~PP1953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35459"/>
            <a:ext cx="8229600" cy="577940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800" b="1" u="sng" cap="small" dirty="0"/>
              <a:t>Phase consist of :</a:t>
            </a:r>
            <a:r>
              <a:rPr lang="en-US" sz="2800" b="1" u="sng" cap="small" dirty="0" smtClean="0"/>
              <a:t>-</a:t>
            </a:r>
          </a:p>
          <a:p>
            <a:pPr>
              <a:lnSpc>
                <a:spcPct val="80000"/>
              </a:lnSpc>
              <a:buNone/>
            </a:pPr>
            <a:endParaRPr lang="en-US" sz="2800" dirty="0"/>
          </a:p>
          <a:p>
            <a:pPr>
              <a:lnSpc>
                <a:spcPct val="80000"/>
              </a:lnSpc>
              <a:buNone/>
            </a:pPr>
            <a:r>
              <a:rPr lang="en-US" sz="2800" dirty="0" smtClean="0"/>
              <a:t>(</a:t>
            </a:r>
            <a:r>
              <a:rPr lang="en-US" sz="2800" dirty="0"/>
              <a:t>I) </a:t>
            </a:r>
            <a:r>
              <a:rPr lang="en-US" sz="2800" dirty="0">
                <a:effectLst>
                  <a:glow rad="101600">
                    <a:schemeClr val="accent2">
                      <a:alpha val="75000"/>
                    </a:schemeClr>
                  </a:glow>
                </a:effectLst>
              </a:rPr>
              <a:t>Pocket Reduction Therapy 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     1.New Attachment Technique- (Flap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        surgery with bone grafting</a:t>
            </a:r>
            <a:r>
              <a:rPr lang="en-US" sz="2800" dirty="0" smtClean="0"/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     2.Removal of Pocket </a:t>
            </a:r>
            <a:r>
              <a:rPr lang="en-US" sz="2800" dirty="0" smtClean="0"/>
              <a:t>wall, Gingivectomy,    </a:t>
            </a:r>
            <a:r>
              <a:rPr lang="en-US" sz="2800" dirty="0" err="1" smtClean="0"/>
              <a:t>undisplaced</a:t>
            </a:r>
            <a:r>
              <a:rPr lang="en-US" sz="2800" dirty="0" smtClean="0"/>
              <a:t> </a:t>
            </a:r>
            <a:r>
              <a:rPr lang="en-US" sz="2800" dirty="0"/>
              <a:t>flap surgery</a:t>
            </a:r>
            <a:r>
              <a:rPr lang="en-US" sz="2800" dirty="0" smtClean="0"/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    3.Removal of tooth side of pocket: Extraction.</a:t>
            </a:r>
          </a:p>
          <a:p>
            <a:pPr>
              <a:lnSpc>
                <a:spcPct val="80000"/>
              </a:lnSpc>
              <a:buNone/>
            </a:pPr>
            <a:r>
              <a:rPr lang="en-US" sz="2800" dirty="0"/>
              <a:t>  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B53F-7151-49ED-AC14-172C8F0D711F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5" name="~PP2724.WAV">
            <a:hlinkClick r:id="" action="ppaction://media"/>
          </p:cNvPr>
          <p:cNvPicPr>
            <a:picLocks noRot="1" noChangeAspect="1"/>
          </p:cNvPicPr>
          <p:nvPr>
            <a:wavAudioFile r:embed="rId1" name="~PP272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9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47114"/>
            <a:ext cx="8229600" cy="58240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800" dirty="0"/>
              <a:t>(II) </a:t>
            </a:r>
            <a:r>
              <a:rPr lang="en-US" sz="2800" dirty="0">
                <a:effectLst>
                  <a:glow rad="101600">
                    <a:schemeClr val="accent2">
                      <a:alpha val="75000"/>
                    </a:schemeClr>
                  </a:glow>
                </a:effectLst>
              </a:rPr>
              <a:t>Correction of Anatomic defect-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      1.Plastic Surgery techniques to widen </a:t>
            </a:r>
            <a:r>
              <a:rPr lang="en-US" sz="2400" dirty="0" smtClean="0"/>
              <a:t>attached gingiva</a:t>
            </a:r>
            <a:r>
              <a:rPr lang="en-US" sz="2400" dirty="0"/>
              <a:t>:-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         Free gingival grafts, Lateral pedicle flap.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      2.Esthetic surgery:- Free gingival autograft; </a:t>
            </a:r>
            <a:r>
              <a:rPr lang="en-US" sz="2400" dirty="0" smtClean="0"/>
              <a:t>Free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          connective tissue autograft ;Pedicle autograft;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          </a:t>
            </a:r>
            <a:r>
              <a:rPr lang="en-US" sz="2400" dirty="0" err="1"/>
              <a:t>subepithelial</a:t>
            </a:r>
            <a:r>
              <a:rPr lang="en-US" sz="2400" dirty="0"/>
              <a:t> connective tissue graft; Pouch &amp;Tunnel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         technique.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      3.Preprosthetic Techniques:- Crown Lengthening procedure;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       </a:t>
            </a:r>
            <a:r>
              <a:rPr lang="en-US" sz="2400" dirty="0" err="1" smtClean="0"/>
              <a:t>RidgeAugmentationProcedure</a:t>
            </a:r>
            <a:r>
              <a:rPr lang="en-US" sz="2400" dirty="0" smtClean="0"/>
              <a:t>; Vestibular </a:t>
            </a:r>
            <a:r>
              <a:rPr lang="en-US" sz="2400" dirty="0"/>
              <a:t>Deepening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        technique</a:t>
            </a:r>
            <a:r>
              <a:rPr lang="en-US" sz="2400" dirty="0" smtClean="0"/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 smtClean="0"/>
              <a:t>(</a:t>
            </a:r>
            <a:r>
              <a:rPr lang="en-US" sz="2800" dirty="0"/>
              <a:t>III)</a:t>
            </a:r>
            <a:r>
              <a:rPr lang="en-US" sz="2800" dirty="0">
                <a:effectLst>
                  <a:glow rad="101600">
                    <a:schemeClr val="accent2">
                      <a:alpha val="75000"/>
                    </a:schemeClr>
                  </a:glow>
                </a:effectLst>
              </a:rPr>
              <a:t> Placement of Dental implants.               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18D5-34D0-411D-8244-F58530601FB0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5" name="~PP3003.WAV">
            <a:hlinkClick r:id="" action="ppaction://media"/>
          </p:cNvPr>
          <p:cNvPicPr>
            <a:picLocks noRot="1" noChangeAspect="1"/>
          </p:cNvPicPr>
          <p:nvPr>
            <a:wavAudioFile r:embed="rId1" name="~PP300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</a:rPr>
              <a:t>PHASE III THERAPY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91764"/>
            <a:ext cx="8229600" cy="204556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Restorative phase; RPD/ FPD /Implant</a:t>
            </a:r>
            <a:r>
              <a:rPr lang="en-US" dirty="0" smtClean="0"/>
              <a:t>.</a:t>
            </a:r>
          </a:p>
          <a:p>
            <a:r>
              <a:rPr lang="en-US" dirty="0"/>
              <a:t>Re-evaluation of response to Restorative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therapy</a:t>
            </a:r>
            <a:r>
              <a:rPr lang="en-US" dirty="0" smtClean="0"/>
              <a:t>.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1C01-76DE-46D4-9FD1-12CA1BFA0F6F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6" name="~PP708.WAV">
            <a:hlinkClick r:id="" action="ppaction://media"/>
          </p:cNvPr>
          <p:cNvPicPr>
            <a:picLocks noRot="1" noChangeAspect="1"/>
          </p:cNvPicPr>
          <p:nvPr>
            <a:wavAudioFile r:embed="rId1" name="~PP70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</a:rPr>
              <a:t>PHASE-IV THERAPY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Starts immediately after completion of phase I therapy.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Patients </a:t>
            </a:r>
            <a:r>
              <a:rPr lang="en-US" sz="2400" dirty="0"/>
              <a:t>who are not maintained in a supervised recall program, shows obvious signs of Recurrent periodontitis.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Maintenance </a:t>
            </a:r>
            <a:r>
              <a:rPr lang="en-US" sz="2400" dirty="0"/>
              <a:t>Program: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  Each recall visits comprises 3 parts</a:t>
            </a:r>
            <a:r>
              <a:rPr lang="en-US" sz="2400" dirty="0" smtClean="0"/>
              <a:t>-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  1.Examination &amp; Evaluation of patient current oral health.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  2.Necessary maintenance treatment &amp; current oral hygiene 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  3.Scheduling patient for next recall appointment.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62A46-915C-4300-87F9-3261E2690633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6" name="~PP2634.WAV">
            <a:hlinkClick r:id="" action="ppaction://media"/>
          </p:cNvPr>
          <p:cNvPicPr>
            <a:picLocks noRot="1" noChangeAspect="1"/>
          </p:cNvPicPr>
          <p:nvPr>
            <a:wavAudioFile r:embed="rId1" name="~PP263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ï¤Carranzaâs Clinical Periodontology 8th, 9th, 10th &amp;&#10;11th edition&#10;ï¤Clinical periodontology &amp; Implant dentistry 5th&#10;edition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061" y="393894"/>
            <a:ext cx="7413673" cy="5838093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89B2-C247-40E5-AFF5-5A7ECE4368FD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5" name="~PP2683.WAV">
            <a:hlinkClick r:id="" action="ppaction://media"/>
          </p:cNvPr>
          <p:cNvPicPr>
            <a:picLocks noRot="1" noChangeAspect="1"/>
          </p:cNvPicPr>
          <p:nvPr>
            <a:wavAudioFile r:embed="rId1" name="~PP268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4972-92E3-4EAC-9E31-340CB3876F24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5" name="~PP54.WAV">
            <a:hlinkClick r:id="" action="ppaction://media"/>
          </p:cNvPr>
          <p:cNvPicPr>
            <a:picLocks noRot="1" noChangeAspect="1"/>
          </p:cNvPicPr>
          <p:nvPr>
            <a:wavAudioFile r:embed="rId1" name="~PP5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01782" y="221672"/>
          <a:ext cx="8354290" cy="5777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858"/>
                <a:gridCol w="1670858"/>
                <a:gridCol w="1670858"/>
                <a:gridCol w="1670858"/>
                <a:gridCol w="1670858"/>
              </a:tblGrid>
              <a:tr h="722168">
                <a:tc>
                  <a:txBody>
                    <a:bodyPr/>
                    <a:lstStyle/>
                    <a:p>
                      <a:r>
                        <a:rPr lang="en-US" dirty="0" smtClean="0"/>
                        <a:t>Who, where, when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conclude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remarks</a:t>
                      </a:r>
                      <a:endParaRPr lang="en-US" dirty="0"/>
                    </a:p>
                  </a:txBody>
                  <a:tcPr/>
                </a:tc>
              </a:tr>
              <a:tr h="505517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Heasman</a:t>
                      </a:r>
                      <a:r>
                        <a:rPr lang="en-US" dirty="0" smtClean="0"/>
                        <a:t> PA</a:t>
                      </a:r>
                      <a:r>
                        <a:rPr lang="en-US" baseline="0" dirty="0" smtClean="0"/>
                        <a:t> et al in UK in 2002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Systematic Review</a:t>
                      </a:r>
                    </a:p>
                    <a:p>
                      <a:r>
                        <a:rPr lang="en-US" dirty="0" smtClean="0"/>
                        <a:t>(28 papers)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 evaluate the effectiveness of </a:t>
                      </a:r>
                      <a:r>
                        <a:rPr lang="en-US" dirty="0" err="1" smtClean="0"/>
                        <a:t>supragingival</a:t>
                      </a:r>
                      <a:r>
                        <a:rPr lang="en-US" dirty="0" smtClean="0"/>
                        <a:t> prophylaxis vs. sub-gingival debridement for SPC following the treatment of chronic periodontitis.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SPC regimens of </a:t>
                      </a:r>
                      <a:r>
                        <a:rPr lang="en-US" dirty="0" err="1" smtClean="0"/>
                        <a:t>supragingival</a:t>
                      </a:r>
                      <a:r>
                        <a:rPr lang="en-US" dirty="0" smtClean="0"/>
                        <a:t> prophylaxis and subgingival debridement are comparable with respect to the clinical outcomes of probing depth and attachment levels at 12 months post non-surgical treatment.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Authers</a:t>
                      </a:r>
                      <a:r>
                        <a:rPr lang="en-US" dirty="0" smtClean="0"/>
                        <a:t> could not support it strongly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E1886-8F27-4A36-8E7D-D5368F1D2994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~PP2496.WAV">
            <a:hlinkClick r:id="" action="ppaction://media"/>
          </p:cNvPr>
          <p:cNvPicPr>
            <a:picLocks noRot="1" noChangeAspect="1"/>
          </p:cNvPicPr>
          <p:nvPr>
            <a:wavAudioFile r:embed="rId2" name="~PP249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FAFD-4840-4AC8-A36E-7B065BEB0D1E}" type="datetime1">
              <a:rPr lang="en-US" smtClean="0"/>
              <a:pPr/>
              <a:t>8/25/2020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9388" y="2015183"/>
            <a:ext cx="7786878" cy="22159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glow rad="228600">
              <a:schemeClr val="accent4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3800" cap="small" dirty="0" smtClean="0"/>
              <a:t>Thank you</a:t>
            </a:r>
            <a:endParaRPr lang="en-US" sz="13800" cap="small" dirty="0"/>
          </a:p>
        </p:txBody>
      </p:sp>
      <p:pic>
        <p:nvPicPr>
          <p:cNvPr id="5" name="~PP2743.WAV">
            <a:hlinkClick r:id="" action="ppaction://media"/>
          </p:cNvPr>
          <p:cNvPicPr>
            <a:picLocks noRot="1" noChangeAspect="1"/>
          </p:cNvPicPr>
          <p:nvPr>
            <a:wavAudioFile r:embed="rId2" name="~PP2743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058" y="922204"/>
            <a:ext cx="8229600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cap="small" dirty="0" smtClean="0">
                <a:solidFill>
                  <a:srgbClr val="000000"/>
                </a:solidFill>
              </a:rPr>
              <a:t>After </a:t>
            </a:r>
            <a:r>
              <a:rPr lang="en-US" b="1" cap="small" dirty="0">
                <a:solidFill>
                  <a:srgbClr val="000000"/>
                </a:solidFill>
              </a:rPr>
              <a:t>Diagnosis &amp; prognosis, treatment is planned. </a:t>
            </a:r>
            <a:r>
              <a:rPr lang="en-US" b="1" u="sng" cap="small" dirty="0">
                <a:solidFill>
                  <a:srgbClr val="000000"/>
                </a:solidFill>
              </a:rPr>
              <a:t>The treatment plan is the ‘Blueprint’ for case management</a:t>
            </a:r>
            <a:r>
              <a:rPr lang="en-US" b="1" cap="small" dirty="0" smtClean="0">
                <a:solidFill>
                  <a:srgbClr val="000000"/>
                </a:solidFill>
              </a:rPr>
              <a:t>.</a:t>
            </a:r>
          </a:p>
          <a:p>
            <a:endParaRPr lang="en-US" cap="small" dirty="0" smtClean="0">
              <a:solidFill>
                <a:srgbClr val="000000"/>
              </a:solidFill>
            </a:endParaRPr>
          </a:p>
          <a:p>
            <a:r>
              <a:rPr lang="en-US" cap="small" dirty="0">
                <a:solidFill>
                  <a:srgbClr val="000000"/>
                </a:solidFill>
              </a:rPr>
              <a:t>AIM:  is total treatment, that is coordination of all treatment procedures for purpose of creating well functioning dentition in healthy periodontal </a:t>
            </a:r>
            <a:r>
              <a:rPr lang="en-US" cap="small" dirty="0" smtClean="0">
                <a:solidFill>
                  <a:srgbClr val="000000"/>
                </a:solidFill>
              </a:rPr>
              <a:t>environment.   </a:t>
            </a:r>
            <a:endParaRPr lang="en-US" cap="small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8242-DB3F-4940-A922-4FA99622C45C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5" name="~PP3022.WAV">
            <a:hlinkClick r:id="" action="ppaction://media"/>
          </p:cNvPr>
          <p:cNvPicPr>
            <a:picLocks noRot="1" noChangeAspect="1"/>
          </p:cNvPicPr>
          <p:nvPr>
            <a:wavAudioFile r:embed="rId1" name="~PP302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Image result for treatment plan in periodontics"/>
          <p:cNvPicPr>
            <a:picLocks noChangeAspect="1" noChangeArrowheads="1"/>
          </p:cNvPicPr>
          <p:nvPr/>
        </p:nvPicPr>
        <p:blipFill>
          <a:blip r:embed="rId3"/>
          <a:srcRect l="14274" r="18034"/>
          <a:stretch>
            <a:fillRect/>
          </a:stretch>
        </p:blipFill>
        <p:spPr bwMode="auto">
          <a:xfrm>
            <a:off x="457200" y="274637"/>
            <a:ext cx="8229600" cy="6280907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8D6DD-711C-4666-BF77-6BEF92858D6F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7" name="~PP2298.WAV">
            <a:hlinkClick r:id="" action="ppaction://media"/>
          </p:cNvPr>
          <p:cNvPicPr>
            <a:picLocks noRot="1" noChangeAspect="1"/>
          </p:cNvPicPr>
          <p:nvPr>
            <a:wavAudioFile r:embed="rId1" name="~PP229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3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7106" name="Picture 2" descr="Image result for treatment plan in periodontics"/>
          <p:cNvPicPr>
            <a:picLocks noChangeAspect="1" noChangeArrowheads="1"/>
          </p:cNvPicPr>
          <p:nvPr/>
        </p:nvPicPr>
        <p:blipFill>
          <a:blip r:embed="rId3"/>
          <a:srcRect l="13077" r="13589"/>
          <a:stretch>
            <a:fillRect/>
          </a:stretch>
        </p:blipFill>
        <p:spPr bwMode="auto">
          <a:xfrm>
            <a:off x="457200" y="274638"/>
            <a:ext cx="8229600" cy="6266839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2034-85B3-47E6-A76B-F8828019AD2E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7" name="~PP698.WAV">
            <a:hlinkClick r:id="" action="ppaction://media"/>
          </p:cNvPr>
          <p:cNvPicPr>
            <a:picLocks noRot="1" noChangeAspect="1"/>
          </p:cNvPicPr>
          <p:nvPr>
            <a:wavAudioFile r:embed="rId1" name="~PP69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D75A-D52A-42C1-A8BC-CF2021CABF0F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3372" y="3244334"/>
            <a:ext cx="4670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n>
                  <a:solidFill>
                    <a:srgbClr val="00B05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Preliminary Phase</a:t>
            </a:r>
            <a:endParaRPr lang="en-US" sz="4800" dirty="0">
              <a:ln>
                <a:solidFill>
                  <a:srgbClr val="00B050"/>
                </a:solidFill>
              </a:ln>
              <a:solidFill>
                <a:schemeClr val="bg2">
                  <a:lumMod val="1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~PP2541.WAV">
            <a:hlinkClick r:id="" action="ppaction://media"/>
          </p:cNvPr>
          <p:cNvPicPr>
            <a:picLocks noRot="1" noChangeAspect="1"/>
          </p:cNvPicPr>
          <p:nvPr>
            <a:wavAudioFile r:embed="rId1" name="~PP254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en-IN" b="1" dirty="0" smtClean="0"/>
              <a:t>Preliminary Phase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(a) Treatment of emergencies:</a:t>
            </a:r>
          </a:p>
          <a:p>
            <a:r>
              <a:rPr lang="en-IN" dirty="0" smtClean="0"/>
              <a:t>Periapical abscess </a:t>
            </a:r>
          </a:p>
          <a:p>
            <a:r>
              <a:rPr lang="en-IN" dirty="0" smtClean="0"/>
              <a:t>Periodontal abscess </a:t>
            </a:r>
          </a:p>
          <a:p>
            <a:r>
              <a:rPr lang="en-IN" dirty="0" smtClean="0"/>
              <a:t>Other</a:t>
            </a:r>
          </a:p>
          <a:p>
            <a:r>
              <a:rPr lang="en-IN" dirty="0" smtClean="0"/>
              <a:t>(b) Extraction of hopeless teeth and provisional replacement if needed (may be postponed to a more convenient time)</a:t>
            </a:r>
          </a:p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D75A-D52A-42C1-A8BC-CF2021CABF0F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6" name="~PP2499.WAV">
            <a:hlinkClick r:id="" action="ppaction://media"/>
          </p:cNvPr>
          <p:cNvPicPr>
            <a:picLocks noRot="1" noChangeAspect="1"/>
          </p:cNvPicPr>
          <p:nvPr>
            <a:wavAudioFile r:embed="rId1" name="~PP249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3117273"/>
            <a:ext cx="3342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n>
                  <a:solidFill>
                    <a:srgbClr val="00B050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Phase - I</a:t>
            </a:r>
            <a:endParaRPr lang="en-US" sz="7200" dirty="0">
              <a:ln>
                <a:solidFill>
                  <a:srgbClr val="00B050"/>
                </a:solidFill>
              </a:ln>
              <a:solidFill>
                <a:schemeClr val="bg2">
                  <a:lumMod val="1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3B6D-557D-4E8C-B764-B6D3E10CA547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5" name="~PP3296.WAV">
            <a:hlinkClick r:id="" action="ppaction://media"/>
          </p:cNvPr>
          <p:cNvPicPr>
            <a:picLocks noRot="1" noChangeAspect="1"/>
          </p:cNvPicPr>
          <p:nvPr>
            <a:wavAudioFile r:embed="rId1" name="~PP329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C9E4-5E38-4A5C-B3F2-74555EEEE8A3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3046" y="295422"/>
            <a:ext cx="8215532" cy="5693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IN" sz="2800" b="1" dirty="0" smtClean="0">
                <a:solidFill>
                  <a:schemeClr val="bg2">
                    <a:lumMod val="75000"/>
                  </a:schemeClr>
                </a:solidFill>
              </a:rPr>
              <a:t>Plaque control and patient education: </a:t>
            </a:r>
          </a:p>
          <a:p>
            <a:r>
              <a:rPr lang="en-IN" sz="2800" dirty="0" smtClean="0">
                <a:solidFill>
                  <a:schemeClr val="bg2">
                    <a:lumMod val="75000"/>
                  </a:schemeClr>
                </a:solidFill>
              </a:rPr>
              <a:t>• Diet control (in patients with rampant caries) </a:t>
            </a:r>
          </a:p>
          <a:p>
            <a:r>
              <a:rPr lang="en-IN" sz="2800" dirty="0" smtClean="0">
                <a:solidFill>
                  <a:schemeClr val="bg2">
                    <a:lumMod val="75000"/>
                  </a:schemeClr>
                </a:solidFill>
              </a:rPr>
              <a:t>• Removal of calculus and root planing </a:t>
            </a:r>
          </a:p>
          <a:p>
            <a:r>
              <a:rPr lang="en-IN" sz="2800" dirty="0" smtClean="0">
                <a:solidFill>
                  <a:schemeClr val="bg2">
                    <a:lumMod val="75000"/>
                  </a:schemeClr>
                </a:solidFill>
              </a:rPr>
              <a:t>• Correction of restorative and prosthetic irritation factors </a:t>
            </a:r>
          </a:p>
          <a:p>
            <a:r>
              <a:rPr lang="en-IN" sz="2800" dirty="0" smtClean="0">
                <a:solidFill>
                  <a:schemeClr val="bg2">
                    <a:lumMod val="75000"/>
                  </a:schemeClr>
                </a:solidFill>
              </a:rPr>
              <a:t>• Excavation of caries and restoration (temporary or final, depending on whether a definitive prognosis for the tooth has been determined and the location of caries) </a:t>
            </a:r>
          </a:p>
          <a:p>
            <a:r>
              <a:rPr lang="en-IN" sz="2800" dirty="0" smtClean="0">
                <a:solidFill>
                  <a:schemeClr val="bg2">
                    <a:lumMod val="75000"/>
                  </a:schemeClr>
                </a:solidFill>
              </a:rPr>
              <a:t>• Antimicrobial therapy (local or systemic) </a:t>
            </a:r>
          </a:p>
          <a:p>
            <a:r>
              <a:rPr lang="en-IN" sz="2800" dirty="0" smtClean="0">
                <a:solidFill>
                  <a:schemeClr val="bg2">
                    <a:lumMod val="75000"/>
                  </a:schemeClr>
                </a:solidFill>
              </a:rPr>
              <a:t>• Occlusal therapy </a:t>
            </a:r>
          </a:p>
          <a:p>
            <a:r>
              <a:rPr lang="en-IN" sz="2800" dirty="0" smtClean="0">
                <a:solidFill>
                  <a:schemeClr val="bg2">
                    <a:lumMod val="75000"/>
                  </a:schemeClr>
                </a:solidFill>
              </a:rPr>
              <a:t>• Minor orthodontic movement </a:t>
            </a:r>
          </a:p>
          <a:p>
            <a:r>
              <a:rPr lang="en-IN" sz="2800" dirty="0" smtClean="0">
                <a:solidFill>
                  <a:schemeClr val="bg2">
                    <a:lumMod val="75000"/>
                  </a:schemeClr>
                </a:solidFill>
              </a:rPr>
              <a:t>• Provisional splinting and prosthesis</a:t>
            </a:r>
            <a:endParaRPr lang="en-IN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~PP2932.WAV">
            <a:hlinkClick r:id="" action="ppaction://media"/>
          </p:cNvPr>
          <p:cNvPicPr>
            <a:picLocks noRot="1" noChangeAspect="1"/>
          </p:cNvPicPr>
          <p:nvPr>
            <a:wavAudioFile r:embed="rId1" name="~PP293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</a:rPr>
              <a:t>PHASE-II THERAPY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2800" dirty="0"/>
              <a:t>Surgical Therapy/ Periodontal Therapy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/>
              <a:t>Includes all instrumental therapy, that include intentional severing or incising of gingival tissue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/>
              <a:t>Purpose: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   1. controlling / eliminating periodontal disease .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   2. correcting anatomical condition.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   3. placing implants.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4BF1-BF93-4FE7-9B8D-63F50DCFA9C4}" type="datetime1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JASUMA J RAIL ,PERIODONTOLOGY, KMSDCH</a:t>
            </a:r>
            <a:endParaRPr lang="en-US"/>
          </a:p>
        </p:txBody>
      </p:sp>
      <p:pic>
        <p:nvPicPr>
          <p:cNvPr id="6" name="~PP48.WAV">
            <a:hlinkClick r:id="" action="ppaction://media"/>
          </p:cNvPr>
          <p:cNvPicPr>
            <a:picLocks noRot="1" noChangeAspect="1"/>
          </p:cNvPicPr>
          <p:nvPr>
            <a:wavAudioFile r:embed="rId1" name="~PP4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0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655</Words>
  <Application>Microsoft Office PowerPoint</Application>
  <PresentationFormat>On-screen Show (4:3)</PresentationFormat>
  <Paragraphs>113</Paragraphs>
  <Slides>17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Treatment plan</vt:lpstr>
      <vt:lpstr>Slide 2</vt:lpstr>
      <vt:lpstr>Slide 3</vt:lpstr>
      <vt:lpstr>Slide 4</vt:lpstr>
      <vt:lpstr>Slide 5</vt:lpstr>
      <vt:lpstr>Preliminary Phase </vt:lpstr>
      <vt:lpstr>Slide 7</vt:lpstr>
      <vt:lpstr>Slide 8</vt:lpstr>
      <vt:lpstr>PHASE-II THERAPY</vt:lpstr>
      <vt:lpstr>Slide 10</vt:lpstr>
      <vt:lpstr>Slide 11</vt:lpstr>
      <vt:lpstr>PHASE III THERAPY</vt:lpstr>
      <vt:lpstr>PHASE-IV THERAPY</vt:lpstr>
      <vt:lpstr>Slide 14</vt:lpstr>
      <vt:lpstr>Slide 15</vt:lpstr>
      <vt:lpstr>Slide 16</vt:lpstr>
      <vt:lpstr>Slide 17</vt:lpstr>
    </vt:vector>
  </TitlesOfParts>
  <Company>baroda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patel</dc:creator>
  <cp:lastModifiedBy>Dr. Ankit Sant</cp:lastModifiedBy>
  <cp:revision>23</cp:revision>
  <dcterms:created xsi:type="dcterms:W3CDTF">2011-08-16T06:08:13Z</dcterms:created>
  <dcterms:modified xsi:type="dcterms:W3CDTF">2020-08-25T04:34:51Z</dcterms:modified>
</cp:coreProperties>
</file>