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2"/>
  </p:notesMasterIdLst>
  <p:sldIdLst>
    <p:sldId id="256" r:id="rId2"/>
    <p:sldId id="258" r:id="rId3"/>
    <p:sldId id="257" r:id="rId4"/>
    <p:sldId id="260" r:id="rId5"/>
    <p:sldId id="259" r:id="rId6"/>
    <p:sldId id="282" r:id="rId7"/>
    <p:sldId id="262" r:id="rId8"/>
    <p:sldId id="283" r:id="rId9"/>
    <p:sldId id="267" r:id="rId10"/>
    <p:sldId id="268" r:id="rId11"/>
    <p:sldId id="269" r:id="rId12"/>
    <p:sldId id="261" r:id="rId13"/>
    <p:sldId id="284" r:id="rId14"/>
    <p:sldId id="285" r:id="rId15"/>
    <p:sldId id="286" r:id="rId16"/>
    <p:sldId id="287" r:id="rId17"/>
    <p:sldId id="288" r:id="rId18"/>
    <p:sldId id="264" r:id="rId19"/>
    <p:sldId id="271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57" autoAdjust="0"/>
    <p:restoredTop sz="94660"/>
  </p:normalViewPr>
  <p:slideViewPr>
    <p:cSldViewPr>
      <p:cViewPr varScale="1">
        <p:scale>
          <a:sx n="68" d="100"/>
          <a:sy n="68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AB4B4-4704-4BF7-8429-75C85E43F414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C0456-5F6E-4E21-98C7-BEAA2327E05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525" y="136525"/>
            <a:ext cx="6592888" cy="274638"/>
          </a:xfrm>
        </p:spPr>
        <p:txBody>
          <a:bodyPr>
            <a:spAutoFit/>
          </a:bodyPr>
          <a:lstStyle>
            <a:lvl1pPr algn="l">
              <a:defRPr sz="1200" b="1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tags" Target="../tags/tag10.xml"/><Relationship Id="rId7" Type="http://schemas.openxmlformats.org/officeDocument/2006/relationships/image" Target="../media/image8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1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0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7.jpeg"/><Relationship Id="rId5" Type="http://schemas.openxmlformats.org/officeDocument/2006/relationships/tags" Target="../tags/tag6.xml"/><Relationship Id="rId10" Type="http://schemas.openxmlformats.org/officeDocument/2006/relationships/image" Target="../media/image6.jpeg"/><Relationship Id="rId4" Type="http://schemas.openxmlformats.org/officeDocument/2006/relationships/tags" Target="../tags/tag5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5105401"/>
            <a:ext cx="4038600" cy="1752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DR. HETAL VAISHNANI</a:t>
            </a:r>
            <a:br>
              <a:rPr lang="en-US" sz="2000" dirty="0" smtClean="0"/>
            </a:br>
            <a:r>
              <a:rPr lang="en-US" sz="2000" dirty="0" smtClean="0"/>
              <a:t>ASSISTANT </a:t>
            </a:r>
            <a:r>
              <a:rPr lang="en-US" sz="2000" dirty="0" smtClean="0"/>
              <a:t>PROFESSOR</a:t>
            </a:r>
            <a:br>
              <a:rPr lang="en-US" sz="2000" dirty="0" smtClean="0"/>
            </a:br>
            <a:r>
              <a:rPr lang="en-US" sz="2000" dirty="0" smtClean="0"/>
              <a:t>DEPARTMENT OF </a:t>
            </a:r>
            <a:r>
              <a:rPr lang="en-US" sz="2000" dirty="0" smtClean="0"/>
              <a:t>ANATOMY</a:t>
            </a:r>
            <a:br>
              <a:rPr lang="en-US" sz="2000" dirty="0" smtClean="0"/>
            </a:br>
            <a:r>
              <a:rPr lang="en-US" sz="2000" dirty="0" smtClean="0"/>
              <a:t>S.B.K.S.M.I. &amp; R.C.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libri" pitchFamily="34" charset="0"/>
              </a:rPr>
              <a:t>CONNECTIVE TISSUE</a:t>
            </a:r>
            <a:endParaRPr lang="en-IN" sz="4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74676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/>
              <a:t>Connective tissue: FIBERS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81000" y="990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Elastic Fibers </a:t>
            </a:r>
          </a:p>
          <a:p>
            <a:pPr lvl="1" eaLnBrk="1" hangingPunct="1">
              <a:defRPr/>
            </a:pPr>
            <a:r>
              <a:rPr lang="en-US" sz="2800" dirty="0" smtClean="0"/>
              <a:t>Rare but important</a:t>
            </a:r>
          </a:p>
          <a:p>
            <a:pPr lvl="1" eaLnBrk="1" hangingPunct="1">
              <a:defRPr/>
            </a:pPr>
            <a:r>
              <a:rPr lang="en-US" sz="2800" dirty="0" smtClean="0"/>
              <a:t>Found in lung, skin and aorta</a:t>
            </a:r>
          </a:p>
        </p:txBody>
      </p:sp>
      <p:pic>
        <p:nvPicPr>
          <p:cNvPr id="41989" name="Picture 6" descr="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500" y="3200400"/>
            <a:ext cx="51435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8" descr="faorta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191000"/>
            <a:ext cx="373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74676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/>
              <a:t>Connective tissue: FIBERS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990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Reticular Fibers</a:t>
            </a:r>
          </a:p>
          <a:p>
            <a:pPr lvl="1" eaLnBrk="1" hangingPunct="1">
              <a:defRPr/>
            </a:pPr>
            <a:r>
              <a:rPr lang="en-US" sz="2800" dirty="0" smtClean="0"/>
              <a:t>holds blood vessels to surface of organs </a:t>
            </a:r>
          </a:p>
        </p:txBody>
      </p:sp>
      <p:pic>
        <p:nvPicPr>
          <p:cNvPr id="43013" name="Picture 6" descr="Plate3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4114801"/>
            <a:ext cx="4495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8" descr="Plate37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14800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Cells of connective tissue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4" descr="1703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7620000" y="16002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7620000" y="22860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7543800" y="52578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620000" y="38862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304800" y="14478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228600" y="35814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fibrocytes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6477000" cy="5791200"/>
          </a:xfrm>
        </p:spPr>
        <p:txBody>
          <a:bodyPr>
            <a:noAutofit/>
          </a:bodyPr>
          <a:lstStyle/>
          <a:p>
            <a:r>
              <a:rPr lang="en-IN" sz="2800" dirty="0" err="1" smtClean="0"/>
              <a:t>Fibrocytes</a:t>
            </a:r>
            <a:r>
              <a:rPr lang="en-IN" sz="2800" dirty="0" smtClean="0"/>
              <a:t> are the most common cell type in connective tissues. </a:t>
            </a:r>
          </a:p>
          <a:p>
            <a:r>
              <a:rPr lang="en-US" sz="2800" dirty="0" smtClean="0"/>
              <a:t>Fibroblast are large, flat, spindle shaped cells that have many branching pattern</a:t>
            </a:r>
          </a:p>
          <a:p>
            <a:r>
              <a:rPr lang="en-US" sz="2800" dirty="0" smtClean="0"/>
              <a:t>Fibroblast are responsible for secretion of ground substance and all types of CT fibers</a:t>
            </a:r>
          </a:p>
          <a:p>
            <a:r>
              <a:rPr lang="en-US" sz="2800" dirty="0" smtClean="0"/>
              <a:t>Inactive form- </a:t>
            </a:r>
            <a:r>
              <a:rPr lang="en-US" sz="2800" dirty="0" err="1" smtClean="0"/>
              <a:t>fibrocytes</a:t>
            </a:r>
            <a:endParaRPr lang="en-US" sz="2800" dirty="0" smtClean="0"/>
          </a:p>
          <a:p>
            <a:r>
              <a:rPr lang="en-US" sz="2800" dirty="0" smtClean="0"/>
              <a:t>Active form- fibroblasts</a:t>
            </a:r>
          </a:p>
          <a:p>
            <a:r>
              <a:rPr lang="en-US" sz="2800" dirty="0" smtClean="0"/>
              <a:t>Become very active during wound repair and synthesize collagen fibers</a:t>
            </a:r>
            <a:endParaRPr lang="en-IN" sz="28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r="60000" b="67692"/>
          <a:stretch>
            <a:fillRect/>
          </a:stretch>
        </p:blipFill>
        <p:spPr bwMode="auto">
          <a:xfrm>
            <a:off x="5943600" y="1524000"/>
            <a:ext cx="28194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macrophages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6096000" cy="5303838"/>
          </a:xfrm>
        </p:spPr>
        <p:txBody>
          <a:bodyPr>
            <a:noAutofit/>
          </a:bodyPr>
          <a:lstStyle/>
          <a:p>
            <a:r>
              <a:rPr lang="en-IN" sz="3000" dirty="0" smtClean="0"/>
              <a:t>Macrophages develops from </a:t>
            </a:r>
            <a:r>
              <a:rPr lang="en-IN" sz="3000" dirty="0" err="1" smtClean="0"/>
              <a:t>monocytes</a:t>
            </a:r>
            <a:r>
              <a:rPr lang="en-IN" sz="3000" dirty="0" smtClean="0"/>
              <a:t> of blood. </a:t>
            </a:r>
          </a:p>
          <a:p>
            <a:r>
              <a:rPr lang="en-IN" sz="3000" dirty="0" err="1" smtClean="0"/>
              <a:t>Monocytes</a:t>
            </a:r>
            <a:r>
              <a:rPr lang="en-IN" sz="3000" dirty="0" smtClean="0"/>
              <a:t> originate in the bone marrow from where they are released into the blood stream. </a:t>
            </a:r>
          </a:p>
          <a:p>
            <a:r>
              <a:rPr lang="en-IN" sz="3000" dirty="0" smtClean="0"/>
              <a:t>Macrophages are capable of eating bacteria and cellular debris by the process of </a:t>
            </a:r>
            <a:r>
              <a:rPr lang="en-IN" sz="3000" dirty="0" err="1" smtClean="0"/>
              <a:t>phagocytosis</a:t>
            </a:r>
            <a:r>
              <a:rPr lang="en-IN" sz="3000" dirty="0" smtClean="0"/>
              <a:t>. </a:t>
            </a:r>
          </a:p>
          <a:p>
            <a:r>
              <a:rPr lang="en-US" sz="3000" dirty="0" smtClean="0"/>
              <a:t>When need arises macrophages may fuse to form giant cells</a:t>
            </a:r>
            <a:endParaRPr lang="en-IN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4445" t="53846" r="13333"/>
          <a:stretch>
            <a:fillRect/>
          </a:stretch>
        </p:blipFill>
        <p:spPr bwMode="auto">
          <a:xfrm>
            <a:off x="6248400" y="1828800"/>
            <a:ext cx="2895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Adipose cell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5867400" cy="5943600"/>
          </a:xfrm>
        </p:spPr>
        <p:txBody>
          <a:bodyPr>
            <a:noAutofit/>
          </a:bodyPr>
          <a:lstStyle/>
          <a:p>
            <a:r>
              <a:rPr lang="en-IN" sz="3000" dirty="0" smtClean="0"/>
              <a:t>Fat cells or </a:t>
            </a:r>
            <a:r>
              <a:rPr lang="en-IN" sz="3000" i="1" dirty="0" err="1" smtClean="0"/>
              <a:t>adipocytes</a:t>
            </a:r>
            <a:r>
              <a:rPr lang="en-IN" sz="3000" dirty="0" smtClean="0"/>
              <a:t> are fixed cells in loose connective tissue.</a:t>
            </a:r>
          </a:p>
          <a:p>
            <a:r>
              <a:rPr lang="en-IN" sz="3000" dirty="0" smtClean="0"/>
              <a:t>Their main function is the storage of lipids</a:t>
            </a:r>
          </a:p>
          <a:p>
            <a:r>
              <a:rPr lang="en-IN" sz="3000" dirty="0" smtClean="0"/>
              <a:t> If "well fed" the cytoplasm only forms a very narrow rim around a large central lipid droplet. </a:t>
            </a:r>
          </a:p>
          <a:p>
            <a:r>
              <a:rPr lang="en-IN" sz="3000" dirty="0" smtClean="0"/>
              <a:t>The flattened nucleus may be found in a slightly thickened part of this </a:t>
            </a:r>
            <a:r>
              <a:rPr lang="en-IN" sz="3000" dirty="0" err="1" smtClean="0"/>
              <a:t>cytoplasmic</a:t>
            </a:r>
            <a:r>
              <a:rPr lang="en-IN" sz="3000" dirty="0" smtClean="0"/>
              <a:t> rim</a:t>
            </a:r>
            <a:endParaRPr lang="en-IN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0000" t="6154" r="20000" b="56923"/>
          <a:stretch>
            <a:fillRect/>
          </a:stretch>
        </p:blipFill>
        <p:spPr bwMode="auto">
          <a:xfrm>
            <a:off x="5715000" y="1828800"/>
            <a:ext cx="2971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Plasma cells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5867400" cy="55626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Plasma cells arise from B-lymphocytes</a:t>
            </a:r>
          </a:p>
          <a:p>
            <a:r>
              <a:rPr lang="en-US" sz="2800" dirty="0" smtClean="0"/>
              <a:t>They synthesize antibodies against antigens. Found more in CT at the time of infection </a:t>
            </a:r>
          </a:p>
          <a:p>
            <a:r>
              <a:rPr lang="en-US" sz="2800" dirty="0" smtClean="0"/>
              <a:t>Cells are ovoid in shape and nucleus is round and eccentrically placed, the </a:t>
            </a:r>
            <a:r>
              <a:rPr lang="en-US" sz="2800" dirty="0" err="1" smtClean="0"/>
              <a:t>choromatin</a:t>
            </a:r>
            <a:r>
              <a:rPr lang="en-US" sz="2800" dirty="0" smtClean="0"/>
              <a:t> pattern is unique, giving it a cart wheel appearance</a:t>
            </a:r>
          </a:p>
          <a:p>
            <a:r>
              <a:rPr lang="en-US" sz="2800" dirty="0" smtClean="0"/>
              <a:t>Involved in protein synthesis</a:t>
            </a:r>
            <a:endParaRPr lang="en-IN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80000" t="4615" b="56923"/>
          <a:stretch>
            <a:fillRect/>
          </a:stretch>
        </p:blipFill>
        <p:spPr bwMode="auto">
          <a:xfrm>
            <a:off x="5943600" y="1600200"/>
            <a:ext cx="281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Mast cell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66800"/>
            <a:ext cx="5943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Are round or </a:t>
            </a:r>
            <a:r>
              <a:rPr lang="en-US" sz="2800" dirty="0" err="1" smtClean="0"/>
              <a:t>fusiform</a:t>
            </a:r>
            <a:r>
              <a:rPr lang="en-US" sz="2800" dirty="0" smtClean="0"/>
              <a:t> cells with centrally placed nucleus</a:t>
            </a:r>
          </a:p>
          <a:p>
            <a:r>
              <a:rPr lang="en-US" sz="2800" dirty="0" smtClean="0"/>
              <a:t>Are found along small blood vessels</a:t>
            </a:r>
          </a:p>
          <a:p>
            <a:r>
              <a:rPr lang="en-US" sz="2800" dirty="0" smtClean="0"/>
              <a:t>Their cytoplasm contains many granules</a:t>
            </a:r>
          </a:p>
          <a:p>
            <a:r>
              <a:rPr lang="en-IN" sz="2800" dirty="0" smtClean="0"/>
              <a:t>The most prominent substances contained in the vesicles are heparin and histamine</a:t>
            </a:r>
          </a:p>
          <a:p>
            <a:r>
              <a:rPr lang="en-US" sz="2800" dirty="0" smtClean="0"/>
              <a:t>Are involved in inflammatory reactions, allergies and hypersensitive states.</a:t>
            </a:r>
            <a:endParaRPr lang="en-IN" sz="2800" dirty="0" smtClean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444" t="53846" r="62222" b="4615"/>
          <a:stretch>
            <a:fillRect/>
          </a:stretch>
        </p:blipFill>
        <p:spPr bwMode="auto">
          <a:xfrm>
            <a:off x="5867400" y="1524000"/>
            <a:ext cx="2895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Classification of CT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5486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Connective tissue proper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Embryonic CT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Loose CT(</a:t>
            </a:r>
            <a:r>
              <a:rPr lang="en-US" sz="2800" dirty="0" err="1" smtClean="0"/>
              <a:t>areolar</a:t>
            </a:r>
            <a:r>
              <a:rPr lang="en-US" sz="28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Adipose tissue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Reticular tissue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Dense CT : irregular and regular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Elastic CT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Specialized connective tissue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Cartilage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Bone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Blood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THANK YOU</a:t>
            </a:r>
            <a:endParaRPr lang="en-IN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b="1" dirty="0" smtClean="0"/>
              <a:t>Introduction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5029200" cy="54102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3600" b="1" dirty="0" smtClean="0"/>
              <a:t>There are (4) types of tissue: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 smtClean="0"/>
              <a:t>1. Epithelial 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 smtClean="0"/>
              <a:t>2. Connective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 smtClean="0"/>
              <a:t>3. Muscle 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 smtClean="0"/>
              <a:t>4. Nervous 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100" name="Picture 3" descr="Tissu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76600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Shahla</a:t>
            </a:r>
            <a:r>
              <a:rPr lang="en-IN" dirty="0" smtClean="0"/>
              <a:t> Khan, </a:t>
            </a:r>
            <a:r>
              <a:rPr lang="en-IN" dirty="0" err="1" smtClean="0"/>
              <a:t>Gulam</a:t>
            </a:r>
            <a:r>
              <a:rPr lang="en-IN" dirty="0" smtClean="0"/>
              <a:t> S. </a:t>
            </a:r>
            <a:r>
              <a:rPr lang="en-IN" dirty="0" err="1" smtClean="0"/>
              <a:t>Hashmi</a:t>
            </a:r>
            <a:r>
              <a:rPr lang="en-IN" dirty="0" smtClean="0"/>
              <a:t>, UniversityJDentScie2015;1(1):1-2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447800"/>
          <a:ext cx="91440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600200"/>
                <a:gridCol w="1524000"/>
                <a:gridCol w="2743200"/>
                <a:gridCol w="1828800"/>
              </a:tblGrid>
              <a:tr h="541020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Shahla</a:t>
                      </a:r>
                      <a:r>
                        <a:rPr lang="en-IN" dirty="0" smtClean="0"/>
                        <a:t> Khan, </a:t>
                      </a:r>
                      <a:r>
                        <a:rPr lang="en-IN" dirty="0" err="1" smtClean="0"/>
                        <a:t>Gulam</a:t>
                      </a:r>
                      <a:r>
                        <a:rPr lang="en-IN" dirty="0" smtClean="0"/>
                        <a:t> S. </a:t>
                      </a:r>
                      <a:r>
                        <a:rPr lang="en-IN" dirty="0" err="1" smtClean="0"/>
                        <a:t>Hashmi</a:t>
                      </a:r>
                      <a:endParaRPr lang="en-IN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HISTOLOGY AND FUNCTIONS OF CONNECTIVE TISSUES : A REVIEW ARTICLE </a:t>
                      </a:r>
                      <a:endParaRPr lang="en-IN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There are various kinds of cells present in connective tissue according to their location &amp; type of organ or structure</a:t>
                      </a:r>
                      <a:endParaRPr lang="en-IN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such as fibroblast, </a:t>
                      </a:r>
                      <a:r>
                        <a:rPr lang="en-IN" sz="1600" dirty="0" err="1" smtClean="0"/>
                        <a:t>myofibroblast</a:t>
                      </a:r>
                      <a:r>
                        <a:rPr lang="en-IN" sz="1600" dirty="0" smtClean="0"/>
                        <a:t>, adipose cells, mast cells, tissue macrophages, white blood cells, </a:t>
                      </a:r>
                      <a:r>
                        <a:rPr lang="en-IN" sz="1600" dirty="0" err="1" smtClean="0"/>
                        <a:t>osteoblast</a:t>
                      </a:r>
                      <a:r>
                        <a:rPr lang="en-IN" sz="1600" dirty="0" smtClean="0"/>
                        <a:t>, </a:t>
                      </a:r>
                      <a:r>
                        <a:rPr lang="en-IN" sz="1600" dirty="0" err="1" smtClean="0"/>
                        <a:t>chondroblast</a:t>
                      </a:r>
                      <a:r>
                        <a:rPr lang="en-IN" sz="1600" dirty="0" smtClean="0"/>
                        <a:t> and blood forming cells. The intercellular substance is usually composed of both amorphous (non-sulphated and sulphated </a:t>
                      </a:r>
                      <a:r>
                        <a:rPr lang="en-IN" sz="1600" dirty="0" err="1" smtClean="0"/>
                        <a:t>mucopolysaccharides</a:t>
                      </a:r>
                      <a:r>
                        <a:rPr lang="en-IN" sz="1600" dirty="0" smtClean="0"/>
                        <a:t>) and formed elements collagen, reticular &amp; elastic </a:t>
                      </a:r>
                      <a:r>
                        <a:rPr lang="en-IN" sz="1600" dirty="0" err="1" smtClean="0"/>
                        <a:t>fibers</a:t>
                      </a:r>
                      <a:r>
                        <a:rPr lang="en-IN" sz="1600" dirty="0" smtClean="0"/>
                        <a:t>. The function of the intercellular ground substance is to form the matrix, by which transportation of metabolites takes place</a:t>
                      </a:r>
                      <a:endParaRPr lang="en-IN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 review of connective tissue with their cells and functions. </a:t>
                      </a:r>
                      <a:endParaRPr lang="en-IN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CONNECTIVE TISSUE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467600" cy="47213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is one of the basic tissues which gives structural and metabolic support to other tissues and organs of the body.</a:t>
            </a:r>
          </a:p>
          <a:p>
            <a:r>
              <a:rPr lang="en-US" sz="3200" dirty="0" smtClean="0"/>
              <a:t>It connects other tissues.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Functions of CT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56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Support</a:t>
            </a:r>
          </a:p>
          <a:p>
            <a:r>
              <a:rPr lang="en-US" sz="3200" dirty="0" smtClean="0"/>
              <a:t>Strength</a:t>
            </a:r>
          </a:p>
          <a:p>
            <a:r>
              <a:rPr lang="en-US" sz="3200" dirty="0" smtClean="0"/>
              <a:t>Storage</a:t>
            </a:r>
          </a:p>
          <a:p>
            <a:r>
              <a:rPr lang="en-US" sz="3200" dirty="0" smtClean="0"/>
              <a:t>Transport</a:t>
            </a:r>
          </a:p>
          <a:p>
            <a:r>
              <a:rPr lang="en-US" sz="3200" dirty="0" smtClean="0"/>
              <a:t>Packing</a:t>
            </a:r>
          </a:p>
          <a:p>
            <a:r>
              <a:rPr lang="en-US" sz="3200" dirty="0" smtClean="0"/>
              <a:t>Repair</a:t>
            </a:r>
          </a:p>
          <a:p>
            <a:r>
              <a:rPr lang="en-US" sz="3200" dirty="0" smtClean="0"/>
              <a:t>Defense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General features of the CT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Cells </a:t>
            </a:r>
          </a:p>
          <a:p>
            <a:r>
              <a:rPr lang="en-US" sz="3600" dirty="0" smtClean="0"/>
              <a:t>Matrix- Ground substance</a:t>
            </a:r>
          </a:p>
          <a:p>
            <a:pPr>
              <a:buNone/>
            </a:pPr>
            <a:r>
              <a:rPr lang="en-US" sz="3600" dirty="0" smtClean="0"/>
              <a:t>              - Fibers</a:t>
            </a:r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Connective Tissue Ground Substance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71600"/>
            <a:ext cx="8534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Gelatinous material between cells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absorbs compressive forces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Consists of 3 classes of large molecules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latin typeface="Calibri" pitchFamily="34" charset="0"/>
              </a:rPr>
              <a:t>glycosaminoglycans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en-US" sz="2800" dirty="0" err="1">
                <a:latin typeface="Calibri" pitchFamily="34" charset="0"/>
              </a:rPr>
              <a:t>chondroitin</a:t>
            </a:r>
            <a:r>
              <a:rPr lang="en-US" sz="2800" dirty="0">
                <a:latin typeface="Calibri" pitchFamily="34" charset="0"/>
              </a:rPr>
              <a:t> sulfate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disaccharides that attract sodium and hold water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role in regulating water and electrolyte balance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latin typeface="Calibri" pitchFamily="34" charset="0"/>
              </a:rPr>
              <a:t>Proteoglycan</a:t>
            </a:r>
            <a:r>
              <a:rPr lang="en-US" sz="2800" dirty="0">
                <a:latin typeface="Calibri" pitchFamily="34" charset="0"/>
              </a:rPr>
              <a:t> (bottlebrush-shaped molecule) 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create bonds with cells or extracellular macromolecules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adhesive </a:t>
            </a:r>
            <a:r>
              <a:rPr lang="en-US" sz="2800" dirty="0" err="1">
                <a:latin typeface="Calibri" pitchFamily="34" charset="0"/>
              </a:rPr>
              <a:t>glycoproteins</a:t>
            </a:r>
            <a:endParaRPr lang="en-US" sz="2800" dirty="0">
              <a:latin typeface="Calibri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protein-carbohydrate complexes bind cell membrane to collagen outside the cells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 dirty="0"/>
              <a:t>5-</a:t>
            </a:r>
            <a:fld id="{D7517631-3C94-4449-91BD-942EABD14DAE}" type="slidenum">
              <a:rPr lang="en-US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050" y="117475"/>
            <a:ext cx="8864600" cy="274638"/>
          </a:xfrm>
        </p:spPr>
        <p:txBody>
          <a:bodyPr anchor="t"/>
          <a:lstStyle/>
          <a:p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Figure 4.7  Areolar connective tissue: A prototype (model) connective tissue.</a:t>
            </a:r>
            <a:endParaRPr lang="en-US" sz="1300" b="0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 cstate="print"/>
          <a:srcRect l="23837" t="6168" r="37782"/>
          <a:stretch>
            <a:fillRect/>
          </a:stretch>
        </p:blipFill>
        <p:spPr bwMode="auto">
          <a:xfrm>
            <a:off x="2417763" y="919163"/>
            <a:ext cx="3159125" cy="550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1917700" y="5475288"/>
            <a:ext cx="134302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689100" y="4700588"/>
            <a:ext cx="1701800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1466850" y="4265613"/>
            <a:ext cx="308927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2136775" y="3384550"/>
            <a:ext cx="47942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1857375" y="2879725"/>
            <a:ext cx="112712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2149475" y="1539875"/>
            <a:ext cx="1085850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5370513" y="1270000"/>
            <a:ext cx="49847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5453063" y="1819275"/>
            <a:ext cx="419100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 flipV="1">
            <a:off x="4648201" y="2116138"/>
            <a:ext cx="1220788" cy="17462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 flipH="1">
            <a:off x="5181599" y="2400300"/>
            <a:ext cx="690563" cy="114300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>
            <a:off x="5491163" y="4338638"/>
            <a:ext cx="38417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3" name="Rectangle 16"/>
          <p:cNvSpPr>
            <a:spLocks noChangeArrowheads="1"/>
          </p:cNvSpPr>
          <p:nvPr/>
        </p:nvSpPr>
        <p:spPr bwMode="auto">
          <a:xfrm>
            <a:off x="455613" y="1363663"/>
            <a:ext cx="16494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Macrophage</a:t>
            </a:r>
            <a:endParaRPr lang="en-US" b="1"/>
          </a:p>
        </p:txBody>
      </p:sp>
      <p:sp>
        <p:nvSpPr>
          <p:cNvPr id="7184" name="Rectangle 17"/>
          <p:cNvSpPr>
            <a:spLocks noChangeArrowheads="1"/>
          </p:cNvSpPr>
          <p:nvPr/>
        </p:nvSpPr>
        <p:spPr bwMode="auto">
          <a:xfrm>
            <a:off x="455613" y="2719388"/>
            <a:ext cx="13541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Fibroblast</a:t>
            </a:r>
            <a:endParaRPr lang="en-US" b="1"/>
          </a:p>
        </p:txBody>
      </p:sp>
      <p:sp>
        <p:nvSpPr>
          <p:cNvPr id="7185" name="Rectangle 18"/>
          <p:cNvSpPr>
            <a:spLocks noChangeArrowheads="1"/>
          </p:cNvSpPr>
          <p:nvPr/>
        </p:nvSpPr>
        <p:spPr bwMode="auto">
          <a:xfrm>
            <a:off x="455613" y="3224213"/>
            <a:ext cx="16494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 dirty="0">
                <a:solidFill>
                  <a:srgbClr val="231F20"/>
                </a:solidFill>
              </a:rPr>
              <a:t>Lymphocyte</a:t>
            </a:r>
            <a:endParaRPr lang="en-US" b="1" dirty="0"/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455613" y="4103688"/>
            <a:ext cx="9652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Fat cell</a:t>
            </a:r>
            <a:endParaRPr lang="en-US" b="1"/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455613" y="4538663"/>
            <a:ext cx="11826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Mast cell</a:t>
            </a:r>
            <a:endParaRPr lang="en-US" b="1"/>
          </a:p>
        </p:txBody>
      </p:sp>
      <p:sp>
        <p:nvSpPr>
          <p:cNvPr id="7188" name="Rectangle 21"/>
          <p:cNvSpPr>
            <a:spLocks noChangeArrowheads="1"/>
          </p:cNvSpPr>
          <p:nvPr/>
        </p:nvSpPr>
        <p:spPr bwMode="auto">
          <a:xfrm>
            <a:off x="455613" y="5316538"/>
            <a:ext cx="14001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Neutrophil</a:t>
            </a:r>
            <a:endParaRPr lang="en-US" b="1"/>
          </a:p>
        </p:txBody>
      </p:sp>
      <p:sp>
        <p:nvSpPr>
          <p:cNvPr id="7189" name="Rectangle 22"/>
          <p:cNvSpPr>
            <a:spLocks noChangeArrowheads="1"/>
          </p:cNvSpPr>
          <p:nvPr/>
        </p:nvSpPr>
        <p:spPr bwMode="auto">
          <a:xfrm>
            <a:off x="5907088" y="4157663"/>
            <a:ext cx="11811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Capillary</a:t>
            </a:r>
            <a:endParaRPr lang="en-US" b="1"/>
          </a:p>
        </p:txBody>
      </p:sp>
      <p:sp>
        <p:nvSpPr>
          <p:cNvPr id="7190" name="Rectangle 23"/>
          <p:cNvSpPr>
            <a:spLocks noChangeArrowheads="1"/>
          </p:cNvSpPr>
          <p:nvPr/>
        </p:nvSpPr>
        <p:spPr bwMode="auto">
          <a:xfrm>
            <a:off x="455613" y="465138"/>
            <a:ext cx="15224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Cell types</a:t>
            </a:r>
            <a:endParaRPr lang="en-US"/>
          </a:p>
        </p:txBody>
      </p:sp>
      <p:sp>
        <p:nvSpPr>
          <p:cNvPr id="7191" name="Rectangle 24"/>
          <p:cNvSpPr>
            <a:spLocks noChangeArrowheads="1"/>
          </p:cNvSpPr>
          <p:nvPr/>
        </p:nvSpPr>
        <p:spPr bwMode="auto">
          <a:xfrm>
            <a:off x="5897563" y="465138"/>
            <a:ext cx="19685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Extracellular</a:t>
            </a:r>
          </a:p>
          <a:p>
            <a:pPr>
              <a:lnSpc>
                <a:spcPct val="60000"/>
              </a:lnSpc>
            </a:pPr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matrix</a:t>
            </a:r>
            <a:endParaRPr lang="en-US"/>
          </a:p>
        </p:txBody>
      </p:sp>
      <p:sp>
        <p:nvSpPr>
          <p:cNvPr id="7192" name="Rectangle 25"/>
          <p:cNvSpPr>
            <a:spLocks noChangeArrowheads="1"/>
          </p:cNvSpPr>
          <p:nvPr/>
        </p:nvSpPr>
        <p:spPr bwMode="auto">
          <a:xfrm>
            <a:off x="5903913" y="1346200"/>
            <a:ext cx="242374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dirty="0">
                <a:solidFill>
                  <a:srgbClr val="231F20"/>
                </a:solidFill>
                <a:latin typeface="Arial Black" pitchFamily="34" charset="0"/>
              </a:rPr>
              <a:t>Fibers</a:t>
            </a:r>
          </a:p>
          <a:p>
            <a:pPr>
              <a:lnSpc>
                <a:spcPct val="7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Collagen fiber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</a:t>
            </a:r>
            <a:r>
              <a:rPr lang="en-US" sz="2200" b="1" dirty="0" smtClean="0">
                <a:solidFill>
                  <a:srgbClr val="231F20"/>
                </a:solidFill>
              </a:rPr>
              <a:t>Elastic </a:t>
            </a:r>
            <a:r>
              <a:rPr lang="en-US" sz="2200" b="1" dirty="0">
                <a:solidFill>
                  <a:srgbClr val="231F20"/>
                </a:solidFill>
              </a:rPr>
              <a:t>fiber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Reticular fiber</a:t>
            </a:r>
            <a:endParaRPr lang="en-US" b="1" dirty="0"/>
          </a:p>
          <a:p>
            <a:endParaRPr lang="en-US" dirty="0"/>
          </a:p>
        </p:txBody>
      </p:sp>
      <p:sp>
        <p:nvSpPr>
          <p:cNvPr id="7193" name="Rectangle 26"/>
          <p:cNvSpPr>
            <a:spLocks noChangeArrowheads="1"/>
          </p:cNvSpPr>
          <p:nvPr/>
        </p:nvSpPr>
        <p:spPr bwMode="auto">
          <a:xfrm>
            <a:off x="5900738" y="1033463"/>
            <a:ext cx="28066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Ground substance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Fibers of Connective Tissue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839200" cy="5486400"/>
          </a:xfrm>
        </p:spPr>
        <p:txBody>
          <a:bodyPr/>
          <a:lstStyle/>
          <a:p>
            <a:r>
              <a:rPr lang="en-US" sz="3200" dirty="0">
                <a:latin typeface="Calibri" pitchFamily="34" charset="0"/>
              </a:rPr>
              <a:t>Collagen fibers (white fibers)</a:t>
            </a:r>
          </a:p>
          <a:p>
            <a:pPr lvl="1"/>
            <a:r>
              <a:rPr lang="en-US" sz="2800" dirty="0" smtClean="0">
                <a:latin typeface="Calibri" pitchFamily="34" charset="0"/>
              </a:rPr>
              <a:t>Strong, inelastic but </a:t>
            </a:r>
            <a:r>
              <a:rPr lang="en-US" sz="2800" dirty="0">
                <a:latin typeface="Calibri" pitchFamily="34" charset="0"/>
              </a:rPr>
              <a:t>flexible</a:t>
            </a:r>
          </a:p>
          <a:p>
            <a:pPr lvl="1"/>
            <a:r>
              <a:rPr lang="en-US" sz="2800" dirty="0" smtClean="0">
                <a:latin typeface="Calibri" pitchFamily="34" charset="0"/>
              </a:rPr>
              <a:t>Tendons, </a:t>
            </a:r>
            <a:r>
              <a:rPr lang="en-US" sz="2800" dirty="0">
                <a:latin typeface="Calibri" pitchFamily="34" charset="0"/>
              </a:rPr>
              <a:t>ligaments and deep layer of the skin</a:t>
            </a:r>
          </a:p>
          <a:p>
            <a:r>
              <a:rPr lang="en-US" sz="3200" dirty="0">
                <a:latin typeface="Calibri" pitchFamily="34" charset="0"/>
              </a:rPr>
              <a:t>Reticular fibers</a:t>
            </a:r>
          </a:p>
          <a:p>
            <a:pPr lvl="1"/>
            <a:r>
              <a:rPr lang="en-US" sz="2800" dirty="0" smtClean="0">
                <a:latin typeface="Calibri" pitchFamily="34" charset="0"/>
              </a:rPr>
              <a:t>Thin, </a:t>
            </a:r>
            <a:r>
              <a:rPr lang="en-US" sz="2800" dirty="0">
                <a:latin typeface="Calibri" pitchFamily="34" charset="0"/>
              </a:rPr>
              <a:t>collagen fibers coated with glycoprotein</a:t>
            </a:r>
          </a:p>
          <a:p>
            <a:pPr lvl="1"/>
            <a:r>
              <a:rPr lang="en-US" sz="2800" dirty="0" smtClean="0">
                <a:latin typeface="Calibri" pitchFamily="34" charset="0"/>
              </a:rPr>
              <a:t>Framework in </a:t>
            </a:r>
            <a:r>
              <a:rPr lang="en-US" sz="2800" dirty="0">
                <a:latin typeface="Calibri" pitchFamily="34" charset="0"/>
              </a:rPr>
              <a:t>spleen and lymph nodes</a:t>
            </a:r>
          </a:p>
          <a:p>
            <a:r>
              <a:rPr lang="en-US" sz="3200" dirty="0">
                <a:latin typeface="Calibri" pitchFamily="34" charset="0"/>
              </a:rPr>
              <a:t>Elastic fibers (yellow fibers)</a:t>
            </a:r>
          </a:p>
          <a:p>
            <a:pPr lvl="1"/>
            <a:r>
              <a:rPr lang="en-US" sz="2800" dirty="0">
                <a:latin typeface="Calibri" pitchFamily="34" charset="0"/>
              </a:rPr>
              <a:t>thin branching fibers of </a:t>
            </a:r>
            <a:r>
              <a:rPr lang="en-US" sz="2800" dirty="0" err="1">
                <a:latin typeface="Calibri" pitchFamily="34" charset="0"/>
              </a:rPr>
              <a:t>elastin</a:t>
            </a:r>
            <a:r>
              <a:rPr lang="en-US" sz="2800" dirty="0">
                <a:latin typeface="Calibri" pitchFamily="34" charset="0"/>
              </a:rPr>
              <a:t> protein</a:t>
            </a:r>
          </a:p>
          <a:p>
            <a:pPr lvl="1"/>
            <a:r>
              <a:rPr lang="en-US" sz="2800" dirty="0">
                <a:latin typeface="Calibri" pitchFamily="34" charset="0"/>
              </a:rPr>
              <a:t>stretch and recoil like </a:t>
            </a:r>
            <a:r>
              <a:rPr lang="en-US" sz="2800" dirty="0" err="1">
                <a:latin typeface="Calibri" pitchFamily="34" charset="0"/>
              </a:rPr>
              <a:t>rubberband</a:t>
            </a:r>
            <a:r>
              <a:rPr lang="en-US" sz="2800" dirty="0">
                <a:latin typeface="Calibri" pitchFamily="34" charset="0"/>
              </a:rPr>
              <a:t> (elasticity)</a:t>
            </a:r>
          </a:p>
          <a:p>
            <a:pPr lvl="1"/>
            <a:r>
              <a:rPr lang="en-US" sz="2800" dirty="0">
                <a:latin typeface="Calibri" pitchFamily="34" charset="0"/>
              </a:rPr>
              <a:t>skin, lungs and arteries stretch and recoil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/>
              <a:t>5-</a:t>
            </a:r>
            <a:fld id="{67AEC1FC-27AC-4DAC-9E57-7B4B4BB3004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04800" y="0"/>
            <a:ext cx="7696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Connective tissue : FIBERS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371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Collagen </a:t>
            </a:r>
          </a:p>
          <a:p>
            <a:pPr lvl="1" eaLnBrk="1" hangingPunct="1">
              <a:defRPr/>
            </a:pPr>
            <a:r>
              <a:rPr lang="en-US" sz="2800" dirty="0" smtClean="0"/>
              <a:t>Found in tendons and ligaments</a:t>
            </a:r>
          </a:p>
        </p:txBody>
      </p:sp>
      <p:pic>
        <p:nvPicPr>
          <p:cNvPr id="38918" name="Picture 6" descr="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4572000"/>
            <a:ext cx="4343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1" y="26670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8" descr="8956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2514600"/>
            <a:ext cx="274320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0" descr="knligpost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" y="4724400"/>
            <a:ext cx="26479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IMAGE_TITLE" val="f:\fap7_unit_01\chapter_01\pict_files-pict\0102_1orgsysintegumentsk.pic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521</TotalTime>
  <Words>610</Words>
  <Application>Microsoft Office PowerPoint</Application>
  <PresentationFormat>On-screen Show (4:3)</PresentationFormat>
  <Paragraphs>134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DR. HETAL VAISHNANI ASSISTANT PROFESSOR DEPARTMENT OF ANATOMY S.B.K.S.M.I. &amp; R.C.</vt:lpstr>
      <vt:lpstr>Introduction </vt:lpstr>
      <vt:lpstr>CONNECTIVE TISSUE</vt:lpstr>
      <vt:lpstr>Functions of CT</vt:lpstr>
      <vt:lpstr>General features of the CT</vt:lpstr>
      <vt:lpstr>Connective Tissue Ground Substance</vt:lpstr>
      <vt:lpstr>Figure 4.7  Areolar connective tissue: A prototype (model) connective tissue.</vt:lpstr>
      <vt:lpstr>Fibers of Connective Tissue</vt:lpstr>
      <vt:lpstr>Connective tissue : FIBERS</vt:lpstr>
      <vt:lpstr>Connective tissue: FIBERS</vt:lpstr>
      <vt:lpstr>Connective tissue: FIBERS</vt:lpstr>
      <vt:lpstr>Cells of connective tissue</vt:lpstr>
      <vt:lpstr>fibrocytes</vt:lpstr>
      <vt:lpstr>macrophages</vt:lpstr>
      <vt:lpstr>Adipose cell</vt:lpstr>
      <vt:lpstr>Plasma cells</vt:lpstr>
      <vt:lpstr>Mast cell</vt:lpstr>
      <vt:lpstr>Classification of CT</vt:lpstr>
      <vt:lpstr>Slide 19</vt:lpstr>
      <vt:lpstr>Shahla Khan, Gulam S. Hashmi, UniversityJDentScie2015;1(1):1-2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HETAL VAISHNANI ASSISTANT PROFESSOR DEPARTMENT OF ANATOMY</dc:title>
  <dc:creator>DR. HETAL</dc:creator>
  <cp:lastModifiedBy>Admin</cp:lastModifiedBy>
  <cp:revision>77</cp:revision>
  <dcterms:created xsi:type="dcterms:W3CDTF">2006-08-16T00:00:00Z</dcterms:created>
  <dcterms:modified xsi:type="dcterms:W3CDTF">2020-08-13T06:26:20Z</dcterms:modified>
</cp:coreProperties>
</file>