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32"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6" r:id="rId12"/>
    <p:sldId id="269" r:id="rId13"/>
    <p:sldId id="270" r:id="rId14"/>
    <p:sldId id="271" r:id="rId15"/>
    <p:sldId id="272" r:id="rId16"/>
    <p:sldId id="273" r:id="rId17"/>
    <p:sldId id="267"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03B4FAA-42EB-4F7E-AF62-D938BDD280C6}" type="datetimeFigureOut">
              <a:rPr lang="en-IN" smtClean="0"/>
              <a:pPr/>
              <a:t>21-09-2018</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70FCA60-73E6-4404-9082-6F4A5BBB04AF}"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958D8532-9F71-4861-8A4D-84CA57B4CB3F}" type="datetime1">
              <a:rPr lang="en-US" smtClean="0"/>
              <a:pPr/>
              <a:t>9/21/2018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9A5E560B-8EBF-48E6-A950-42140F4202A2}" type="datetime1">
              <a:rPr lang="en-US" smtClean="0"/>
              <a:pPr/>
              <a:t>9/21/2018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93E17F2E-D784-4E8F-A4B2-6E7C0D575D6B}" type="datetime1">
              <a:rPr lang="en-US" smtClean="0"/>
              <a:pPr/>
              <a:t>9/21/2018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E3D47DAF-D4F7-45C4-8C67-5A0F177F9164}" type="datetime1">
              <a:rPr lang="en-US" smtClean="0"/>
              <a:pPr/>
              <a:t>9/21/2018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591D2E-7823-474D-B058-E3ED9596987A}" type="datetime1">
              <a:rPr lang="en-US" smtClean="0"/>
              <a:pPr/>
              <a:t>9/21/2018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D6E207FC-505A-4D0F-8F16-67C7B8F40CE2}" type="datetime1">
              <a:rPr lang="en-US" smtClean="0"/>
              <a:pPr/>
              <a:t>9/21/2018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BC84A67F-6789-4D52-B97B-63E7CD591011}" type="datetime1">
              <a:rPr lang="en-US" smtClean="0"/>
              <a:pPr/>
              <a:t>9/21/2018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28CB84FD-5064-4098-8796-FA3D89A1B752}" type="datetime1">
              <a:rPr lang="en-US" smtClean="0"/>
              <a:pPr/>
              <a:t>9/21/2018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93D09F-59D8-4273-B92E-F2D5235613C8}" type="datetime1">
              <a:rPr lang="en-US" smtClean="0"/>
              <a:pPr/>
              <a:t>9/21/2018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AD4BF8-23A2-499A-95AC-0478CEF1A041}" type="datetime1">
              <a:rPr lang="en-US" smtClean="0"/>
              <a:pPr/>
              <a:t>9/21/2018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5ED3E03-9DB3-4EA9-8606-1D03819E33DE}" type="datetime1">
              <a:rPr lang="en-US" smtClean="0"/>
              <a:pPr/>
              <a:t>9/21/2018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FADAB3-8DB1-4EB9-81F3-449970558486}" type="datetime1">
              <a:rPr lang="en-US" smtClean="0"/>
              <a:pPr/>
              <a:t>9/21/2018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43001"/>
            <a:ext cx="7772400" cy="5029200"/>
          </a:xfrm>
        </p:spPr>
        <p:txBody>
          <a:bodyPr>
            <a:normAutofit fontScale="90000"/>
          </a:bodyPr>
          <a:lstStyle/>
          <a:p>
            <a:r>
              <a:rPr lang="en-US" sz="5300" b="1" dirty="0" smtClean="0"/>
              <a:t>MASSAGE MANIPULATION</a:t>
            </a:r>
            <a:br>
              <a:rPr lang="en-US" sz="5300" b="1" dirty="0" smtClean="0"/>
            </a:br>
            <a:r>
              <a:rPr lang="en-US" b="1" dirty="0"/>
              <a:t/>
            </a:r>
            <a:br>
              <a:rPr lang="en-US" b="1" dirty="0"/>
            </a:br>
            <a:r>
              <a:rPr lang="en-US" sz="2700" b="1" dirty="0" smtClean="0"/>
              <a:t>TAKEN BY: </a:t>
            </a:r>
            <a:br>
              <a:rPr lang="en-US" sz="2700" b="1" dirty="0" smtClean="0"/>
            </a:br>
            <a:r>
              <a:rPr lang="en-US" sz="2700" b="1" dirty="0" smtClean="0"/>
              <a:t>DR. NOEL MACWAN</a:t>
            </a:r>
            <a:br>
              <a:rPr lang="en-US" sz="2700" b="1" dirty="0" smtClean="0"/>
            </a:br>
            <a:r>
              <a:rPr lang="en-US" sz="2700" b="1" dirty="0"/>
              <a:t/>
            </a:r>
            <a:br>
              <a:rPr lang="en-US" sz="2700" b="1" dirty="0"/>
            </a:br>
            <a:r>
              <a:rPr lang="en-US" sz="2700" b="1" dirty="0" smtClean="0"/>
              <a:t/>
            </a:r>
            <a:br>
              <a:rPr lang="en-US" sz="2700" b="1" dirty="0" smtClean="0"/>
            </a:br>
            <a:r>
              <a:rPr lang="en-US" sz="2700" b="1" dirty="0" smtClean="0"/>
              <a:t>REFERENCE:</a:t>
            </a:r>
            <a:br>
              <a:rPr lang="en-US" sz="2700" b="1" dirty="0" smtClean="0"/>
            </a:br>
            <a:r>
              <a:rPr lang="en-US" sz="2700" b="1" dirty="0" smtClean="0"/>
              <a:t>MARGARET HOLLIS</a:t>
            </a:r>
            <a:br>
              <a:rPr lang="en-US" sz="2700" b="1" dirty="0" smtClean="0"/>
            </a:br>
            <a:r>
              <a:rPr lang="en-US" sz="2700" b="1" dirty="0" smtClean="0"/>
              <a:t>(Third Edition)</a:t>
            </a:r>
            <a:br>
              <a:rPr lang="en-US" sz="2700" b="1" dirty="0" smtClean="0"/>
            </a:b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CONTRAINDICATION OF MASSAGE</a:t>
            </a:r>
            <a:r>
              <a:rPr lang="en-US" dirty="0" smtClean="0"/>
              <a:t/>
            </a:r>
            <a:br>
              <a:rPr lang="en-US" dirty="0" smtClean="0"/>
            </a:br>
            <a:endParaRPr lang="en-US" dirty="0"/>
          </a:p>
        </p:txBody>
      </p:sp>
      <p:sp>
        <p:nvSpPr>
          <p:cNvPr id="3" name="Content Placeholder 2"/>
          <p:cNvSpPr>
            <a:spLocks noGrp="1"/>
          </p:cNvSpPr>
          <p:nvPr>
            <p:ph idx="1"/>
          </p:nvPr>
        </p:nvSpPr>
        <p:spPr>
          <a:xfrm>
            <a:off x="457200" y="914400"/>
            <a:ext cx="7467600" cy="5559552"/>
          </a:xfrm>
        </p:spPr>
        <p:txBody>
          <a:bodyPr>
            <a:normAutofit fontScale="92500" lnSpcReduction="20000"/>
          </a:bodyPr>
          <a:lstStyle/>
          <a:p>
            <a:pPr algn="just">
              <a:buFont typeface="Wingdings" pitchFamily="2" charset="2"/>
              <a:buChar char="Ø"/>
            </a:pPr>
            <a:r>
              <a:rPr lang="en-US" sz="3200" dirty="0" smtClean="0"/>
              <a:t>Massage is contraindicated in following circumstances:</a:t>
            </a:r>
          </a:p>
          <a:p>
            <a:pPr algn="just">
              <a:buNone/>
            </a:pPr>
            <a:endParaRPr lang="en-US" sz="3200" dirty="0" smtClean="0"/>
          </a:p>
          <a:p>
            <a:pPr marL="514350" indent="-514350" algn="just"/>
            <a:r>
              <a:rPr lang="en-US" sz="3200" dirty="0" smtClean="0"/>
              <a:t>Skin disorders which would be irritated by either increase in warmth of part or by lubricants which might be used, e.g. eczema.</a:t>
            </a:r>
          </a:p>
          <a:p>
            <a:pPr marL="514350" indent="-514350" algn="just"/>
            <a:r>
              <a:rPr lang="en-US" sz="3200" dirty="0" smtClean="0"/>
              <a:t>In presence of malignant </a:t>
            </a:r>
            <a:r>
              <a:rPr lang="en-US" sz="3200" dirty="0" err="1" smtClean="0"/>
              <a:t>tumours</a:t>
            </a:r>
            <a:r>
              <a:rPr lang="en-US" sz="3200" dirty="0" smtClean="0"/>
              <a:t>.</a:t>
            </a:r>
          </a:p>
          <a:p>
            <a:pPr marL="514350" indent="-514350" algn="just"/>
            <a:r>
              <a:rPr lang="en-US" sz="3200" dirty="0" smtClean="0"/>
              <a:t>Early bruising</a:t>
            </a:r>
          </a:p>
          <a:p>
            <a:pPr marL="514350" lvl="0" indent="-514350" algn="just"/>
            <a:r>
              <a:rPr lang="en-US" dirty="0" smtClean="0"/>
              <a:t>In presence </a:t>
            </a:r>
            <a:r>
              <a:rPr lang="en-US" smtClean="0"/>
              <a:t>of </a:t>
            </a:r>
            <a:r>
              <a:rPr lang="en-US" smtClean="0"/>
              <a:t>recent, </a:t>
            </a:r>
            <a:r>
              <a:rPr lang="en-US" dirty="0" smtClean="0"/>
              <a:t>unhealed scars or open wounds.</a:t>
            </a:r>
            <a:endParaRPr lang="en-US" sz="3200" dirty="0" smtClean="0"/>
          </a:p>
          <a:p>
            <a:pPr marL="514350" indent="-514350" algn="just"/>
            <a:endParaRPr lang="en-US" dirty="0" smtClean="0"/>
          </a:p>
          <a:p>
            <a:pPr algn="just">
              <a:buNone/>
            </a:pPr>
            <a:r>
              <a:rPr lang="en-US" dirty="0" smtClean="0"/>
              <a:t> </a:t>
            </a:r>
          </a:p>
          <a:p>
            <a:pPr algn="just"/>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Autofit/>
          </a:bodyPr>
          <a:lstStyle/>
          <a:p>
            <a:pPr lvl="0" algn="just">
              <a:buNone/>
            </a:pPr>
            <a:endParaRPr lang="en-US" dirty="0" smtClean="0"/>
          </a:p>
          <a:p>
            <a:pPr algn="just"/>
            <a:r>
              <a:rPr lang="en-US" dirty="0" smtClean="0"/>
              <a:t>Adjacent to recent fracture sites and especially at elbow or mid thigh</a:t>
            </a:r>
          </a:p>
          <a:p>
            <a:pPr algn="just"/>
            <a:r>
              <a:rPr lang="en-US" dirty="0" smtClean="0"/>
              <a:t>Over joints or other tissues which are acutely inflamed, especially joints with tubercular infections.</a:t>
            </a:r>
          </a:p>
          <a:p>
            <a:pPr algn="just"/>
            <a:r>
              <a:rPr lang="en-US" dirty="0" smtClean="0"/>
              <a:t>Burns </a:t>
            </a:r>
          </a:p>
          <a:p>
            <a:pPr algn="just"/>
            <a:r>
              <a:rPr lang="en-US" dirty="0" smtClean="0"/>
              <a:t>Skin infections</a:t>
            </a:r>
          </a:p>
          <a:p>
            <a:pPr algn="just"/>
            <a:r>
              <a:rPr lang="en-US" dirty="0" smtClean="0"/>
              <a:t>Advanced osteoporosis</a:t>
            </a:r>
          </a:p>
          <a:p>
            <a:pPr algn="just">
              <a:buNone/>
            </a:pPr>
            <a:endParaRPr lang="en-US" sz="2800" dirty="0" smtClean="0"/>
          </a:p>
          <a:p>
            <a:pPr algn="just">
              <a:buNone/>
            </a:pPr>
            <a:r>
              <a:rPr lang="en-US" sz="2800" dirty="0" smtClean="0"/>
              <a:t> </a:t>
            </a:r>
          </a:p>
          <a:p>
            <a:pPr algn="just"/>
            <a:endParaRPr lang="en-US" sz="2800"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MCQs</a:t>
            </a:r>
            <a:endParaRPr lang="en-US" dirty="0"/>
          </a:p>
        </p:txBody>
      </p:sp>
      <p:sp>
        <p:nvSpPr>
          <p:cNvPr id="3" name="Content Placeholder 2"/>
          <p:cNvSpPr>
            <a:spLocks noGrp="1"/>
          </p:cNvSpPr>
          <p:nvPr>
            <p:ph idx="1"/>
          </p:nvPr>
        </p:nvSpPr>
        <p:spPr/>
        <p:txBody>
          <a:bodyPr/>
          <a:lstStyle/>
          <a:p>
            <a:pPr marL="457200" indent="-457200">
              <a:buAutoNum type="arabicPeriod"/>
            </a:pPr>
            <a:r>
              <a:rPr lang="en-US" dirty="0" err="1" smtClean="0"/>
              <a:t>Petrissage</a:t>
            </a:r>
            <a:r>
              <a:rPr lang="en-US" dirty="0" smtClean="0"/>
              <a:t> massage </a:t>
            </a:r>
            <a:r>
              <a:rPr lang="en-US" dirty="0" err="1" smtClean="0"/>
              <a:t>doesnot</a:t>
            </a:r>
            <a:r>
              <a:rPr lang="en-US" dirty="0" smtClean="0"/>
              <a:t> include </a:t>
            </a:r>
          </a:p>
          <a:p>
            <a:pPr marL="457200" indent="-457200">
              <a:buNone/>
            </a:pPr>
            <a:endParaRPr lang="en-US" dirty="0" smtClean="0"/>
          </a:p>
          <a:p>
            <a:pPr marL="457200" indent="-457200">
              <a:buAutoNum type="alphaUcPeriod"/>
            </a:pPr>
            <a:r>
              <a:rPr lang="en-US" dirty="0" smtClean="0"/>
              <a:t>Kneading</a:t>
            </a:r>
          </a:p>
          <a:p>
            <a:pPr marL="457200" indent="-457200">
              <a:buAutoNum type="alphaUcPeriod"/>
            </a:pPr>
            <a:r>
              <a:rPr lang="en-US" dirty="0" smtClean="0"/>
              <a:t>Rolling</a:t>
            </a:r>
          </a:p>
          <a:p>
            <a:pPr marL="457200" indent="-457200">
              <a:buAutoNum type="alphaUcPeriod"/>
            </a:pPr>
            <a:r>
              <a:rPr lang="en-US" dirty="0" smtClean="0"/>
              <a:t>Wringing</a:t>
            </a:r>
          </a:p>
          <a:p>
            <a:pPr marL="457200" indent="-457200">
              <a:buAutoNum type="alphaUcPeriod"/>
            </a:pPr>
            <a:r>
              <a:rPr lang="en-US" dirty="0" smtClean="0"/>
              <a:t>Beating</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dirty="0" smtClean="0"/>
              <a:t>2. Percussive Massage </a:t>
            </a:r>
            <a:r>
              <a:rPr lang="en-US" dirty="0" err="1" smtClean="0"/>
              <a:t>doesnot</a:t>
            </a:r>
            <a:r>
              <a:rPr lang="en-US" dirty="0" smtClean="0"/>
              <a:t> include</a:t>
            </a:r>
          </a:p>
          <a:p>
            <a:pPr>
              <a:buNone/>
            </a:pPr>
            <a:endParaRPr lang="en-US" dirty="0" smtClean="0"/>
          </a:p>
          <a:p>
            <a:pPr marL="457200" indent="-457200">
              <a:buAutoNum type="alphaUcPeriod"/>
            </a:pPr>
            <a:r>
              <a:rPr lang="en-US" dirty="0" smtClean="0"/>
              <a:t>Clapping </a:t>
            </a:r>
          </a:p>
          <a:p>
            <a:pPr marL="457200" indent="-457200">
              <a:buAutoNum type="alphaUcPeriod"/>
            </a:pPr>
            <a:r>
              <a:rPr lang="en-US" dirty="0" smtClean="0"/>
              <a:t>Picking Up</a:t>
            </a:r>
          </a:p>
          <a:p>
            <a:pPr marL="457200" indent="-457200">
              <a:buAutoNum type="alphaUcPeriod"/>
            </a:pPr>
            <a:r>
              <a:rPr lang="en-US" dirty="0" smtClean="0"/>
              <a:t>Hacking</a:t>
            </a:r>
          </a:p>
          <a:p>
            <a:pPr marL="457200" indent="-457200">
              <a:buAutoNum type="alphaUcPeriod"/>
            </a:pPr>
            <a:r>
              <a:rPr lang="en-US" dirty="0" smtClean="0"/>
              <a:t>Vibrations</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dirty="0" smtClean="0"/>
              <a:t>3. Which of the following in contraindication for massage,</a:t>
            </a:r>
          </a:p>
          <a:p>
            <a:pPr marL="457200" indent="-457200">
              <a:buAutoNum type="alphaUcPeriod"/>
            </a:pPr>
            <a:r>
              <a:rPr lang="en-US" dirty="0" smtClean="0"/>
              <a:t>Skin disorder</a:t>
            </a:r>
          </a:p>
          <a:p>
            <a:pPr marL="457200" indent="-457200">
              <a:buAutoNum type="alphaUcPeriod"/>
            </a:pPr>
            <a:r>
              <a:rPr lang="en-US" dirty="0" smtClean="0"/>
              <a:t>Open wound</a:t>
            </a:r>
          </a:p>
          <a:p>
            <a:pPr marL="457200" indent="-457200">
              <a:buAutoNum type="alphaUcPeriod"/>
            </a:pPr>
            <a:r>
              <a:rPr lang="en-US" dirty="0" err="1" smtClean="0"/>
              <a:t>Oedema</a:t>
            </a:r>
            <a:endParaRPr lang="en-US" dirty="0" smtClean="0"/>
          </a:p>
          <a:p>
            <a:pPr marL="457200" indent="-457200">
              <a:buAutoNum type="alphaUcPeriod"/>
            </a:pPr>
            <a:r>
              <a:rPr lang="en-US" dirty="0" smtClean="0"/>
              <a:t>Skin infection</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dirty="0" smtClean="0"/>
              <a:t>4. Unhealed scar is a indication of massage.</a:t>
            </a:r>
          </a:p>
          <a:p>
            <a:pPr marL="457200" indent="-457200">
              <a:buAutoNum type="alphaUcPeriod"/>
            </a:pPr>
            <a:r>
              <a:rPr lang="en-US" dirty="0" smtClean="0"/>
              <a:t>True</a:t>
            </a:r>
          </a:p>
          <a:p>
            <a:pPr marL="457200" indent="-457200">
              <a:buAutoNum type="alphaUcPeriod"/>
            </a:pPr>
            <a:r>
              <a:rPr lang="en-US" dirty="0" smtClean="0"/>
              <a:t>False</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dirty="0" smtClean="0"/>
              <a:t>5. </a:t>
            </a:r>
            <a:r>
              <a:rPr lang="en-US" smtClean="0"/>
              <a:t>Muscle Spasm is </a:t>
            </a:r>
            <a:r>
              <a:rPr lang="en-US" dirty="0" smtClean="0"/>
              <a:t>contra indicated for massage.</a:t>
            </a:r>
          </a:p>
          <a:p>
            <a:pPr marL="457200" indent="-457200">
              <a:buAutoNum type="alphaUcPeriod"/>
            </a:pPr>
            <a:r>
              <a:rPr lang="en-US" dirty="0" smtClean="0"/>
              <a:t>True</a:t>
            </a:r>
          </a:p>
          <a:p>
            <a:pPr marL="457200" indent="-457200">
              <a:buAutoNum type="alphaUcPeriod"/>
            </a:pPr>
            <a:r>
              <a:rPr lang="en-US" dirty="0" smtClean="0"/>
              <a:t>False</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en-US" dirty="0"/>
          </a:p>
        </p:txBody>
      </p:sp>
      <p:sp>
        <p:nvSpPr>
          <p:cNvPr id="3" name="Content Placeholder 2"/>
          <p:cNvSpPr>
            <a:spLocks noGrp="1"/>
          </p:cNvSpPr>
          <p:nvPr>
            <p:ph idx="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17</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algn="ctr">
              <a:buNone/>
            </a:pPr>
            <a:r>
              <a:rPr lang="en-US" sz="4000" b="1" u="sng" dirty="0" smtClean="0"/>
              <a:t>OBJECTIVES</a:t>
            </a:r>
          </a:p>
          <a:p>
            <a:pPr algn="ctr">
              <a:buNone/>
            </a:pPr>
            <a:endParaRPr lang="en-US" sz="1600" b="1" u="sng" dirty="0" smtClean="0"/>
          </a:p>
          <a:p>
            <a:pPr>
              <a:buNone/>
            </a:pPr>
            <a:r>
              <a:rPr lang="en-US" dirty="0" smtClean="0"/>
              <a:t>At the end of lecture, students will be able to, </a:t>
            </a:r>
          </a:p>
          <a:p>
            <a:pPr>
              <a:buNone/>
            </a:pPr>
            <a:endParaRPr lang="en-US" dirty="0" smtClean="0"/>
          </a:p>
          <a:p>
            <a:pPr marL="514350" indent="-514350">
              <a:buFont typeface="+mj-lt"/>
              <a:buAutoNum type="arabicPeriod"/>
            </a:pPr>
            <a:r>
              <a:rPr lang="en-US" dirty="0" smtClean="0"/>
              <a:t>Define massage.</a:t>
            </a:r>
          </a:p>
          <a:p>
            <a:pPr marL="514350" indent="-514350">
              <a:buFont typeface="+mj-lt"/>
              <a:buAutoNum type="arabicPeriod"/>
            </a:pPr>
            <a:r>
              <a:rPr lang="en-US" dirty="0" smtClean="0"/>
              <a:t>Describe classification of massage.</a:t>
            </a:r>
          </a:p>
          <a:p>
            <a:pPr marL="514350" indent="-514350">
              <a:buFont typeface="+mj-lt"/>
              <a:buAutoNum type="arabicPeriod"/>
            </a:pPr>
            <a:r>
              <a:rPr lang="en-US" dirty="0" smtClean="0"/>
              <a:t>Enumerate indications for massage.</a:t>
            </a:r>
          </a:p>
          <a:p>
            <a:pPr marL="514350" indent="-514350">
              <a:buFont typeface="+mj-lt"/>
              <a:buAutoNum type="arabicPeriod"/>
            </a:pPr>
            <a:r>
              <a:rPr lang="en-US" dirty="0" smtClean="0"/>
              <a:t>Enumerate contra-indications for massage.</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DEFINITION</a:t>
            </a:r>
            <a:br>
              <a:rPr lang="en-US" b="1" dirty="0" smtClean="0"/>
            </a:br>
            <a:endParaRPr lang="en-US" b="1" dirty="0"/>
          </a:p>
        </p:txBody>
      </p:sp>
      <p:sp>
        <p:nvSpPr>
          <p:cNvPr id="3" name="Content Placeholder 2"/>
          <p:cNvSpPr>
            <a:spLocks noGrp="1"/>
          </p:cNvSpPr>
          <p:nvPr>
            <p:ph idx="1"/>
          </p:nvPr>
        </p:nvSpPr>
        <p:spPr/>
        <p:txBody>
          <a:bodyPr/>
          <a:lstStyle/>
          <a:p>
            <a:pPr algn="just"/>
            <a:r>
              <a:rPr lang="en-US" dirty="0" smtClean="0"/>
              <a:t>Massage is the scientific manipulation of soft tissues of the body for purpose of normalizing those tissues and consist of manual techniques that include applying fixed or movable pressure, holding, and/or causing movement of or to body.</a:t>
            </a:r>
          </a:p>
          <a:p>
            <a:pPr algn="just"/>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CLASSIFICATION</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Massage manipulation is classified mainly in following four categories:</a:t>
            </a:r>
          </a:p>
          <a:p>
            <a:pPr>
              <a:buNone/>
            </a:pPr>
            <a:endParaRPr lang="en-US" dirty="0" smtClean="0"/>
          </a:p>
          <a:p>
            <a:pPr marL="514350" lvl="0" indent="-514350">
              <a:buFont typeface="+mj-lt"/>
              <a:buAutoNum type="arabicPeriod"/>
            </a:pPr>
            <a:r>
              <a:rPr lang="en-US" dirty="0" smtClean="0"/>
              <a:t>The</a:t>
            </a:r>
            <a:r>
              <a:rPr lang="en-US" b="1" dirty="0" smtClean="0"/>
              <a:t> </a:t>
            </a:r>
            <a:r>
              <a:rPr lang="en-US" dirty="0" smtClean="0"/>
              <a:t>Effleurage / stroking manipulations</a:t>
            </a:r>
          </a:p>
          <a:p>
            <a:pPr marL="514350" lvl="0" indent="-514350">
              <a:buFont typeface="+mj-lt"/>
              <a:buAutoNum type="arabicPeriod"/>
            </a:pPr>
            <a:r>
              <a:rPr lang="en-US" dirty="0" smtClean="0"/>
              <a:t>The Petrissage manipulations</a:t>
            </a:r>
          </a:p>
          <a:p>
            <a:pPr marL="514350" lvl="0" indent="-514350">
              <a:buFont typeface="+mj-lt"/>
              <a:buAutoNum type="arabicPeriod"/>
            </a:pPr>
            <a:r>
              <a:rPr lang="en-US" dirty="0" smtClean="0"/>
              <a:t>The Friction manipulation</a:t>
            </a:r>
          </a:p>
          <a:p>
            <a:pPr marL="514350" lvl="0" indent="-514350">
              <a:buFont typeface="+mj-lt"/>
              <a:buAutoNum type="arabicPeriod"/>
            </a:pPr>
            <a:r>
              <a:rPr lang="en-US" dirty="0" smtClean="0"/>
              <a:t>The Percussive (</a:t>
            </a:r>
            <a:r>
              <a:rPr lang="en-US" dirty="0" err="1" smtClean="0"/>
              <a:t>Tapotement</a:t>
            </a:r>
            <a:r>
              <a:rPr lang="en-US" dirty="0" smtClean="0"/>
              <a:t>) manipulation</a:t>
            </a:r>
          </a:p>
          <a:p>
            <a:pPr>
              <a:buNone/>
            </a:pPr>
            <a:endParaRPr lang="en-US" dirty="0" smtClean="0"/>
          </a:p>
          <a:p>
            <a:pPr>
              <a:buNone/>
            </a:pPr>
            <a:r>
              <a:rPr lang="en-US" dirty="0" smtClean="0"/>
              <a:t>Each manipulation has it’s subdivisions: </a:t>
            </a:r>
          </a:p>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buNone/>
            </a:pPr>
            <a:r>
              <a:rPr lang="en-US" dirty="0" smtClean="0"/>
              <a:t>1. Effleurage / stroking manipulations</a:t>
            </a:r>
          </a:p>
          <a:p>
            <a:pPr lvl="0">
              <a:buNone/>
            </a:pPr>
            <a:endParaRPr lang="en-US" dirty="0" smtClean="0"/>
          </a:p>
          <a:p>
            <a:r>
              <a:rPr lang="en-US" dirty="0" smtClean="0"/>
              <a:t>Effleurage </a:t>
            </a:r>
          </a:p>
          <a:p>
            <a:r>
              <a:rPr lang="en-US" dirty="0" smtClean="0"/>
              <a:t>Stroking</a:t>
            </a:r>
          </a:p>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467600" cy="914400"/>
          </a:xfrm>
        </p:spPr>
        <p:txBody>
          <a:bodyPr>
            <a:normAutofit fontScale="90000"/>
          </a:bodyPr>
          <a:lstStyle/>
          <a:p>
            <a:pPr lvl="0" algn="l"/>
            <a:r>
              <a:rPr lang="en-US" dirty="0" smtClean="0"/>
              <a:t>2. Petrissage manipulations</a:t>
            </a:r>
            <a:br>
              <a:rPr lang="en-US" dirty="0" smtClean="0"/>
            </a:br>
            <a:endParaRPr lang="en-US" dirty="0"/>
          </a:p>
        </p:txBody>
      </p:sp>
      <p:sp>
        <p:nvSpPr>
          <p:cNvPr id="3" name="Content Placeholder 2"/>
          <p:cNvSpPr>
            <a:spLocks noGrp="1"/>
          </p:cNvSpPr>
          <p:nvPr>
            <p:ph idx="1"/>
          </p:nvPr>
        </p:nvSpPr>
        <p:spPr>
          <a:xfrm>
            <a:off x="457200" y="609600"/>
            <a:ext cx="8153400" cy="6096000"/>
          </a:xfrm>
        </p:spPr>
        <p:txBody>
          <a:bodyPr>
            <a:noAutofit/>
          </a:bodyPr>
          <a:lstStyle/>
          <a:p>
            <a:pPr lvl="0">
              <a:buFont typeface="Wingdings" pitchFamily="2" charset="2"/>
              <a:buChar char="Ø"/>
            </a:pPr>
            <a:r>
              <a:rPr lang="en-US" sz="2200" b="1" dirty="0" smtClean="0"/>
              <a:t>Kneading manipulations : </a:t>
            </a:r>
          </a:p>
          <a:p>
            <a:pPr lvl="0">
              <a:buFont typeface="Arial" pitchFamily="34" charset="0"/>
              <a:buChar char="•"/>
            </a:pPr>
            <a:r>
              <a:rPr lang="en-US" sz="2200" dirty="0" smtClean="0"/>
              <a:t>Whole hand kneading, </a:t>
            </a:r>
          </a:p>
          <a:p>
            <a:pPr lvl="0">
              <a:buFont typeface="Arial" pitchFamily="34" charset="0"/>
              <a:buChar char="•"/>
            </a:pPr>
            <a:r>
              <a:rPr lang="en-US" sz="2200" dirty="0" smtClean="0"/>
              <a:t>Palmer kneading, </a:t>
            </a:r>
          </a:p>
          <a:p>
            <a:pPr lvl="0">
              <a:buFont typeface="Arial" pitchFamily="34" charset="0"/>
              <a:buChar char="•"/>
            </a:pPr>
            <a:r>
              <a:rPr lang="en-US" sz="2200" dirty="0" smtClean="0"/>
              <a:t>Finger kneading ( Flat finger kneading, Finger pad kneading, finger tip kneading),</a:t>
            </a:r>
          </a:p>
          <a:p>
            <a:pPr lvl="0">
              <a:buFont typeface="Arial" pitchFamily="34" charset="0"/>
              <a:buChar char="•"/>
            </a:pPr>
            <a:r>
              <a:rPr lang="en-US" sz="2200" dirty="0" smtClean="0"/>
              <a:t>thumb kneading (Thumb pad kneading, thumb tip kneading), </a:t>
            </a:r>
          </a:p>
          <a:p>
            <a:pPr lvl="0">
              <a:buFont typeface="Arial" pitchFamily="34" charset="0"/>
              <a:buChar char="•"/>
            </a:pPr>
            <a:r>
              <a:rPr lang="en-US" sz="2200" dirty="0" smtClean="0"/>
              <a:t>Super imposed kneading,</a:t>
            </a:r>
          </a:p>
          <a:p>
            <a:pPr lvl="0">
              <a:buFont typeface="Arial" pitchFamily="34" charset="0"/>
              <a:buChar char="•"/>
            </a:pPr>
            <a:r>
              <a:rPr lang="en-US" sz="2200" dirty="0" smtClean="0"/>
              <a:t>Elbow kneading, </a:t>
            </a:r>
          </a:p>
          <a:p>
            <a:pPr lvl="0">
              <a:buFont typeface="Arial" pitchFamily="34" charset="0"/>
              <a:buChar char="•"/>
            </a:pPr>
            <a:r>
              <a:rPr lang="en-US" sz="2200" dirty="0" smtClean="0"/>
              <a:t>Heel of hand kneading</a:t>
            </a:r>
          </a:p>
          <a:p>
            <a:pPr lvl="0">
              <a:buFont typeface="Wingdings" pitchFamily="2" charset="2"/>
              <a:buChar char="Ø"/>
            </a:pPr>
            <a:r>
              <a:rPr lang="en-US" sz="2200" b="1" dirty="0" smtClean="0"/>
              <a:t>Picking up</a:t>
            </a:r>
          </a:p>
          <a:p>
            <a:pPr lvl="0">
              <a:buFont typeface="Wingdings" pitchFamily="2" charset="2"/>
              <a:buChar char="Ø"/>
            </a:pPr>
            <a:r>
              <a:rPr lang="en-US" sz="2200" b="1" dirty="0" smtClean="0"/>
              <a:t>Wringing</a:t>
            </a:r>
          </a:p>
          <a:p>
            <a:pPr lvl="0">
              <a:buFont typeface="Wingdings" pitchFamily="2" charset="2"/>
              <a:buChar char="Ø"/>
            </a:pPr>
            <a:r>
              <a:rPr lang="en-US" sz="2200" b="1" dirty="0" smtClean="0"/>
              <a:t>Rolling</a:t>
            </a:r>
          </a:p>
          <a:p>
            <a:pPr lvl="0">
              <a:buFont typeface="Arial" pitchFamily="34" charset="0"/>
              <a:buChar char="•"/>
            </a:pPr>
            <a:r>
              <a:rPr lang="en-US" sz="2200" dirty="0" smtClean="0"/>
              <a:t>Skin rolling</a:t>
            </a:r>
          </a:p>
          <a:p>
            <a:pPr>
              <a:buFont typeface="Arial" pitchFamily="34" charset="0"/>
              <a:buChar char="•"/>
            </a:pPr>
            <a:r>
              <a:rPr lang="en-US" sz="2200" dirty="0" smtClean="0"/>
              <a:t>Muscle rolling</a:t>
            </a:r>
          </a:p>
          <a:p>
            <a:pPr>
              <a:buFont typeface="Wingdings" pitchFamily="2" charset="2"/>
              <a:buChar char="Ø"/>
            </a:pPr>
            <a:r>
              <a:rPr lang="en-US" sz="2200" b="1" dirty="0" smtClean="0"/>
              <a:t>Shaking</a:t>
            </a:r>
            <a:endParaRPr lang="en-US" sz="2200" b="1"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lstStyle/>
          <a:p>
            <a:pPr lvl="0">
              <a:buNone/>
            </a:pPr>
            <a:r>
              <a:rPr lang="en-US" dirty="0" smtClean="0"/>
              <a:t>3. Friction manipulation</a:t>
            </a:r>
          </a:p>
          <a:p>
            <a:pPr lvl="0">
              <a:buNone/>
            </a:pPr>
            <a:endParaRPr lang="en-US" dirty="0" smtClean="0"/>
          </a:p>
          <a:p>
            <a:pPr lvl="0">
              <a:buFont typeface="Arial" pitchFamily="34" charset="0"/>
              <a:buChar char="•"/>
            </a:pPr>
            <a:r>
              <a:rPr lang="en-US" dirty="0" smtClean="0"/>
              <a:t>Circular friction</a:t>
            </a:r>
          </a:p>
          <a:p>
            <a:pPr lvl="0">
              <a:buFont typeface="Arial" pitchFamily="34" charset="0"/>
              <a:buChar char="•"/>
            </a:pPr>
            <a:r>
              <a:rPr lang="en-US" dirty="0" smtClean="0"/>
              <a:t>Transverse friction</a:t>
            </a:r>
          </a:p>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lstStyle/>
          <a:p>
            <a:pPr lvl="0">
              <a:buNone/>
            </a:pPr>
            <a:r>
              <a:rPr lang="en-US" dirty="0" smtClean="0"/>
              <a:t>4. Percussive (Tapotment) manipulation</a:t>
            </a:r>
          </a:p>
          <a:p>
            <a:pPr lvl="0">
              <a:buFont typeface="Arial" pitchFamily="34" charset="0"/>
              <a:buChar char="•"/>
            </a:pPr>
            <a:r>
              <a:rPr lang="en-US" dirty="0" smtClean="0"/>
              <a:t>Hacking</a:t>
            </a:r>
          </a:p>
          <a:p>
            <a:r>
              <a:rPr lang="en-US" dirty="0" smtClean="0"/>
              <a:t>Clapping</a:t>
            </a:r>
          </a:p>
          <a:p>
            <a:r>
              <a:rPr lang="en-US" dirty="0" smtClean="0"/>
              <a:t>Beating</a:t>
            </a:r>
          </a:p>
          <a:p>
            <a:pPr lvl="0"/>
            <a:r>
              <a:rPr lang="en-US" dirty="0" smtClean="0"/>
              <a:t>Pounding</a:t>
            </a:r>
          </a:p>
          <a:p>
            <a:pPr lvl="0">
              <a:buFont typeface="Arial" pitchFamily="34" charset="0"/>
              <a:buChar char="•"/>
            </a:pPr>
            <a:r>
              <a:rPr lang="en-US" dirty="0" smtClean="0"/>
              <a:t>Vibrations</a:t>
            </a:r>
          </a:p>
          <a:p>
            <a:pPr lvl="0">
              <a:buFont typeface="Arial" pitchFamily="34" charset="0"/>
              <a:buChar char="•"/>
            </a:pPr>
            <a:r>
              <a:rPr lang="en-US" dirty="0" smtClean="0"/>
              <a:t>Tapping</a:t>
            </a:r>
          </a:p>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INDICATION OF MASSAGE</a:t>
            </a:r>
            <a:r>
              <a:rPr lang="en-US" dirty="0" smtClean="0"/>
              <a:t/>
            </a:r>
            <a:br>
              <a:rPr lang="en-US" dirty="0" smtClean="0"/>
            </a:br>
            <a:endParaRPr lang="en-US" dirty="0"/>
          </a:p>
        </p:txBody>
      </p:sp>
      <p:sp>
        <p:nvSpPr>
          <p:cNvPr id="3" name="Content Placeholder 2"/>
          <p:cNvSpPr>
            <a:spLocks noGrp="1"/>
          </p:cNvSpPr>
          <p:nvPr>
            <p:ph idx="1"/>
          </p:nvPr>
        </p:nvSpPr>
        <p:spPr>
          <a:xfrm>
            <a:off x="457200" y="838200"/>
            <a:ext cx="7467600" cy="5635752"/>
          </a:xfrm>
        </p:spPr>
        <p:txBody>
          <a:bodyPr>
            <a:normAutofit/>
          </a:bodyPr>
          <a:lstStyle/>
          <a:p>
            <a:pPr algn="just">
              <a:buFont typeface="Wingdings" pitchFamily="2" charset="2"/>
              <a:buChar char="Ø"/>
            </a:pPr>
            <a:r>
              <a:rPr lang="en-US" sz="3200" dirty="0" smtClean="0"/>
              <a:t>In physiotherapy, massage is used for the following purposes:</a:t>
            </a:r>
          </a:p>
          <a:p>
            <a:pPr lvl="0" algn="just"/>
            <a:r>
              <a:rPr lang="en-US" sz="3200" dirty="0" smtClean="0"/>
              <a:t>To improve the mobility of the soft tissues.</a:t>
            </a:r>
          </a:p>
          <a:p>
            <a:pPr lvl="0" algn="just"/>
            <a:r>
              <a:rPr lang="en-US" sz="3200" dirty="0" smtClean="0"/>
              <a:t>To reduce muscle spasm and pain under abnormal conditions.</a:t>
            </a:r>
          </a:p>
          <a:p>
            <a:pPr lvl="0" algn="just"/>
            <a:r>
              <a:rPr lang="en-US" sz="3200" dirty="0" smtClean="0"/>
              <a:t>To reduce </a:t>
            </a:r>
            <a:r>
              <a:rPr lang="en-US" sz="3200" dirty="0" err="1" smtClean="0"/>
              <a:t>oedema</a:t>
            </a:r>
            <a:r>
              <a:rPr lang="en-US" sz="3200" dirty="0" smtClean="0"/>
              <a:t>.</a:t>
            </a:r>
          </a:p>
          <a:p>
            <a:pPr lvl="0" algn="just"/>
            <a:r>
              <a:rPr lang="en-US" sz="3200" dirty="0" smtClean="0"/>
              <a:t>To increase circulation.</a:t>
            </a:r>
          </a:p>
          <a:p>
            <a:pPr lvl="0" algn="just"/>
            <a:r>
              <a:rPr lang="en-US" sz="3200" dirty="0" smtClean="0"/>
              <a:t>To mobilize secretions in the lung.</a:t>
            </a:r>
          </a:p>
          <a:p>
            <a:pPr lvl="0" algn="just"/>
            <a:r>
              <a:rPr lang="en-US" sz="3200" dirty="0" smtClean="0"/>
              <a:t>To induce local and general relaxation.</a:t>
            </a:r>
          </a:p>
          <a:p>
            <a:pPr algn="just"/>
            <a:endParaRPr lang="en-US" dirty="0" smtClean="0"/>
          </a:p>
          <a:p>
            <a:pPr algn="just"/>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522</TotalTime>
  <Words>420</Words>
  <Application>Microsoft Office PowerPoint</Application>
  <PresentationFormat>On-screen Show (4:3)</PresentationFormat>
  <Paragraphs>116</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MASSAGE MANIPULATION  TAKEN BY:  DR. NOEL MACWAN   REFERENCE: MARGARET HOLLIS (Third Edition)  </vt:lpstr>
      <vt:lpstr>Slide 2</vt:lpstr>
      <vt:lpstr>DEFINITION </vt:lpstr>
      <vt:lpstr>CLASSIFICATION </vt:lpstr>
      <vt:lpstr>Slide 5</vt:lpstr>
      <vt:lpstr>2. Petrissage manipulations </vt:lpstr>
      <vt:lpstr>Slide 7</vt:lpstr>
      <vt:lpstr>Slide 8</vt:lpstr>
      <vt:lpstr>INDICATION OF MASSAGE </vt:lpstr>
      <vt:lpstr>CONTRAINDICATION OF MASSAGE </vt:lpstr>
      <vt:lpstr>Slide 11</vt:lpstr>
      <vt:lpstr>MCQs</vt:lpstr>
      <vt:lpstr>Slide 13</vt:lpstr>
      <vt:lpstr>Slide 14</vt:lpstr>
      <vt:lpstr>Slide 15</vt:lpstr>
      <vt:lpstr>Slide 16</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Massage Manipulation</dc:title>
  <dc:creator>Arpita</dc:creator>
  <cp:lastModifiedBy>HP</cp:lastModifiedBy>
  <cp:revision>60</cp:revision>
  <dcterms:created xsi:type="dcterms:W3CDTF">2006-08-16T00:00:00Z</dcterms:created>
  <dcterms:modified xsi:type="dcterms:W3CDTF">2018-09-21T08:05:31Z</dcterms:modified>
</cp:coreProperties>
</file>