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6"/>
  </p:notesMasterIdLst>
  <p:sldIdLst>
    <p:sldId id="256" r:id="rId2"/>
    <p:sldId id="346" r:id="rId3"/>
    <p:sldId id="352" r:id="rId4"/>
    <p:sldId id="349" r:id="rId5"/>
    <p:sldId id="350" r:id="rId6"/>
    <p:sldId id="274" r:id="rId7"/>
    <p:sldId id="280" r:id="rId8"/>
    <p:sldId id="281" r:id="rId9"/>
    <p:sldId id="351" r:id="rId10"/>
    <p:sldId id="282" r:id="rId11"/>
    <p:sldId id="348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353" r:id="rId20"/>
    <p:sldId id="354" r:id="rId21"/>
    <p:sldId id="355" r:id="rId22"/>
    <p:sldId id="356" r:id="rId23"/>
    <p:sldId id="357" r:id="rId24"/>
    <p:sldId id="35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8A4BC-C251-4245-8204-967DBB5F7B15}" type="datetimeFigureOut">
              <a:rPr lang="en-IN" smtClean="0"/>
              <a:pPr/>
              <a:t>25-04-2019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4BEF0-22B9-4E96-ACE3-F2F7B48E570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4BEF0-22B9-4E96-ACE3-F2F7B48E570A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7DCF-E264-44B3-B405-4CB082AEBE65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40C1-DD1F-461E-9132-C55CB236716A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CEF2-8392-460A-AF16-75E99CC9BD3E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3232-60E0-40B6-B23C-CFD6ECCE3C3B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96E8-686B-42AB-93DF-B6410014E730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0551-74A4-4EEE-8908-79915BE744A6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D5AB-4A77-466E-858E-65AC9F54C621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26D7-4898-4FF1-B501-53E0E08828BA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AF7-458F-4DB0-B20B-D854820758E2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D14E-347E-4DE7-9E80-72ABB663F234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CF4B-C653-46EC-B667-678529FD1E9D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1C3FE-A78D-4706-B623-7FC1D16B28E5}" type="datetime1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 Astha Jain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04177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>MASSAGE MANIPULATION-</a:t>
            </a:r>
            <a:br>
              <a:rPr lang="en-US" sz="5300" b="1" dirty="0" smtClean="0"/>
            </a:br>
            <a:r>
              <a:rPr lang="en-US" sz="5300" b="1" dirty="0" smtClean="0"/>
              <a:t>EFFLUERAGE AND STROKING MANIPULATION</a:t>
            </a:r>
            <a:br>
              <a:rPr lang="en-US" sz="5300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2700" b="1" dirty="0" smtClean="0"/>
              <a:t>TAKEN BY: </a:t>
            </a:r>
            <a:br>
              <a:rPr lang="en-US" sz="2700" b="1" dirty="0" smtClean="0"/>
            </a:br>
            <a:r>
              <a:rPr lang="en-US" sz="2700" b="1" dirty="0" smtClean="0"/>
              <a:t>DR. NOEL MACWAN</a:t>
            </a:r>
            <a:br>
              <a:rPr lang="en-US" sz="2700" b="1" dirty="0" smtClean="0"/>
            </a:b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b="1" dirty="0" smtClean="0"/>
              <a:t>REFERENCE:</a:t>
            </a:r>
            <a:br>
              <a:rPr lang="en-US" sz="2700" b="1" dirty="0" smtClean="0"/>
            </a:br>
            <a:r>
              <a:rPr lang="en-US" sz="2700" b="1" dirty="0" smtClean="0"/>
              <a:t>MARGARET HOLLIS</a:t>
            </a:r>
            <a:br>
              <a:rPr lang="en-US" sz="2700" b="1" dirty="0" smtClean="0"/>
            </a:br>
            <a:r>
              <a:rPr lang="en-US" sz="2700" b="1" dirty="0" smtClean="0"/>
              <a:t>(Third Edition)</a:t>
            </a:r>
            <a:br>
              <a:rPr lang="en-US" sz="27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 algn="just"/>
            <a:r>
              <a:rPr lang="en-US" u="sng" dirty="0" smtClean="0"/>
              <a:t>Stance of therapist</a:t>
            </a:r>
            <a:r>
              <a:rPr lang="en-US" dirty="0" smtClean="0"/>
              <a:t>: Walk standing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At the end of every line of effleurage there should be a small increase in depth and a slight pause before hand is lifted off and returned to distal part to start next line of work.</a:t>
            </a:r>
          </a:p>
          <a:p>
            <a:pPr algn="just"/>
            <a:endParaRPr lang="en-US" dirty="0" smtClean="0"/>
          </a:p>
          <a:p>
            <a:pPr algn="just"/>
            <a:r>
              <a:rPr lang="en-US" u="sng" dirty="0" smtClean="0"/>
              <a:t>Disadvantage</a:t>
            </a:r>
            <a:r>
              <a:rPr lang="en-US" dirty="0" smtClean="0"/>
              <a:t>:  Tickling effect if the return stroke is too light or a feeling of </a:t>
            </a:r>
            <a:r>
              <a:rPr lang="en-US" dirty="0" err="1" smtClean="0"/>
              <a:t>downdrag</a:t>
            </a:r>
            <a:r>
              <a:rPr lang="en-US" dirty="0" smtClean="0"/>
              <a:t> (</a:t>
            </a:r>
            <a:r>
              <a:rPr lang="en-IN" dirty="0" smtClean="0"/>
              <a:t>exert a force with a heavy weight);</a:t>
            </a:r>
            <a:r>
              <a:rPr lang="en-US" dirty="0" smtClean="0"/>
              <a:t> if return stroke is too deep.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5400" b="1" u="sng" dirty="0" smtClean="0"/>
              <a:t>STROKING MANIPULATION</a:t>
            </a:r>
            <a:endParaRPr lang="en-IN" sz="5400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STROKING-</a:t>
            </a:r>
            <a:br>
              <a:rPr lang="en-US" b="1" u="sng" dirty="0" smtClean="0"/>
            </a:br>
            <a:r>
              <a:rPr lang="en-US" sz="3600" b="1" u="sng" dirty="0" smtClean="0"/>
              <a:t>MOVE ONE’S HAND WITH GENTLE PRESSURE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51023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Stroking is a unidirectional manipulation in which operator’s hand passes from proximal to distal down the length of tissues at a depth and speed compatible with the required effect, but direction of stroke may be varied to give greater comfort.</a:t>
            </a:r>
          </a:p>
          <a:p>
            <a:pPr algn="just"/>
            <a:r>
              <a:rPr lang="en-US" sz="2800" dirty="0" smtClean="0"/>
              <a:t>Strokes should start with firm contact and finish with a smooth lift off of your hands.</a:t>
            </a:r>
          </a:p>
          <a:p>
            <a:pPr algn="just"/>
            <a:r>
              <a:rPr lang="en-US" sz="2800" dirty="0" smtClean="0"/>
              <a:t> The hands may be positioned obliquely or so that heel travels first, but can adjust its position down length of part so that comfortable contact is maintained.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u="sng" dirty="0" smtClean="0"/>
              <a:t>TYPES OF STROKES: </a:t>
            </a:r>
          </a:p>
          <a:p>
            <a:pPr algn="just">
              <a:buNone/>
            </a:pPr>
            <a:r>
              <a:rPr lang="en-US" u="sng" dirty="0" smtClean="0"/>
              <a:t>Slow and fast</a:t>
            </a:r>
            <a:endParaRPr lang="en-US" dirty="0" smtClean="0"/>
          </a:p>
          <a:p>
            <a:pPr lvl="0" algn="just"/>
            <a:r>
              <a:rPr lang="en-US" dirty="0" smtClean="0"/>
              <a:t>Slow stroke:</a:t>
            </a:r>
          </a:p>
          <a:p>
            <a:pPr algn="just"/>
            <a:r>
              <a:rPr lang="en-US" dirty="0" smtClean="0"/>
              <a:t>Obviously greater depth can be achieved at slower rate, but the need for sedative effects, may limit your depth when pain and muscle spasm prevent further contact.</a:t>
            </a:r>
          </a:p>
          <a:p>
            <a:pPr algn="just"/>
            <a:r>
              <a:rPr lang="en-US" dirty="0" smtClean="0"/>
              <a:t>The slower strokes are more sedative. Try a speed of one stroke per five seconds.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/>
              <a:t>Faster stroke:</a:t>
            </a:r>
          </a:p>
          <a:p>
            <a:pPr algn="just"/>
            <a:r>
              <a:rPr lang="en-US" dirty="0" smtClean="0"/>
              <a:t>The faster strokes are more stimulating. </a:t>
            </a:r>
          </a:p>
          <a:p>
            <a:pPr algn="just"/>
            <a:r>
              <a:rPr lang="en-US" dirty="0" smtClean="0"/>
              <a:t>Try a speed of four strokes every five seconds, i.e. four times faster. Faster stroking is often used to complete a more stimulating massage.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Whole area under treatment should be covered by a sequence of strokes. </a:t>
            </a:r>
          </a:p>
          <a:p>
            <a:pPr algn="just"/>
            <a:r>
              <a:rPr lang="en-US" dirty="0" smtClean="0"/>
              <a:t>Stroking may be performed using: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dirty="0" smtClean="0"/>
              <a:t>One hand – for narrow area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dirty="0" smtClean="0"/>
              <a:t>Two hands simultaneously – one each side of a broad area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dirty="0" smtClean="0"/>
              <a:t>Right and left hand following one another on a narrow area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dirty="0" smtClean="0"/>
              <a:t>Thumbs or fingers on confined areas one- handed, two-handed or alternately.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PHYSIOLOGICAL EFFECTS OF STROKING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US" sz="2800" dirty="0" smtClean="0"/>
              <a:t>Superficial stroking stimulates </a:t>
            </a:r>
            <a:r>
              <a:rPr lang="en-US" sz="2800" dirty="0" err="1" smtClean="0"/>
              <a:t>cutaneous</a:t>
            </a:r>
            <a:r>
              <a:rPr lang="en-US" sz="2800" dirty="0" smtClean="0"/>
              <a:t> touch receptors. It has sedative effect on body and if applied in a proper manner it has soothing and reposing effect.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2800" dirty="0" smtClean="0"/>
              <a:t>Superficial stroking also indirectly improves circulation by activating axon reflex.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2800" dirty="0" smtClean="0"/>
              <a:t>It facilitates contraction of the muscles. Superficial stroking, if performed faster can have a stimulating effect as against relaxing effect, when it is done slowly.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THERAPEUTIC USES OF STROKING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It is used owing to it’s sedative effect,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smtClean="0"/>
              <a:t>Prior to any massage procedure, to relax muscles and to accustom patients to manual contact.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smtClean="0"/>
              <a:t>In sleeplessness, gentle stroking of forehead offers great relief.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smtClean="0"/>
              <a:t>In anxiety, tension and psychological stress, slow rhythmic stroking for a prolonged period can be very useful.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smtClean="0"/>
              <a:t>In hypersensitivity, stroking is used to decrease hypersensitivity of part.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smtClean="0"/>
              <a:t>Fast stroking is used in all facilitation techniques to elicit contraction in hypotonic muscles.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Caution </a:t>
            </a:r>
          </a:p>
          <a:p>
            <a:pPr algn="just">
              <a:buNone/>
            </a:pPr>
            <a:r>
              <a:rPr lang="en-US" dirty="0" smtClean="0"/>
              <a:t>    In hypersensitive person, this technique can produce unwanted and excessive tickling.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Which of the following technique is given from proximal to distal direction.</a:t>
            </a:r>
          </a:p>
          <a:p>
            <a:pPr marL="457200" indent="-457200">
              <a:buAutoNum type="alphaUcPeriod"/>
            </a:pPr>
            <a:r>
              <a:rPr lang="en-US" dirty="0" smtClean="0"/>
              <a:t>Effleurage</a:t>
            </a:r>
          </a:p>
          <a:p>
            <a:pPr marL="457200" indent="-457200">
              <a:buAutoNum type="alphaUcPeriod"/>
            </a:pPr>
            <a:r>
              <a:rPr lang="en-US" dirty="0" smtClean="0"/>
              <a:t>Stroking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u="sng" dirty="0" smtClean="0"/>
              <a:t>OBJECTIVE</a:t>
            </a:r>
          </a:p>
          <a:p>
            <a:pPr algn="ctr">
              <a:buNone/>
            </a:pPr>
            <a:endParaRPr lang="en-US" sz="4000" u="sng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At end of lecture, students should be able to,</a:t>
            </a:r>
          </a:p>
          <a:p>
            <a:pPr algn="just">
              <a:buNone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Describe in detail about effleurage technique.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mtClean="0"/>
              <a:t>Describe </a:t>
            </a:r>
            <a:r>
              <a:rPr lang="en-US" dirty="0" smtClean="0"/>
              <a:t>in detail about stroking technique 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Which of the following will give a stimulatory effect and therefore used prior to any other technique?</a:t>
            </a:r>
          </a:p>
          <a:p>
            <a:pPr marL="457200" indent="-457200">
              <a:buAutoNum type="alphaUcPeriod"/>
            </a:pPr>
            <a:r>
              <a:rPr lang="en-US" dirty="0" smtClean="0"/>
              <a:t>Effleurage</a:t>
            </a:r>
          </a:p>
          <a:p>
            <a:pPr marL="457200" indent="-457200">
              <a:buAutoNum type="alphaUcPeriod"/>
            </a:pPr>
            <a:r>
              <a:rPr lang="en-US" dirty="0" smtClean="0"/>
              <a:t>Stroking</a:t>
            </a:r>
          </a:p>
          <a:p>
            <a:pPr marL="457200" indent="-457200"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Slow strokes of stroking is performed,</a:t>
            </a:r>
          </a:p>
          <a:p>
            <a:pPr marL="457200" indent="-457200">
              <a:buAutoNum type="alphaUcPeriod"/>
            </a:pPr>
            <a:r>
              <a:rPr lang="en-US" dirty="0" smtClean="0"/>
              <a:t>1 stroke in 5 seconds</a:t>
            </a:r>
          </a:p>
          <a:p>
            <a:pPr marL="457200" indent="-457200">
              <a:buAutoNum type="alphaUcPeriod"/>
            </a:pPr>
            <a:r>
              <a:rPr lang="en-US" dirty="0" smtClean="0"/>
              <a:t>4 stroke in 5 seconds</a:t>
            </a:r>
          </a:p>
          <a:p>
            <a:pPr marL="457200" indent="-457200">
              <a:buAutoNum type="alphaUcPeriod"/>
            </a:pPr>
            <a:r>
              <a:rPr lang="en-US" dirty="0" smtClean="0"/>
              <a:t>3 strokes in 5 seconds</a:t>
            </a:r>
          </a:p>
          <a:p>
            <a:pPr marL="457200" indent="-457200">
              <a:buAutoNum type="alphaUcPeriod"/>
            </a:pPr>
            <a:r>
              <a:rPr lang="en-US" dirty="0" smtClean="0"/>
              <a:t>2 strokes in 5 seconds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Fast stroke </a:t>
            </a:r>
            <a:r>
              <a:rPr lang="en-US" smtClean="0"/>
              <a:t>of </a:t>
            </a:r>
            <a:r>
              <a:rPr lang="en-US" smtClean="0"/>
              <a:t>Stroking </a:t>
            </a:r>
            <a:r>
              <a:rPr lang="en-US" dirty="0" smtClean="0"/>
              <a:t>is performed,</a:t>
            </a:r>
          </a:p>
          <a:p>
            <a:pPr marL="457200" indent="-457200">
              <a:buAutoNum type="alphaUcPeriod"/>
            </a:pPr>
            <a:r>
              <a:rPr lang="en-US" dirty="0" smtClean="0"/>
              <a:t>1 stroke in 5 seconds</a:t>
            </a:r>
          </a:p>
          <a:p>
            <a:pPr marL="457200" indent="-457200">
              <a:buAutoNum type="alphaUcPeriod"/>
            </a:pPr>
            <a:r>
              <a:rPr lang="en-US" dirty="0" smtClean="0"/>
              <a:t>4 stroke in 5 seconds</a:t>
            </a:r>
          </a:p>
          <a:p>
            <a:pPr marL="457200" indent="-457200">
              <a:buAutoNum type="alphaUcPeriod"/>
            </a:pPr>
            <a:r>
              <a:rPr lang="en-US" dirty="0" smtClean="0"/>
              <a:t>3 strokes in 5 seconds</a:t>
            </a:r>
          </a:p>
          <a:p>
            <a:pPr marL="457200" indent="-457200">
              <a:buAutoNum type="alphaUcPeriod"/>
            </a:pPr>
            <a:r>
              <a:rPr lang="en-US" dirty="0" smtClean="0"/>
              <a:t>2 strokes in 5 seconds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Which strokes of stroking is more stimulating?</a:t>
            </a:r>
          </a:p>
          <a:p>
            <a:pPr>
              <a:buNone/>
            </a:pPr>
            <a:r>
              <a:rPr lang="en-US" dirty="0" smtClean="0"/>
              <a:t>A . Fast</a:t>
            </a:r>
          </a:p>
          <a:p>
            <a:pPr>
              <a:buNone/>
            </a:pPr>
            <a:r>
              <a:rPr lang="en-US" dirty="0" smtClean="0"/>
              <a:t>B. Slow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THANKYOU……..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Effleurage/ Stroking manipulations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word ‘</a:t>
            </a:r>
            <a:r>
              <a:rPr lang="en-US" dirty="0" err="1" smtClean="0"/>
              <a:t>effluerage</a:t>
            </a:r>
            <a:r>
              <a:rPr lang="en-US" dirty="0" smtClean="0"/>
              <a:t>’ means to stroke, and the manipulations in this group may be divided into: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Those in which intention is primarily to assist venous and lymphatic drainage and in which the direction of work is from distal to proximal – usually called effleurage.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Those in which intention is primarily to obtain a sensory reaction either sedative or </a:t>
            </a:r>
            <a:r>
              <a:rPr lang="en-US" dirty="0" err="1" smtClean="0"/>
              <a:t>stimulative</a:t>
            </a:r>
            <a:r>
              <a:rPr lang="en-US" dirty="0" smtClean="0"/>
              <a:t> and in which direction is not important but is often proximal to distal – usually called stroking.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2200"/>
            <a:ext cx="7467600" cy="17526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EFFLEURAGE </a:t>
            </a:r>
            <a:br>
              <a:rPr lang="en-US" b="1" u="sng" dirty="0" smtClean="0"/>
            </a:br>
            <a:r>
              <a:rPr lang="en-US" b="1" u="sng" dirty="0" smtClean="0"/>
              <a:t>MANIPULATIONS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065" y="228600"/>
            <a:ext cx="8229600" cy="770206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EFFLEURAGE-</a:t>
            </a:r>
            <a:br>
              <a:rPr lang="en-US" b="1" u="sng" dirty="0" smtClean="0"/>
            </a:br>
            <a:r>
              <a:rPr lang="en-IN" sz="2400" b="1" dirty="0" smtClean="0"/>
              <a:t>a form of massage involving a repeated circular stroking movement 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Effleurage is a unidirectional manipulation in which the operator’s hand passes from distal to proximal (towards heart) with a depth compatible with the state of tissue and desired effect.</a:t>
            </a:r>
          </a:p>
          <a:p>
            <a:pPr algn="just"/>
            <a:r>
              <a:rPr lang="en-US" dirty="0" smtClean="0"/>
              <a:t>The manipulation may start at one end and proceed to proximal space, draining part to be treated. E.g. finger tips to </a:t>
            </a:r>
            <a:r>
              <a:rPr lang="en-US" dirty="0" err="1" smtClean="0"/>
              <a:t>axilla</a:t>
            </a:r>
            <a:r>
              <a:rPr lang="en-US" dirty="0" smtClean="0"/>
              <a:t>, neck to supraclavicular glands. </a:t>
            </a:r>
          </a:p>
          <a:p>
            <a:pPr algn="just"/>
            <a:r>
              <a:rPr lang="en-US" dirty="0" smtClean="0"/>
              <a:t>The depth should be such as to push fluid onwards in superficial vessels. 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lvl="0"/>
            <a:r>
              <a:rPr lang="en-US" b="1" u="sng" dirty="0" smtClean="0"/>
              <a:t>TECHNIQUE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manipulation is performed with whole hand softly curved and relaxed to fit the part, or with any part of hand which fits part. </a:t>
            </a:r>
          </a:p>
          <a:p>
            <a:pPr algn="just"/>
            <a:r>
              <a:rPr lang="en-US" dirty="0" smtClean="0"/>
              <a:t>Both hands may be used together on opposite aspects of a part, or may follow one another.</a:t>
            </a:r>
          </a:p>
          <a:p>
            <a:pPr algn="just"/>
            <a:r>
              <a:rPr lang="en-US" dirty="0" smtClean="0"/>
              <a:t>Each hand may be used singly while opposite hand supports part in appropriate position. As manipulation proceeds over part, hands must change shape to maintain perfect contact.</a:t>
            </a:r>
          </a:p>
          <a:p>
            <a:pPr algn="just"/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0"/>
            <a:ext cx="21945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When whole hand is used for effleurage, it should be placed obliquely on the skin so that leading edge is ‘C’ formed by thumb to forefinger cleft.</a:t>
            </a:r>
          </a:p>
          <a:p>
            <a:pPr algn="just"/>
            <a:r>
              <a:rPr lang="en-US" dirty="0" smtClean="0"/>
              <a:t>Pressure for manipulation is exerted by ‘C’ formed by lateral border of thumb, </a:t>
            </a:r>
            <a:r>
              <a:rPr lang="en-US" dirty="0" err="1" smtClean="0"/>
              <a:t>thenar</a:t>
            </a:r>
            <a:r>
              <a:rPr lang="en-US" dirty="0" smtClean="0"/>
              <a:t> eminence, </a:t>
            </a:r>
            <a:r>
              <a:rPr lang="en-US" dirty="0" err="1" smtClean="0"/>
              <a:t>hypothenar</a:t>
            </a:r>
            <a:r>
              <a:rPr lang="en-US" dirty="0" smtClean="0"/>
              <a:t> eminence and little finger. Pressure is graded from index to little finger and adjacent parts of palm. </a:t>
            </a:r>
          </a:p>
          <a:p>
            <a:pPr algn="just"/>
            <a:r>
              <a:rPr lang="en-US" dirty="0" smtClean="0"/>
              <a:t>If pressure is exerted by leading edge, it can be uncomfortable or jerky, or can cause sticking.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971</Words>
  <Application>Microsoft Office PowerPoint</Application>
  <PresentationFormat>On-screen Show (4:3)</PresentationFormat>
  <Paragraphs>85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MASSAGE MANIPULATION- EFFLUERAGE AND STROKING MANIPULATION  TAKEN BY:  DR. NOEL MACWAN  REFERENCE: MARGARET HOLLIS (Third Edition)  </vt:lpstr>
      <vt:lpstr>Slide 2</vt:lpstr>
      <vt:lpstr>Effleurage/ Stroking manipulations</vt:lpstr>
      <vt:lpstr>EFFLEURAGE  MANIPULATIONS </vt:lpstr>
      <vt:lpstr>Slide 5</vt:lpstr>
      <vt:lpstr>EFFLEURAGE- a form of massage involving a repeated circular stroking movement  </vt:lpstr>
      <vt:lpstr>TECHNIQUE </vt:lpstr>
      <vt:lpstr>Slide 8</vt:lpstr>
      <vt:lpstr>Slide 9</vt:lpstr>
      <vt:lpstr>Slide 10</vt:lpstr>
      <vt:lpstr>STROKING MANIPULATION</vt:lpstr>
      <vt:lpstr>STROKING- MOVE ONE’S HAND WITH GENTLE PRESSURE </vt:lpstr>
      <vt:lpstr>Slide 13</vt:lpstr>
      <vt:lpstr>Slide 14</vt:lpstr>
      <vt:lpstr>Slide 15</vt:lpstr>
      <vt:lpstr>PHYSIOLOGICAL EFFECTS OF STROKING</vt:lpstr>
      <vt:lpstr>THERAPEUTIC USES OF STROKING </vt:lpstr>
      <vt:lpstr>Slide 18</vt:lpstr>
      <vt:lpstr>MCQs</vt:lpstr>
      <vt:lpstr>Slide 20</vt:lpstr>
      <vt:lpstr>Slide 21</vt:lpstr>
      <vt:lpstr>Slide 22</vt:lpstr>
      <vt:lpstr>Slide 23</vt:lpstr>
      <vt:lpstr>THANKYOU……..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Massage Manipulation</dc:title>
  <dc:creator>Arpita</dc:creator>
  <cp:lastModifiedBy>HP</cp:lastModifiedBy>
  <cp:revision>76</cp:revision>
  <dcterms:created xsi:type="dcterms:W3CDTF">2006-08-16T00:00:00Z</dcterms:created>
  <dcterms:modified xsi:type="dcterms:W3CDTF">2019-04-25T06:13:13Z</dcterms:modified>
</cp:coreProperties>
</file>