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4" r:id="rId16"/>
    <p:sldId id="285" r:id="rId17"/>
    <p:sldId id="283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8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DC0AB-6880-4FC3-BFB3-8CECF7F65C4E}" type="datetimeFigureOut">
              <a:rPr lang="en-US" smtClean="0"/>
              <a:pPr/>
              <a:t>11/20/2018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C3765-2414-487D-9D82-5C40A201E74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Therapeutic Effects and Uses of Massage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Physiological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effects 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on the</a:t>
            </a:r>
            <a:br>
              <a:rPr lang="en-IN" b="1" dirty="0">
                <a:latin typeface="Times New Roman" pitchFamily="18" charset="0"/>
                <a:cs typeface="Times New Roman" pitchFamily="18" charset="0"/>
              </a:rPr>
            </a:b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nervous system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b="1" dirty="0">
                <a:latin typeface="Times New Roman" pitchFamily="18" charset="0"/>
                <a:cs typeface="Times New Roman" pitchFamily="18" charset="0"/>
              </a:rPr>
            </a:b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Massage is recognised as having an effect on </a:t>
            </a:r>
            <a:r>
              <a:rPr lang="en-IN" dirty="0" smtClean="0"/>
              <a:t>the nervous </a:t>
            </a:r>
            <a:r>
              <a:rPr lang="en-IN" dirty="0"/>
              <a:t>system. </a:t>
            </a:r>
            <a:endParaRPr lang="en-IN" dirty="0" smtClean="0"/>
          </a:p>
          <a:p>
            <a:r>
              <a:rPr lang="en-IN" dirty="0" smtClean="0"/>
              <a:t>Different </a:t>
            </a:r>
            <a:r>
              <a:rPr lang="en-IN" dirty="0"/>
              <a:t>methods of </a:t>
            </a:r>
            <a:r>
              <a:rPr lang="en-IN" dirty="0" smtClean="0"/>
              <a:t>application will </a:t>
            </a:r>
            <a:r>
              <a:rPr lang="en-IN" dirty="0"/>
              <a:t>provide subtle variations of afferent </a:t>
            </a:r>
            <a:r>
              <a:rPr lang="en-IN" dirty="0" smtClean="0"/>
              <a:t>input which</a:t>
            </a:r>
            <a:r>
              <a:rPr lang="en-IN" dirty="0"/>
              <a:t>, in turn, may cause a number of </a:t>
            </a:r>
            <a:r>
              <a:rPr lang="en-IN" dirty="0" smtClean="0"/>
              <a:t>possible effects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Practice </a:t>
            </a:r>
            <a:r>
              <a:rPr lang="en-IN" dirty="0"/>
              <a:t>suggests that manipulations need </a:t>
            </a:r>
            <a:r>
              <a:rPr lang="en-IN" dirty="0" smtClean="0"/>
              <a:t>to be </a:t>
            </a:r>
            <a:r>
              <a:rPr lang="en-IN" dirty="0"/>
              <a:t>selected for the </a:t>
            </a:r>
            <a:r>
              <a:rPr lang="en-IN" dirty="0" smtClean="0"/>
              <a:t>specific </a:t>
            </a:r>
            <a:r>
              <a:rPr lang="en-IN" dirty="0"/>
              <a:t>effects that they </a:t>
            </a:r>
            <a:r>
              <a:rPr lang="en-IN" dirty="0" smtClean="0"/>
              <a:t>may cause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It </a:t>
            </a:r>
            <a:r>
              <a:rPr lang="en-IN" dirty="0"/>
              <a:t>is believed that the diametrically </a:t>
            </a:r>
            <a:r>
              <a:rPr lang="en-IN" dirty="0" smtClean="0"/>
              <a:t>opposite effects </a:t>
            </a:r>
            <a:r>
              <a:rPr lang="en-IN" dirty="0"/>
              <a:t>of sedation or stimulation of a patient </a:t>
            </a:r>
            <a:r>
              <a:rPr lang="en-IN" dirty="0" smtClean="0"/>
              <a:t>may be </a:t>
            </a:r>
            <a:r>
              <a:rPr lang="en-IN" dirty="0"/>
              <a:t>achieved by selection of appropriate tempo</a:t>
            </a:r>
            <a:r>
              <a:rPr lang="en-IN" dirty="0" smtClean="0"/>
              <a:t>, degree </a:t>
            </a:r>
            <a:r>
              <a:rPr lang="en-IN" dirty="0"/>
              <a:t>of pressure and length of continuity of </a:t>
            </a:r>
            <a:r>
              <a:rPr lang="en-IN" dirty="0" smtClean="0"/>
              <a:t>each manipulation </a:t>
            </a:r>
            <a:r>
              <a:rPr lang="en-IN" dirty="0"/>
              <a:t>and the massage as a whole.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Massage, used appropriately </a:t>
            </a:r>
            <a:r>
              <a:rPr lang="en-IN" dirty="0" smtClean="0"/>
              <a:t>in accessible </a:t>
            </a:r>
            <a:r>
              <a:rPr lang="en-IN" dirty="0"/>
              <a:t>peripheral areas of damage, has </a:t>
            </a:r>
            <a:r>
              <a:rPr lang="en-IN" dirty="0" smtClean="0"/>
              <a:t>been observed </a:t>
            </a:r>
            <a:r>
              <a:rPr lang="en-IN" dirty="0"/>
              <a:t>as having a positive effect in </a:t>
            </a:r>
            <a:r>
              <a:rPr lang="en-IN" dirty="0" smtClean="0"/>
              <a:t>reducing pain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It </a:t>
            </a:r>
            <a:r>
              <a:rPr lang="en-IN" dirty="0"/>
              <a:t>is speculated that </a:t>
            </a:r>
            <a:r>
              <a:rPr lang="en-IN" dirty="0" smtClean="0"/>
              <a:t>post injury the </a:t>
            </a:r>
            <a:r>
              <a:rPr lang="en-IN" dirty="0"/>
              <a:t>massage may have altered the local </a:t>
            </a:r>
            <a:r>
              <a:rPr lang="en-IN" dirty="0" smtClean="0"/>
              <a:t>circulation in </a:t>
            </a:r>
            <a:r>
              <a:rPr lang="en-IN" dirty="0"/>
              <a:t>such a way as to reduce or remove noxious </a:t>
            </a:r>
            <a:r>
              <a:rPr lang="en-IN" dirty="0" smtClean="0"/>
              <a:t>substances, thereby </a:t>
            </a:r>
            <a:r>
              <a:rPr lang="en-IN" dirty="0"/>
              <a:t>reducing or removing stimuli</a:t>
            </a:r>
            <a:r>
              <a:rPr lang="en-IN" dirty="0" smtClean="0"/>
              <a:t>, reflected </a:t>
            </a:r>
            <a:r>
              <a:rPr lang="en-IN" dirty="0"/>
              <a:t>in a corresponding reduction of </a:t>
            </a:r>
            <a:r>
              <a:rPr lang="en-IN" dirty="0" smtClean="0"/>
              <a:t>response by </a:t>
            </a:r>
            <a:r>
              <a:rPr lang="en-IN" dirty="0"/>
              <a:t>the pain receptors.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/>
              <a:t>Physiological </a:t>
            </a:r>
            <a:r>
              <a:rPr lang="en-IN" b="1" i="1" dirty="0" smtClean="0"/>
              <a:t>effects </a:t>
            </a:r>
            <a:r>
              <a:rPr lang="en-IN" b="1" i="1" dirty="0"/>
              <a:t>on the</a:t>
            </a:r>
            <a:br>
              <a:rPr lang="en-IN" b="1" i="1" dirty="0"/>
            </a:br>
            <a:r>
              <a:rPr lang="en-IN" b="1" i="1" dirty="0" smtClean="0"/>
              <a:t>musculoskeletal system</a:t>
            </a:r>
            <a:r>
              <a:rPr lang="en-IN" b="1" i="1" dirty="0"/>
              <a:t/>
            </a:r>
            <a:br>
              <a:rPr lang="en-IN" b="1" i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Muscle tension can lead to pain and soreness.</a:t>
            </a:r>
          </a:p>
          <a:p>
            <a:r>
              <a:rPr lang="en-IN" dirty="0"/>
              <a:t>Massage has been used to promote relaxation </a:t>
            </a:r>
            <a:r>
              <a:rPr lang="en-IN" dirty="0" smtClean="0"/>
              <a:t>of muscle </a:t>
            </a:r>
            <a:r>
              <a:rPr lang="en-IN" dirty="0"/>
              <a:t>and is a means of dealing with or </a:t>
            </a:r>
            <a:r>
              <a:rPr lang="en-IN" dirty="0" smtClean="0"/>
              <a:t>offsetting </a:t>
            </a:r>
            <a:r>
              <a:rPr lang="en-IN" dirty="0"/>
              <a:t>the development of such discomfort.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Psychological </a:t>
            </a:r>
            <a:r>
              <a:rPr lang="en-IN" b="1" dirty="0" smtClean="0"/>
              <a:t>effects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Thirty minutes effleurage</a:t>
            </a:r>
            <a:r>
              <a:rPr lang="en-IN" dirty="0"/>
              <a:t>, </a:t>
            </a:r>
            <a:r>
              <a:rPr lang="en-IN" dirty="0" err="1"/>
              <a:t>petrissage</a:t>
            </a:r>
            <a:r>
              <a:rPr lang="en-IN" dirty="0"/>
              <a:t> and </a:t>
            </a:r>
            <a:r>
              <a:rPr lang="en-IN" dirty="0" err="1" smtClean="0"/>
              <a:t>myofascial</a:t>
            </a:r>
            <a:r>
              <a:rPr lang="en-IN" dirty="0" smtClean="0"/>
              <a:t> trigger </a:t>
            </a:r>
            <a:r>
              <a:rPr lang="en-IN" dirty="0"/>
              <a:t>point massage therapy was applied to </a:t>
            </a:r>
            <a:r>
              <a:rPr lang="en-IN" dirty="0" smtClean="0"/>
              <a:t>the neck</a:t>
            </a:r>
            <a:r>
              <a:rPr lang="en-IN" dirty="0"/>
              <a:t>, back and shoulders. </a:t>
            </a:r>
            <a:endParaRPr lang="en-IN" dirty="0" smtClean="0"/>
          </a:p>
          <a:p>
            <a:r>
              <a:rPr lang="en-IN" dirty="0" smtClean="0"/>
              <a:t>Respiratory </a:t>
            </a:r>
            <a:r>
              <a:rPr lang="en-IN" dirty="0"/>
              <a:t>and </a:t>
            </a:r>
            <a:r>
              <a:rPr lang="en-IN" dirty="0" smtClean="0"/>
              <a:t>heart rates </a:t>
            </a:r>
            <a:r>
              <a:rPr lang="en-IN" dirty="0"/>
              <a:t>and blood pressure were measured. </a:t>
            </a:r>
            <a:endParaRPr lang="en-IN" dirty="0" smtClean="0"/>
          </a:p>
          <a:p>
            <a:r>
              <a:rPr lang="en-IN" dirty="0" smtClean="0"/>
              <a:t>Massage produced significant </a:t>
            </a:r>
            <a:r>
              <a:rPr lang="en-IN" dirty="0"/>
              <a:t>reductions in both pain </a:t>
            </a:r>
            <a:r>
              <a:rPr lang="en-IN" dirty="0" err="1" smtClean="0"/>
              <a:t>perperception</a:t>
            </a:r>
            <a:r>
              <a:rPr lang="en-IN" dirty="0" smtClean="0"/>
              <a:t> and </a:t>
            </a:r>
            <a:r>
              <a:rPr lang="en-IN" dirty="0"/>
              <a:t>anxiety </a:t>
            </a:r>
            <a:r>
              <a:rPr lang="en-IN" dirty="0" smtClean="0"/>
              <a:t>levels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Feelings </a:t>
            </a:r>
            <a:r>
              <a:rPr lang="en-IN" dirty="0"/>
              <a:t>of relaxation were enhanced. In </a:t>
            </a:r>
            <a:r>
              <a:rPr lang="en-IN" dirty="0" smtClean="0"/>
              <a:t>this study </a:t>
            </a:r>
            <a:r>
              <a:rPr lang="en-IN" dirty="0"/>
              <a:t>the physiological measures tended to </a:t>
            </a:r>
            <a:r>
              <a:rPr lang="en-IN" dirty="0" smtClean="0"/>
              <a:t>decrease following </a:t>
            </a:r>
            <a:r>
              <a:rPr lang="en-IN" dirty="0"/>
              <a:t>massage.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Therapeutic Uses of Massage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u="sng" dirty="0" smtClean="0"/>
              <a:t>Sports</a:t>
            </a:r>
          </a:p>
          <a:p>
            <a:r>
              <a:rPr lang="en-IN" dirty="0" smtClean="0"/>
              <a:t>Massage has been used in sport from time immemorial.</a:t>
            </a:r>
          </a:p>
          <a:p>
            <a:r>
              <a:rPr lang="en-IN" dirty="0" smtClean="0"/>
              <a:t>Sports massage can be divided into: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Specific sports massage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Non - specific sports massage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/>
              <a:t>Specific sports massage</a:t>
            </a:r>
          </a:p>
          <a:p>
            <a:r>
              <a:rPr lang="en-IN" dirty="0" smtClean="0"/>
              <a:t>Specific sports massage is given for a particular</a:t>
            </a:r>
          </a:p>
          <a:p>
            <a:r>
              <a:rPr lang="en-IN" dirty="0" smtClean="0"/>
              <a:t>reason and can be used in six different situations:</a:t>
            </a:r>
          </a:p>
          <a:p>
            <a:r>
              <a:rPr lang="en-IN" dirty="0" smtClean="0"/>
              <a:t> Massage in conditioning</a:t>
            </a:r>
          </a:p>
          <a:p>
            <a:r>
              <a:rPr lang="en-IN" dirty="0" smtClean="0"/>
              <a:t> Massage as treatment</a:t>
            </a:r>
          </a:p>
          <a:p>
            <a:r>
              <a:rPr lang="en-IN" dirty="0" smtClean="0"/>
              <a:t> Pre - competition massage</a:t>
            </a:r>
          </a:p>
          <a:p>
            <a:r>
              <a:rPr lang="en-IN" dirty="0" smtClean="0"/>
              <a:t> Inter - competition massage</a:t>
            </a:r>
          </a:p>
          <a:p>
            <a:r>
              <a:rPr lang="en-IN" dirty="0" smtClean="0"/>
              <a:t> Post - competition massage</a:t>
            </a:r>
          </a:p>
          <a:p>
            <a:r>
              <a:rPr lang="en-IN" dirty="0" smtClean="0"/>
              <a:t> Post - travel massage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Non - specific</a:t>
            </a:r>
          </a:p>
          <a:p>
            <a:r>
              <a:rPr lang="en-IN" dirty="0" smtClean="0"/>
              <a:t>sports massage can be divided into two applications: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General body massage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Specific areas of massage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Stress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Massage, which has a sedative effect on the nervous system and helps to reduce muscle tension, can be useful in helping to relax those patients who are suffering ‘ stress ’ in one form or another.</a:t>
            </a:r>
          </a:p>
          <a:p>
            <a:r>
              <a:rPr lang="en-IN" dirty="0" smtClean="0"/>
              <a:t>This then may alleviate the symptoms described above and provides a means of returning to a balanced state mentally and physically.</a:t>
            </a:r>
          </a:p>
          <a:p>
            <a:r>
              <a:rPr lang="en-IN" dirty="0" smtClean="0"/>
              <a:t>Some useful massage manipulations are: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Effleurage/stroking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</a:t>
            </a:r>
            <a:r>
              <a:rPr lang="en-IN" dirty="0" err="1" smtClean="0"/>
              <a:t>Petrissage</a:t>
            </a:r>
            <a:r>
              <a:rPr lang="en-IN" dirty="0" smtClean="0"/>
              <a:t>/kneading</a:t>
            </a:r>
          </a:p>
          <a:p>
            <a:r>
              <a:rPr lang="en-IN" dirty="0" smtClean="0"/>
              <a:t>The movements should be performed slowly, rhythmically and with gentle pressure.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Anxiety and Depression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Most people feel anxious and/or depressed when faced with severe life traumas such as major illness, divorce, bereavement or financial problems.</a:t>
            </a:r>
          </a:p>
          <a:p>
            <a:r>
              <a:rPr lang="en-IN" dirty="0" smtClean="0"/>
              <a:t>Massage which is at </a:t>
            </a:r>
            <a:r>
              <a:rPr lang="en-IN" dirty="0" err="1" smtClean="0"/>
              <a:t>fi</a:t>
            </a:r>
            <a:r>
              <a:rPr lang="en-IN" dirty="0" smtClean="0"/>
              <a:t> </a:t>
            </a:r>
            <a:r>
              <a:rPr lang="en-IN" dirty="0" err="1" smtClean="0"/>
              <a:t>rst</a:t>
            </a:r>
            <a:r>
              <a:rPr lang="en-IN" dirty="0" smtClean="0"/>
              <a:t> sedative, then more stimulating will help to uplift the mood of the depressed patient.</a:t>
            </a:r>
          </a:p>
          <a:p>
            <a:r>
              <a:rPr lang="en-IN" dirty="0" smtClean="0"/>
              <a:t>Some useful massage manipulations are: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Effleurage/stroking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</a:t>
            </a:r>
            <a:r>
              <a:rPr lang="en-IN" dirty="0" err="1" smtClean="0"/>
              <a:t>Petrissage</a:t>
            </a:r>
            <a:r>
              <a:rPr lang="en-IN" dirty="0" smtClean="0"/>
              <a:t>/kneading</a:t>
            </a:r>
          </a:p>
          <a:p>
            <a:r>
              <a:rPr lang="en-IN" dirty="0" smtClean="0"/>
              <a:t>The movements should be performed at a slow, then brisker speed with moderate pressure and rhythm.</a:t>
            </a:r>
          </a:p>
          <a:p>
            <a:r>
              <a:rPr lang="en-IN" dirty="0" smtClean="0"/>
              <a:t>A depressed patient will find a total body treatment more therapeutic than a localised one.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Occupational Situations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When people have a physical or mental overload in their workplace, there may be symptoms of ‘ occupational stress.</a:t>
            </a:r>
          </a:p>
          <a:p>
            <a:r>
              <a:rPr lang="en-IN" dirty="0" smtClean="0"/>
              <a:t>Headaches, pain and tension in the neck, shoulders and wrists as well as lower back are common symptoms.</a:t>
            </a:r>
          </a:p>
          <a:p>
            <a:r>
              <a:rPr lang="en-IN" dirty="0" smtClean="0"/>
              <a:t>Some useful massage manipulations are: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Effleurage/stroking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</a:t>
            </a:r>
            <a:r>
              <a:rPr lang="en-IN" dirty="0" err="1" smtClean="0"/>
              <a:t>Petrissage</a:t>
            </a:r>
            <a:r>
              <a:rPr lang="en-IN" dirty="0" smtClean="0"/>
              <a:t>/kneading, wringing, muscle rolling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Deep frictions</a:t>
            </a:r>
          </a:p>
          <a:p>
            <a:r>
              <a:rPr lang="en-IN" dirty="0" smtClean="0"/>
              <a:t>Locally, the movements should be slow, rhythmical and with deep pressure, particularly over ‘ trigger ’ points.</a:t>
            </a:r>
          </a:p>
          <a:p>
            <a:r>
              <a:rPr lang="en-IN" dirty="0" smtClean="0"/>
              <a:t>Generally, a total body massage will help relaxation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</a:p>
          <a:p>
            <a:pPr>
              <a:buNone/>
            </a:pPr>
            <a:r>
              <a:rPr lang="en-US" dirty="0" smtClean="0"/>
              <a:t>At the end of the lecture students should be able to:</a:t>
            </a:r>
          </a:p>
          <a:p>
            <a:pPr lvl="0"/>
            <a:r>
              <a:rPr lang="en-US" dirty="0" smtClean="0"/>
              <a:t>Enumerate Therapeutic effects of massage</a:t>
            </a:r>
          </a:p>
          <a:p>
            <a:r>
              <a:rPr lang="en-US" dirty="0" smtClean="0"/>
              <a:t>Describe about Therapeutic effects </a:t>
            </a:r>
            <a:r>
              <a:rPr lang="en-US" smtClean="0"/>
              <a:t>of Massage</a:t>
            </a:r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 natal, Labour and Post natal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Pregnancy is a time of great physical and emotional change, often accompanied by emotional changes.</a:t>
            </a:r>
          </a:p>
          <a:p>
            <a:r>
              <a:rPr lang="en-IN" dirty="0" smtClean="0"/>
              <a:t>Backache and mood swings (caused often by mechanical and hormonal influences) as well as fatigue may occur.</a:t>
            </a:r>
          </a:p>
          <a:p>
            <a:r>
              <a:rPr lang="en-IN" dirty="0" smtClean="0"/>
              <a:t>Massage can be immensely helpful by soothing pain, ‘ touch ’ may provide reassurance, remove a sense of isolation and create a feeling of being cared for.</a:t>
            </a:r>
          </a:p>
          <a:p>
            <a:r>
              <a:rPr lang="en-IN" dirty="0" smtClean="0"/>
              <a:t>Some useful massage manipulations are: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Effleurage/stroking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</a:t>
            </a:r>
            <a:r>
              <a:rPr lang="en-IN" dirty="0" err="1" smtClean="0"/>
              <a:t>Petrissage</a:t>
            </a:r>
            <a:r>
              <a:rPr lang="en-IN" dirty="0" smtClean="0"/>
              <a:t>/kneading</a:t>
            </a:r>
          </a:p>
          <a:p>
            <a:r>
              <a:rPr lang="en-IN" dirty="0" smtClean="0"/>
              <a:t>Light effleurage and gentle kneading on the lower back will help relieve aching in that area, both in pregnancy and during labour.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Babies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In some cultures mothers use massage routinely to promote nurturing and bonding with their baby.</a:t>
            </a:r>
          </a:p>
          <a:p>
            <a:r>
              <a:rPr lang="en-IN" dirty="0" smtClean="0"/>
              <a:t>Useful massage manipulation are: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Stroking</a:t>
            </a:r>
          </a:p>
          <a:p>
            <a:r>
              <a:rPr lang="en-IN" dirty="0" smtClean="0"/>
              <a:t>Generally this should be very gentle, slow and rhythmical.</a:t>
            </a:r>
          </a:p>
          <a:p>
            <a:r>
              <a:rPr lang="en-IN" dirty="0" smtClean="0"/>
              <a:t>Stroking can be given to the head, the trunk and the limbs.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Massage for children may be much the same as the classical massage manipulations for adults. </a:t>
            </a:r>
          </a:p>
          <a:p>
            <a:r>
              <a:rPr lang="en-IN" dirty="0" smtClean="0"/>
              <a:t>It, however, must to be adapted to the child ’ s temperament, possible medical condition and age group.</a:t>
            </a:r>
          </a:p>
          <a:p>
            <a:r>
              <a:rPr lang="en-IN" dirty="0" smtClean="0"/>
              <a:t>Some useful massage manipulations are: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Effleurage/stroking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</a:t>
            </a:r>
            <a:r>
              <a:rPr lang="en-IN" dirty="0" err="1" smtClean="0"/>
              <a:t>Petrissage</a:t>
            </a:r>
            <a:r>
              <a:rPr lang="en-IN" dirty="0" smtClean="0"/>
              <a:t>/kneading, muscle rolling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Frictions</a:t>
            </a:r>
          </a:p>
          <a:p>
            <a:r>
              <a:rPr lang="en-IN" dirty="0" smtClean="0"/>
              <a:t>The techniques need to be applied slowly, lightly and rhythmically, with deeper pressure for young people.</a:t>
            </a:r>
          </a:p>
          <a:p>
            <a:pPr>
              <a:buFont typeface="Wingdings" pitchFamily="2" charset="2"/>
              <a:buChar char="ü"/>
            </a:pP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Older Population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IN" sz="3400" dirty="0" smtClean="0"/>
              <a:t>People of 60 years and onwards present definite aging signs. </a:t>
            </a:r>
          </a:p>
          <a:p>
            <a:r>
              <a:rPr lang="en-IN" sz="3400" dirty="0" smtClean="0"/>
              <a:t>Connective tissue in general becomes affected. Skin becomes thinner, bones more fragile and joints less supple.</a:t>
            </a:r>
          </a:p>
          <a:p>
            <a:r>
              <a:rPr lang="en-IN" sz="3400" dirty="0" smtClean="0"/>
              <a:t>Cartilage becomes worn, osteoarthritis is more evident and fractures more likely. </a:t>
            </a:r>
          </a:p>
          <a:p>
            <a:r>
              <a:rPr lang="en-IN" sz="3400" dirty="0" smtClean="0"/>
              <a:t>Muscle tissue diminishes and circulation, particularly in the hands and feet, becomes less efficient.</a:t>
            </a:r>
          </a:p>
          <a:p>
            <a:r>
              <a:rPr lang="en-IN" sz="3400" dirty="0" smtClean="0"/>
              <a:t>Massage may also help to keep tissues hydrated, increase blood and lymph flow and improve muscle tone.</a:t>
            </a:r>
          </a:p>
          <a:p>
            <a:r>
              <a:rPr lang="en-IN" sz="3400" dirty="0" smtClean="0"/>
              <a:t>Some useful massage manipulations are:</a:t>
            </a:r>
          </a:p>
          <a:p>
            <a:pPr>
              <a:buFont typeface="Wingdings" pitchFamily="2" charset="2"/>
              <a:buChar char="ü"/>
            </a:pPr>
            <a:r>
              <a:rPr lang="en-IN" sz="3400" dirty="0" smtClean="0"/>
              <a:t> Effleurage/stroking</a:t>
            </a:r>
          </a:p>
          <a:p>
            <a:pPr>
              <a:buFont typeface="Wingdings" pitchFamily="2" charset="2"/>
              <a:buChar char="ü"/>
            </a:pPr>
            <a:r>
              <a:rPr lang="en-IN" sz="3400" dirty="0" smtClean="0"/>
              <a:t> </a:t>
            </a:r>
            <a:r>
              <a:rPr lang="en-IN" sz="3400" dirty="0" err="1" smtClean="0"/>
              <a:t>Petrissage</a:t>
            </a:r>
            <a:r>
              <a:rPr lang="en-IN" sz="3400" dirty="0" smtClean="0"/>
              <a:t>/finger kneading</a:t>
            </a:r>
          </a:p>
          <a:p>
            <a:r>
              <a:rPr lang="en-IN" sz="3400" dirty="0" smtClean="0"/>
              <a:t>The movements should be gentle (due to skin fragility), slow and rhythmical.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Physical Disabilities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Physical disabilities are broken down into neuromuscular - skeletal conditions or neurological conditions.</a:t>
            </a:r>
          </a:p>
          <a:p>
            <a:r>
              <a:rPr lang="en-IN" b="1" i="1" dirty="0" smtClean="0"/>
              <a:t>Neuromuscular - skeletal conditions</a:t>
            </a:r>
          </a:p>
          <a:p>
            <a:r>
              <a:rPr lang="en-IN" dirty="0" smtClean="0"/>
              <a:t>These may arise for many different reasons, for example as a result of:</a:t>
            </a:r>
          </a:p>
          <a:p>
            <a:pPr>
              <a:buFont typeface="Wingdings" pitchFamily="2" charset="2"/>
              <a:buChar char="ü"/>
            </a:pPr>
            <a:r>
              <a:rPr lang="en-IN" dirty="0" err="1" smtClean="0"/>
              <a:t>Mechanopostural</a:t>
            </a:r>
            <a:r>
              <a:rPr lang="en-IN" dirty="0" smtClean="0"/>
              <a:t> defects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Traumatic/surgical factors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Disease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fontScale="70000" lnSpcReduction="20000"/>
          </a:bodyPr>
          <a:lstStyle/>
          <a:p>
            <a:r>
              <a:rPr lang="en-IN" sz="3400" b="1" u="sng" dirty="0" err="1" smtClean="0"/>
              <a:t>Mechanopostural</a:t>
            </a:r>
            <a:r>
              <a:rPr lang="en-IN" sz="3400" b="1" u="sng" dirty="0" smtClean="0"/>
              <a:t> defects</a:t>
            </a:r>
          </a:p>
          <a:p>
            <a:r>
              <a:rPr lang="en-IN" sz="3400" dirty="0" smtClean="0"/>
              <a:t>These can be caused be disease or occupational and lifestyle situations. Common problems are headaches with neck and shoulder pain, and low back pain.</a:t>
            </a:r>
          </a:p>
          <a:p>
            <a:r>
              <a:rPr lang="en-IN" sz="3400" dirty="0" smtClean="0"/>
              <a:t>Some useful massage manipulations are:</a:t>
            </a:r>
          </a:p>
          <a:p>
            <a:r>
              <a:rPr lang="en-IN" sz="3400" dirty="0" smtClean="0"/>
              <a:t> Effleurage/stroking</a:t>
            </a:r>
          </a:p>
          <a:p>
            <a:r>
              <a:rPr lang="en-IN" sz="3400" dirty="0" smtClean="0"/>
              <a:t> </a:t>
            </a:r>
            <a:r>
              <a:rPr lang="en-IN" sz="3400" dirty="0" err="1" smtClean="0"/>
              <a:t>Petrissage</a:t>
            </a:r>
            <a:r>
              <a:rPr lang="en-IN" sz="3400" dirty="0" smtClean="0"/>
              <a:t>/all kinds</a:t>
            </a:r>
          </a:p>
          <a:p>
            <a:r>
              <a:rPr lang="en-IN" sz="3400" dirty="0" smtClean="0"/>
              <a:t> Frictions</a:t>
            </a:r>
          </a:p>
          <a:p>
            <a:r>
              <a:rPr lang="en-IN" sz="3400" dirty="0" smtClean="0"/>
              <a:t>Effleurage/stroking is useful for relaxation of muscle tension and/or spasm and for increased circulation in the area. </a:t>
            </a:r>
          </a:p>
          <a:p>
            <a:r>
              <a:rPr lang="en-IN" sz="3400" dirty="0" err="1" smtClean="0"/>
              <a:t>Petrissage</a:t>
            </a:r>
            <a:r>
              <a:rPr lang="en-IN" sz="3400" dirty="0" smtClean="0"/>
              <a:t>/all kinds – wringing, kneading, muscle rolling and picking up – are useful as appropriate to the situation, for relaxation of muscle tension and increased circulation in the area. </a:t>
            </a:r>
          </a:p>
          <a:p>
            <a:r>
              <a:rPr lang="en-IN" sz="3400" dirty="0" smtClean="0"/>
              <a:t>Frictions may be used to release adhesions and reduce tension in and around trigger points.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b="1" u="sng" dirty="0" smtClean="0"/>
              <a:t>Traumatic/ surgical factors</a:t>
            </a:r>
          </a:p>
          <a:p>
            <a:r>
              <a:rPr lang="en-IN" dirty="0" smtClean="0"/>
              <a:t>Ligament and muscle strains and sprains, depending on whether they are minor or major, will create minimal to severe inflammation, oedema and adhesions in the area. </a:t>
            </a:r>
          </a:p>
          <a:p>
            <a:r>
              <a:rPr lang="en-IN" dirty="0" smtClean="0"/>
              <a:t>Joint mobility may therefore be affected to a lesser or greater degree.</a:t>
            </a:r>
          </a:p>
          <a:p>
            <a:r>
              <a:rPr lang="en-IN" dirty="0" smtClean="0"/>
              <a:t>Some useful massage manipulations are:</a:t>
            </a:r>
          </a:p>
          <a:p>
            <a:r>
              <a:rPr lang="en-IN" dirty="0" smtClean="0"/>
              <a:t> Effleurage/stroking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Petrissage</a:t>
            </a:r>
            <a:r>
              <a:rPr lang="en-IN" dirty="0" smtClean="0"/>
              <a:t>/kneading, skin rolling, muscle rolling, wringing</a:t>
            </a:r>
          </a:p>
          <a:p>
            <a:r>
              <a:rPr lang="en-IN" dirty="0" smtClean="0"/>
              <a:t> Frictions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u="sng" dirty="0" smtClean="0"/>
              <a:t>Disease</a:t>
            </a:r>
          </a:p>
          <a:p>
            <a:r>
              <a:rPr lang="en-IN" dirty="0" smtClean="0"/>
              <a:t>Arthritis (inflammation of the joints) can come in many forms. Osteoarthritis (degenerative) and rheumatoid arthritis (</a:t>
            </a:r>
            <a:r>
              <a:rPr lang="en-IN" dirty="0" err="1" smtClean="0"/>
              <a:t>infl</a:t>
            </a:r>
            <a:r>
              <a:rPr lang="en-IN" dirty="0" smtClean="0"/>
              <a:t> </a:t>
            </a:r>
            <a:r>
              <a:rPr lang="en-IN" dirty="0" err="1" smtClean="0"/>
              <a:t>ammatory</a:t>
            </a:r>
            <a:r>
              <a:rPr lang="en-IN" dirty="0" smtClean="0"/>
              <a:t>) are the types most often encountered by the therapist.</a:t>
            </a:r>
          </a:p>
          <a:p>
            <a:r>
              <a:rPr lang="en-IN" dirty="0" smtClean="0"/>
              <a:t>Some useful massage manipulations are:</a:t>
            </a:r>
          </a:p>
          <a:p>
            <a:r>
              <a:rPr lang="en-IN" dirty="0" smtClean="0"/>
              <a:t> Effleurage/stroking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Petrissage</a:t>
            </a:r>
            <a:r>
              <a:rPr lang="en-IN" dirty="0" smtClean="0"/>
              <a:t>/kneading</a:t>
            </a:r>
          </a:p>
          <a:p>
            <a:r>
              <a:rPr lang="en-IN" dirty="0" smtClean="0"/>
              <a:t>Light effleurage and gentle kneading can be useful in helping to improve circulation and reduce pain and spasm.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Neurological conditions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Those with neurological conditions such as multiple sclerosis, Parkinson’ s disease and </a:t>
            </a:r>
            <a:r>
              <a:rPr lang="en-IN" dirty="0" err="1" smtClean="0"/>
              <a:t>hemiplegia</a:t>
            </a:r>
            <a:r>
              <a:rPr lang="en-IN" dirty="0" smtClean="0"/>
              <a:t> (stroke), and soon, will often request massage.</a:t>
            </a:r>
          </a:p>
          <a:p>
            <a:r>
              <a:rPr lang="en-IN" dirty="0" smtClean="0"/>
              <a:t>Useful massage manipulations are: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Effleurage/stroking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Respiratory Conditions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err="1" smtClean="0"/>
              <a:t>Tapotement</a:t>
            </a:r>
            <a:r>
              <a:rPr lang="en-IN" dirty="0" smtClean="0"/>
              <a:t> may still be the treatment of choice with some patients, especially during a chest infection requiring admission to hospital for intravenous antibiotics. </a:t>
            </a:r>
          </a:p>
          <a:p>
            <a:r>
              <a:rPr lang="en-IN" dirty="0" smtClean="0"/>
              <a:t>In such circumstances secretions may be especially difficult to clear and the addition of manual techniques may aid expectoration.</a:t>
            </a:r>
          </a:p>
          <a:p>
            <a:r>
              <a:rPr lang="en-IN" dirty="0" smtClean="0"/>
              <a:t>Some useful massage manipulations are: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</a:t>
            </a:r>
            <a:r>
              <a:rPr lang="en-IN" dirty="0" err="1" smtClean="0"/>
              <a:t>Tapotement</a:t>
            </a:r>
            <a:endParaRPr lang="en-IN" dirty="0" smtClean="0"/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Vibration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Shaking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Therapeutic Effects of Massage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Massage has effects that </a:t>
            </a:r>
            <a:r>
              <a:rPr lang="en-IN" dirty="0" smtClean="0"/>
              <a:t>have been </a:t>
            </a:r>
            <a:r>
              <a:rPr lang="en-IN" dirty="0"/>
              <a:t>described traditionally under the </a:t>
            </a:r>
            <a:r>
              <a:rPr lang="en-IN" dirty="0" smtClean="0"/>
              <a:t>following main </a:t>
            </a:r>
            <a:r>
              <a:rPr lang="en-IN" dirty="0"/>
              <a:t>headings:</a:t>
            </a:r>
          </a:p>
          <a:p>
            <a:r>
              <a:rPr lang="en-IN" dirty="0"/>
              <a:t> Mechanical</a:t>
            </a:r>
          </a:p>
          <a:p>
            <a:r>
              <a:rPr lang="en-IN" dirty="0"/>
              <a:t> Physiological</a:t>
            </a:r>
          </a:p>
          <a:p>
            <a:pPr lvl="1"/>
            <a:r>
              <a:rPr lang="en-IN" dirty="0"/>
              <a:t> on the circulatory system</a:t>
            </a:r>
          </a:p>
          <a:p>
            <a:pPr lvl="1"/>
            <a:r>
              <a:rPr lang="en-IN" dirty="0"/>
              <a:t> on the nervous system</a:t>
            </a:r>
          </a:p>
          <a:p>
            <a:pPr lvl="1"/>
            <a:r>
              <a:rPr lang="en-IN" dirty="0"/>
              <a:t> on the musculoskeletal system</a:t>
            </a:r>
          </a:p>
          <a:p>
            <a:r>
              <a:rPr lang="en-IN" dirty="0"/>
              <a:t> Psychological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Reconstructive Surgery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Massage is used as part of treatment following trauma/reconstructive surgery to the body. </a:t>
            </a:r>
          </a:p>
          <a:p>
            <a:r>
              <a:rPr lang="en-IN" dirty="0" smtClean="0"/>
              <a:t>It has a particularly important role in therapy following hand injury.</a:t>
            </a:r>
          </a:p>
          <a:p>
            <a:r>
              <a:rPr lang="en-IN" dirty="0" smtClean="0"/>
              <a:t>It has three main uses: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Scar management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 for tethering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 for hypertrophic scars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 for desensitisation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Desensitisation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 Oedema management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Which of the following are the Therapeutic effects of the massage</a:t>
            </a:r>
          </a:p>
          <a:p>
            <a:pPr marL="457200" indent="-457200">
              <a:buAutoNum type="alphaUcPeriod"/>
            </a:pPr>
            <a:r>
              <a:rPr lang="en-US" dirty="0" smtClean="0"/>
              <a:t>Physiological Only</a:t>
            </a:r>
          </a:p>
          <a:p>
            <a:pPr marL="457200" indent="-457200">
              <a:buAutoNum type="alphaUcPeriod"/>
            </a:pPr>
            <a:r>
              <a:rPr lang="en-US" dirty="0" smtClean="0"/>
              <a:t>Psychological only</a:t>
            </a:r>
          </a:p>
          <a:p>
            <a:pPr marL="457200" indent="-457200">
              <a:buAutoNum type="alphaUcPeriod"/>
            </a:pPr>
            <a:r>
              <a:rPr lang="en-US" dirty="0" smtClean="0"/>
              <a:t>Mechanical Only </a:t>
            </a:r>
          </a:p>
          <a:p>
            <a:pPr marL="457200" indent="-457200">
              <a:buAutoNum type="alphaUcPeriod"/>
            </a:pPr>
            <a:r>
              <a:rPr lang="en-US" dirty="0" smtClean="0"/>
              <a:t>Physiological, Mechanical &amp; Psychological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On which of the following systems Massage has its Physiological Effects?</a:t>
            </a:r>
          </a:p>
          <a:p>
            <a:pPr marL="457200" indent="-457200">
              <a:buAutoNum type="alphaUcPeriod"/>
            </a:pPr>
            <a:r>
              <a:rPr lang="en-US" dirty="0" smtClean="0"/>
              <a:t>Circulatory System Only</a:t>
            </a:r>
          </a:p>
          <a:p>
            <a:pPr marL="457200" indent="-457200">
              <a:buAutoNum type="alphaUcPeriod"/>
            </a:pPr>
            <a:r>
              <a:rPr lang="en-US" dirty="0" smtClean="0"/>
              <a:t>Nervous System Only</a:t>
            </a:r>
          </a:p>
          <a:p>
            <a:pPr marL="457200" indent="-457200">
              <a:buAutoNum type="alphaUcPeriod"/>
            </a:pPr>
            <a:r>
              <a:rPr lang="en-US" dirty="0" smtClean="0"/>
              <a:t>Musculoskeletal System only</a:t>
            </a:r>
          </a:p>
          <a:p>
            <a:pPr marL="457200" indent="-457200">
              <a:buAutoNum type="alphaUcPeriod"/>
            </a:pPr>
            <a:r>
              <a:rPr lang="en-US" dirty="0" smtClean="0"/>
              <a:t>Nervous System, Circulatory System and Musculoskeletal System 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IN" dirty="0" smtClean="0"/>
              <a:t>The constant passage of the hands over the skin will </a:t>
            </a:r>
            <a:endParaRPr lang="en-US" dirty="0" smtClean="0"/>
          </a:p>
          <a:p>
            <a:pPr marL="457200" indent="-457200">
              <a:buAutoNum type="alphaUcPeriod"/>
            </a:pPr>
            <a:r>
              <a:rPr lang="en-IN" dirty="0" smtClean="0"/>
              <a:t>remove dead surface cells </a:t>
            </a:r>
          </a:p>
          <a:p>
            <a:pPr marL="457200" indent="-457200">
              <a:buAutoNum type="alphaUcPeriod"/>
            </a:pPr>
            <a:r>
              <a:rPr lang="en-IN" dirty="0" smtClean="0"/>
              <a:t>allow the sweat glands, the hair follicles and the sebaceous glands to be free of obstruction </a:t>
            </a:r>
          </a:p>
          <a:p>
            <a:pPr marL="457200" indent="-457200">
              <a:buAutoNum type="alphaUcPeriod"/>
            </a:pPr>
            <a:r>
              <a:rPr lang="en-IN" dirty="0" smtClean="0"/>
              <a:t>reddening of the skin </a:t>
            </a:r>
          </a:p>
          <a:p>
            <a:pPr marL="457200" indent="-457200">
              <a:buAutoNum type="alphaUcPeriod"/>
            </a:pPr>
            <a:r>
              <a:rPr lang="en-IN" dirty="0" smtClean="0"/>
              <a:t>decrease in warmth</a:t>
            </a:r>
          </a:p>
          <a:p>
            <a:pPr marL="457200" indent="-457200">
              <a:buNone/>
            </a:pPr>
            <a:r>
              <a:rPr lang="en-IN" dirty="0" smtClean="0"/>
              <a:t>Which of the following option is not true.</a:t>
            </a:r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Which of the following is not the physiological effect of Massage on the Musculoskeletal system is:</a:t>
            </a:r>
          </a:p>
          <a:p>
            <a:pPr marL="457200" indent="-457200">
              <a:buAutoNum type="alphaUcPeriod"/>
            </a:pPr>
            <a:r>
              <a:rPr lang="en-US" dirty="0" smtClean="0"/>
              <a:t>Decreases Muscle Tension</a:t>
            </a:r>
          </a:p>
          <a:p>
            <a:pPr marL="457200" indent="-457200">
              <a:buAutoNum type="alphaUcPeriod"/>
            </a:pPr>
            <a:r>
              <a:rPr lang="en-US" dirty="0" smtClean="0"/>
              <a:t>Decreases Pain</a:t>
            </a:r>
          </a:p>
          <a:p>
            <a:pPr marL="457200" indent="-457200">
              <a:buAutoNum type="alphaUcPeriod"/>
            </a:pPr>
            <a:r>
              <a:rPr lang="en-US" dirty="0" smtClean="0"/>
              <a:t>Increases Discomfort</a:t>
            </a:r>
          </a:p>
          <a:p>
            <a:pPr marL="457200" indent="-457200">
              <a:buAutoNum type="alphaUcPeriod"/>
            </a:pPr>
            <a:r>
              <a:rPr lang="en-US" dirty="0" smtClean="0"/>
              <a:t>Promotes Relaxation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Which of the following is not the psychological effect of Massage?</a:t>
            </a:r>
          </a:p>
          <a:p>
            <a:pPr>
              <a:buNone/>
            </a:pPr>
            <a:r>
              <a:rPr lang="en-US" dirty="0" smtClean="0"/>
              <a:t>A . Decreases Blood Pressure</a:t>
            </a:r>
          </a:p>
          <a:p>
            <a:pPr>
              <a:buNone/>
            </a:pPr>
            <a:r>
              <a:rPr lang="en-US" dirty="0" smtClean="0"/>
              <a:t>B. Decreases Pulse Rate</a:t>
            </a:r>
          </a:p>
          <a:p>
            <a:pPr>
              <a:buNone/>
            </a:pPr>
            <a:r>
              <a:rPr lang="en-US" dirty="0" smtClean="0"/>
              <a:t>C. Decreases Respiratory Rate</a:t>
            </a:r>
          </a:p>
          <a:p>
            <a:pPr>
              <a:buNone/>
            </a:pPr>
            <a:r>
              <a:rPr lang="en-US" dirty="0" smtClean="0"/>
              <a:t>D. Increases Pain Perception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/>
              <a:t>6. Which of the Following is not included in specific sports massage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Pre - competition massage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 Inter - competition massage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 Post - competition massage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General body massage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7. Therapeutic Massage is not useful in?</a:t>
            </a:r>
          </a:p>
          <a:p>
            <a:pPr marL="457200" indent="-457200">
              <a:buAutoNum type="alphaUcPeriod"/>
            </a:pPr>
            <a:r>
              <a:rPr lang="en-US" dirty="0" smtClean="0"/>
              <a:t>Anxiety and Depression</a:t>
            </a:r>
          </a:p>
          <a:p>
            <a:pPr marL="457200" indent="-457200">
              <a:buAutoNum type="alphaUcPeriod"/>
            </a:pPr>
            <a:r>
              <a:rPr lang="en-US" dirty="0" smtClean="0"/>
              <a:t>Stress</a:t>
            </a:r>
          </a:p>
          <a:p>
            <a:pPr marL="457200" indent="-457200">
              <a:buAutoNum type="alphaUcPeriod"/>
            </a:pPr>
            <a:r>
              <a:rPr lang="en-US" dirty="0" err="1" smtClean="0"/>
              <a:t>Inflammed</a:t>
            </a:r>
            <a:r>
              <a:rPr lang="en-US" dirty="0" smtClean="0"/>
              <a:t> Joints</a:t>
            </a:r>
          </a:p>
          <a:p>
            <a:pPr marL="457200" indent="-457200">
              <a:buAutoNum type="alphaUcPeriod"/>
            </a:pPr>
            <a:r>
              <a:rPr lang="en-US" dirty="0" smtClean="0"/>
              <a:t>Occupational Stresses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Massage can be given to :</a:t>
            </a:r>
          </a:p>
          <a:p>
            <a:pPr marL="457200" indent="-457200">
              <a:buAutoNum type="alphaUcPeriod"/>
            </a:pPr>
            <a:r>
              <a:rPr lang="en-US" dirty="0" smtClean="0"/>
              <a:t>Babies only</a:t>
            </a:r>
          </a:p>
          <a:p>
            <a:pPr marL="457200" indent="-457200">
              <a:buAutoNum type="alphaUcPeriod"/>
            </a:pPr>
            <a:r>
              <a:rPr lang="en-US" dirty="0" smtClean="0"/>
              <a:t>Adults only</a:t>
            </a:r>
          </a:p>
          <a:p>
            <a:pPr marL="457200" indent="-457200">
              <a:buAutoNum type="alphaUcPeriod"/>
            </a:pPr>
            <a:r>
              <a:rPr lang="en-US" dirty="0" smtClean="0"/>
              <a:t>Older Population only</a:t>
            </a:r>
          </a:p>
          <a:p>
            <a:pPr marL="457200" indent="-457200">
              <a:buAutoNum type="alphaUcPeriod"/>
            </a:pPr>
            <a:r>
              <a:rPr lang="en-US" dirty="0" smtClean="0"/>
              <a:t>Babies, Older Population and Adults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9. For Respiratory Conditions which of the following massage is more useful</a:t>
            </a:r>
          </a:p>
          <a:p>
            <a:pPr marL="457200" indent="-457200">
              <a:buAutoNum type="alphaUcPeriod"/>
            </a:pPr>
            <a:r>
              <a:rPr lang="en-US" dirty="0" smtClean="0"/>
              <a:t>Effleurage</a:t>
            </a:r>
          </a:p>
          <a:p>
            <a:pPr marL="457200" indent="-457200">
              <a:buAutoNum type="alphaUcPeriod"/>
            </a:pPr>
            <a:r>
              <a:rPr lang="en-US" dirty="0" err="1" smtClean="0"/>
              <a:t>Petrissage</a:t>
            </a:r>
            <a:endParaRPr lang="en-US" dirty="0" smtClean="0"/>
          </a:p>
          <a:p>
            <a:pPr marL="457200" indent="-457200">
              <a:buAutoNum type="alphaUcPeriod"/>
            </a:pPr>
            <a:r>
              <a:rPr lang="en-US" dirty="0" smtClean="0"/>
              <a:t>Friction</a:t>
            </a:r>
          </a:p>
          <a:p>
            <a:pPr marL="457200" indent="-457200">
              <a:buAutoNum type="alphaUcPeriod"/>
            </a:pPr>
            <a:r>
              <a:rPr lang="en-US" dirty="0" err="1" smtClean="0"/>
              <a:t>Tapotement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Mechanical </a:t>
            </a:r>
            <a:r>
              <a:rPr lang="en-IN" b="1" dirty="0" smtClean="0"/>
              <a:t>effects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Massage may have a number of effects on the skin.</a:t>
            </a:r>
          </a:p>
          <a:p>
            <a:r>
              <a:rPr lang="en-IN" dirty="0"/>
              <a:t>The constant passage of the hands over the skin </a:t>
            </a:r>
            <a:r>
              <a:rPr lang="en-IN" dirty="0" smtClean="0"/>
              <a:t>will remove </a:t>
            </a:r>
            <a:r>
              <a:rPr lang="en-IN" dirty="0"/>
              <a:t>dead surface cells and allow the </a:t>
            </a:r>
            <a:r>
              <a:rPr lang="en-IN" dirty="0" smtClean="0"/>
              <a:t>sweat glands</a:t>
            </a:r>
            <a:r>
              <a:rPr lang="en-IN" dirty="0"/>
              <a:t>, the hair follicles and the sebaceous </a:t>
            </a:r>
            <a:r>
              <a:rPr lang="en-IN" dirty="0" smtClean="0"/>
              <a:t>glands to </a:t>
            </a:r>
            <a:r>
              <a:rPr lang="en-IN" dirty="0"/>
              <a:t>be free of obstruction and to function better</a:t>
            </a:r>
            <a:r>
              <a:rPr lang="en-IN" dirty="0" smtClean="0"/>
              <a:t>.</a:t>
            </a:r>
          </a:p>
          <a:p>
            <a:r>
              <a:rPr lang="en-IN" dirty="0"/>
              <a:t>The circulatory </a:t>
            </a:r>
            <a:r>
              <a:rPr lang="en-IN" dirty="0" smtClean="0"/>
              <a:t>effects on </a:t>
            </a:r>
            <a:r>
              <a:rPr lang="en-IN" dirty="0"/>
              <a:t>the skin are exhibited in some subjects </a:t>
            </a:r>
            <a:r>
              <a:rPr lang="en-IN" dirty="0" smtClean="0"/>
              <a:t>by obvious </a:t>
            </a:r>
            <a:r>
              <a:rPr lang="en-IN" dirty="0"/>
              <a:t>reddening and by an increase in </a:t>
            </a:r>
            <a:r>
              <a:rPr lang="en-IN" dirty="0" smtClean="0"/>
              <a:t>warmth often </a:t>
            </a:r>
            <a:r>
              <a:rPr lang="en-IN" dirty="0"/>
              <a:t>commented on by the patient.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10. Post Reconstructive Surgery Massage is useful for:</a:t>
            </a:r>
          </a:p>
          <a:p>
            <a:pPr>
              <a:buNone/>
            </a:pPr>
            <a:r>
              <a:rPr lang="en-US" dirty="0" smtClean="0"/>
              <a:t>A . Mobilizing Scar</a:t>
            </a:r>
          </a:p>
          <a:p>
            <a:pPr>
              <a:buNone/>
            </a:pPr>
            <a:r>
              <a:rPr lang="en-US" dirty="0" smtClean="0"/>
              <a:t>B. </a:t>
            </a:r>
            <a:r>
              <a:rPr lang="en-US" dirty="0" err="1" smtClean="0"/>
              <a:t>Desensitisation</a:t>
            </a:r>
            <a:r>
              <a:rPr lang="en-US" dirty="0" smtClean="0"/>
              <a:t> of Scar</a:t>
            </a:r>
          </a:p>
          <a:p>
            <a:pPr>
              <a:buNone/>
            </a:pPr>
            <a:r>
              <a:rPr lang="en-US" dirty="0" smtClean="0"/>
              <a:t>C. Increase </a:t>
            </a:r>
            <a:r>
              <a:rPr lang="en-US" dirty="0" err="1" smtClean="0"/>
              <a:t>Oedema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D. Hypertrophic Scar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Mobilisation of the skin and tissues at </a:t>
            </a:r>
            <a:r>
              <a:rPr lang="en-IN" dirty="0" smtClean="0"/>
              <a:t>deeper levels </a:t>
            </a:r>
            <a:r>
              <a:rPr lang="en-IN" dirty="0"/>
              <a:t>is possible through the mechanical </a:t>
            </a:r>
            <a:r>
              <a:rPr lang="en-IN" dirty="0" smtClean="0"/>
              <a:t>influence of </a:t>
            </a:r>
            <a:r>
              <a:rPr lang="en-IN" dirty="0"/>
              <a:t>the massage.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lightest massage will </a:t>
            </a:r>
            <a:r>
              <a:rPr lang="en-IN" dirty="0" smtClean="0"/>
              <a:t>cause movement </a:t>
            </a:r>
            <a:r>
              <a:rPr lang="en-IN" dirty="0"/>
              <a:t>of the epidermis by the movement of </a:t>
            </a:r>
            <a:r>
              <a:rPr lang="en-IN" dirty="0" smtClean="0"/>
              <a:t>the hand </a:t>
            </a:r>
            <a:r>
              <a:rPr lang="en-IN" dirty="0"/>
              <a:t>over the skin. In turn the epidermis moves </a:t>
            </a:r>
            <a:r>
              <a:rPr lang="en-IN" dirty="0" smtClean="0"/>
              <a:t>on the </a:t>
            </a:r>
            <a:r>
              <a:rPr lang="en-IN" dirty="0"/>
              <a:t>underlying tissues and the dermis </a:t>
            </a:r>
            <a:r>
              <a:rPr lang="en-IN" dirty="0" smtClean="0"/>
              <a:t>on deeper tissues.</a:t>
            </a:r>
          </a:p>
          <a:p>
            <a:r>
              <a:rPr lang="en-IN" dirty="0"/>
              <a:t>Therapeutically, massage has been used widely </a:t>
            </a:r>
            <a:r>
              <a:rPr lang="en-IN" dirty="0" smtClean="0"/>
              <a:t>in the </a:t>
            </a:r>
            <a:r>
              <a:rPr lang="en-IN" dirty="0"/>
              <a:t>management of scar tissue,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Massage is often very successful in maintaining </a:t>
            </a:r>
            <a:r>
              <a:rPr lang="en-IN" dirty="0" smtClean="0"/>
              <a:t>scar length </a:t>
            </a:r>
            <a:r>
              <a:rPr lang="en-IN" dirty="0"/>
              <a:t>while contributing to the strength of </a:t>
            </a:r>
            <a:r>
              <a:rPr lang="en-IN" dirty="0" smtClean="0"/>
              <a:t>the repair </a:t>
            </a:r>
            <a:r>
              <a:rPr lang="en-IN" dirty="0"/>
              <a:t>and maybe assisting with other changes </a:t>
            </a:r>
            <a:r>
              <a:rPr lang="en-IN" dirty="0" smtClean="0"/>
              <a:t>in the </a:t>
            </a:r>
            <a:r>
              <a:rPr lang="en-IN" dirty="0"/>
              <a:t>surrounding </a:t>
            </a:r>
            <a:r>
              <a:rPr lang="en-IN" dirty="0" smtClean="0"/>
              <a:t>area.</a:t>
            </a:r>
          </a:p>
          <a:p>
            <a:r>
              <a:rPr lang="en-IN" dirty="0"/>
              <a:t>The percussive manipulations performed </a:t>
            </a:r>
            <a:r>
              <a:rPr lang="en-IN" dirty="0" smtClean="0"/>
              <a:t>over the </a:t>
            </a:r>
            <a:r>
              <a:rPr lang="en-IN" dirty="0"/>
              <a:t>lungs have the mechanical effect of </a:t>
            </a:r>
            <a:r>
              <a:rPr lang="en-IN" dirty="0" smtClean="0"/>
              <a:t>jerking adherent </a:t>
            </a:r>
            <a:r>
              <a:rPr lang="en-IN" dirty="0"/>
              <a:t>mucus free from the bronchial tree and</a:t>
            </a:r>
            <a:r>
              <a:rPr lang="en-IN" dirty="0" smtClean="0"/>
              <a:t>, aided </a:t>
            </a:r>
            <a:r>
              <a:rPr lang="en-IN" dirty="0"/>
              <a:t>by gravity, assisting the removal of </a:t>
            </a:r>
            <a:r>
              <a:rPr lang="en-IN" dirty="0" smtClean="0"/>
              <a:t>sputum towards </a:t>
            </a:r>
            <a:r>
              <a:rPr lang="en-IN" dirty="0"/>
              <a:t>the upper respiratory passages.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mechanical </a:t>
            </a:r>
            <a:r>
              <a:rPr lang="en-IN" dirty="0"/>
              <a:t>effects of massage have for a long </a:t>
            </a:r>
            <a:r>
              <a:rPr lang="en-IN" dirty="0" smtClean="0"/>
              <a:t>time been </a:t>
            </a:r>
            <a:r>
              <a:rPr lang="en-IN" dirty="0"/>
              <a:t>reported to be effective in terms of </a:t>
            </a:r>
            <a:r>
              <a:rPr lang="en-IN" dirty="0" smtClean="0"/>
              <a:t>encouraging hyperaemia </a:t>
            </a:r>
            <a:r>
              <a:rPr lang="en-IN" dirty="0"/>
              <a:t>(resulting from histamine release</a:t>
            </a:r>
            <a:r>
              <a:rPr lang="en-IN" dirty="0" smtClean="0"/>
              <a:t>), increasing </a:t>
            </a:r>
            <a:r>
              <a:rPr lang="en-IN" dirty="0"/>
              <a:t>the suppleness of tissues and </a:t>
            </a:r>
            <a:r>
              <a:rPr lang="en-IN" dirty="0" smtClean="0"/>
              <a:t>parasympathetic activity</a:t>
            </a:r>
            <a:r>
              <a:rPr lang="en-IN" dirty="0"/>
              <a:t>, relaxing muscle tone, </a:t>
            </a:r>
            <a:r>
              <a:rPr lang="en-IN" dirty="0" smtClean="0"/>
              <a:t>reducing oedema</a:t>
            </a:r>
            <a:r>
              <a:rPr lang="en-IN" dirty="0"/>
              <a:t>, activating mast cells and relieving </a:t>
            </a:r>
            <a:r>
              <a:rPr lang="en-IN" dirty="0" smtClean="0"/>
              <a:t>subcutaneous scar </a:t>
            </a:r>
            <a:r>
              <a:rPr lang="en-IN" dirty="0"/>
              <a:t>tissue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Physiological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Effects 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on the</a:t>
            </a:r>
            <a:br>
              <a:rPr lang="en-IN" b="1" dirty="0">
                <a:latin typeface="Times New Roman" pitchFamily="18" charset="0"/>
                <a:cs typeface="Times New Roman" pitchFamily="18" charset="0"/>
              </a:rPr>
            </a:b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Circulatory System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b="1" dirty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When massage is applied to the skin there is </a:t>
            </a:r>
            <a:r>
              <a:rPr lang="en-IN" dirty="0" smtClean="0"/>
              <a:t>quite often </a:t>
            </a:r>
            <a:r>
              <a:rPr lang="en-IN" dirty="0"/>
              <a:t>an observable change of colour in the area.</a:t>
            </a:r>
          </a:p>
          <a:p>
            <a:r>
              <a:rPr lang="en-IN" dirty="0"/>
              <a:t>This change has been attributed most usually to </a:t>
            </a:r>
            <a:r>
              <a:rPr lang="en-IN" dirty="0" smtClean="0"/>
              <a:t>the </a:t>
            </a:r>
            <a:r>
              <a:rPr lang="en-IN" dirty="0"/>
              <a:t>massage having an effect on the circulatory system.</a:t>
            </a:r>
          </a:p>
          <a:p>
            <a:r>
              <a:rPr lang="en-IN" dirty="0"/>
              <a:t>The squeezing, compressive and pushing </a:t>
            </a:r>
            <a:r>
              <a:rPr lang="en-IN" dirty="0" smtClean="0"/>
              <a:t>elements of </a:t>
            </a:r>
            <a:r>
              <a:rPr lang="en-IN" dirty="0"/>
              <a:t>the massage manipulation carried out </a:t>
            </a:r>
            <a:r>
              <a:rPr lang="en-IN" dirty="0" smtClean="0"/>
              <a:t>with centripetal </a:t>
            </a:r>
            <a:r>
              <a:rPr lang="en-IN" dirty="0"/>
              <a:t>pressure are widely considered to </a:t>
            </a:r>
            <a:r>
              <a:rPr lang="en-IN" dirty="0" smtClean="0"/>
              <a:t>bring about </a:t>
            </a:r>
            <a:r>
              <a:rPr lang="en-IN" dirty="0"/>
              <a:t>drainage of venous blood and lymph.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The drainage of venous blood can be observed </a:t>
            </a:r>
            <a:r>
              <a:rPr lang="en-IN" dirty="0" smtClean="0"/>
              <a:t>if a </a:t>
            </a:r>
            <a:r>
              <a:rPr lang="en-IN" dirty="0"/>
              <a:t>dependent hand in which the </a:t>
            </a:r>
            <a:r>
              <a:rPr lang="en-IN" dirty="0" smtClean="0"/>
              <a:t>superficial </a:t>
            </a:r>
            <a:r>
              <a:rPr lang="en-IN" dirty="0"/>
              <a:t>veins </a:t>
            </a:r>
            <a:r>
              <a:rPr lang="en-IN" dirty="0" smtClean="0"/>
              <a:t>are easily </a:t>
            </a:r>
            <a:r>
              <a:rPr lang="en-IN" dirty="0"/>
              <a:t>observed is stroked </a:t>
            </a:r>
            <a:r>
              <a:rPr lang="en-IN" dirty="0" smtClean="0"/>
              <a:t>firmly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The soft walled veins </a:t>
            </a:r>
            <a:r>
              <a:rPr lang="en-IN" dirty="0"/>
              <a:t>are compressed and the blood within </a:t>
            </a:r>
            <a:r>
              <a:rPr lang="en-IN" dirty="0" smtClean="0"/>
              <a:t>them flows </a:t>
            </a:r>
            <a:r>
              <a:rPr lang="en-IN" dirty="0"/>
              <a:t>onward or centripetally. </a:t>
            </a:r>
            <a:endParaRPr lang="en-IN" dirty="0" smtClean="0"/>
          </a:p>
          <a:p>
            <a:r>
              <a:rPr lang="en-IN" dirty="0" smtClean="0"/>
              <a:t>Its </a:t>
            </a:r>
            <a:r>
              <a:rPr lang="en-IN" dirty="0"/>
              <a:t>return is </a:t>
            </a:r>
            <a:r>
              <a:rPr lang="en-IN" dirty="0" smtClean="0"/>
              <a:t>stopped by </a:t>
            </a:r>
            <a:r>
              <a:rPr lang="en-IN" dirty="0"/>
              <a:t>the presence of valves, which prevent </a:t>
            </a:r>
            <a:r>
              <a:rPr lang="en-IN" dirty="0" smtClean="0"/>
              <a:t>backflow, and </a:t>
            </a:r>
            <a:r>
              <a:rPr lang="en-IN" dirty="0"/>
              <a:t>by the blood behind waiting to take its place.</a:t>
            </a:r>
          </a:p>
          <a:p>
            <a:r>
              <a:rPr lang="en-IN" dirty="0"/>
              <a:t>Lymph vessels are also thin walled and affected </a:t>
            </a:r>
            <a:r>
              <a:rPr lang="en-IN" dirty="0" smtClean="0"/>
              <a:t>in the </a:t>
            </a:r>
            <a:r>
              <a:rPr lang="en-IN" dirty="0"/>
              <a:t>same way.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2158</Words>
  <Application>Microsoft Office PowerPoint</Application>
  <PresentationFormat>On-screen Show (4:3)</PresentationFormat>
  <Paragraphs>232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Therapeutic Effects and Uses of Massage</vt:lpstr>
      <vt:lpstr>Slide 2</vt:lpstr>
      <vt:lpstr>Therapeutic Effects of Massage</vt:lpstr>
      <vt:lpstr>Mechanical effects </vt:lpstr>
      <vt:lpstr>Slide 5</vt:lpstr>
      <vt:lpstr>Slide 6</vt:lpstr>
      <vt:lpstr>Slide 7</vt:lpstr>
      <vt:lpstr>Physiological Effects on the Circulatory System </vt:lpstr>
      <vt:lpstr>Slide 9</vt:lpstr>
      <vt:lpstr>Physiological effects on the nervous system </vt:lpstr>
      <vt:lpstr>Slide 11</vt:lpstr>
      <vt:lpstr>Physiological effects on the musculoskeletal system </vt:lpstr>
      <vt:lpstr>Psychological effects </vt:lpstr>
      <vt:lpstr>Therapeutic Uses of Massage</vt:lpstr>
      <vt:lpstr>Slide 15</vt:lpstr>
      <vt:lpstr>Slide 16</vt:lpstr>
      <vt:lpstr>Stress </vt:lpstr>
      <vt:lpstr>Anxiety and Depression </vt:lpstr>
      <vt:lpstr>Occupational Situations </vt:lpstr>
      <vt:lpstr>Pre natal, Labour and Post natal</vt:lpstr>
      <vt:lpstr>Babies</vt:lpstr>
      <vt:lpstr>Children</vt:lpstr>
      <vt:lpstr>Older Population</vt:lpstr>
      <vt:lpstr>Physical Disabilities</vt:lpstr>
      <vt:lpstr>Slide 25</vt:lpstr>
      <vt:lpstr>Slide 26</vt:lpstr>
      <vt:lpstr>Slide 27</vt:lpstr>
      <vt:lpstr>Neurological conditions </vt:lpstr>
      <vt:lpstr>Respiratory Conditions </vt:lpstr>
      <vt:lpstr>Reconstructive Surgery </vt:lpstr>
      <vt:lpstr>MCQs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Therapeutic Effects and Uses of Massage</dc:title>
  <dc:creator>HP</dc:creator>
  <cp:lastModifiedBy>HP</cp:lastModifiedBy>
  <cp:revision>23</cp:revision>
  <dcterms:created xsi:type="dcterms:W3CDTF">2016-10-27T00:58:29Z</dcterms:created>
  <dcterms:modified xsi:type="dcterms:W3CDTF">2018-11-20T07:32:33Z</dcterms:modified>
</cp:coreProperties>
</file>