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89" r:id="rId3"/>
    <p:sldId id="257" r:id="rId4"/>
    <p:sldId id="281" r:id="rId5"/>
    <p:sldId id="282" r:id="rId6"/>
    <p:sldId id="283" r:id="rId7"/>
    <p:sldId id="284" r:id="rId8"/>
    <p:sldId id="258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5" r:id="rId18"/>
    <p:sldId id="286" r:id="rId19"/>
    <p:sldId id="260" r:id="rId20"/>
    <p:sldId id="261" r:id="rId21"/>
    <p:sldId id="279" r:id="rId22"/>
    <p:sldId id="262" r:id="rId23"/>
    <p:sldId id="280" r:id="rId24"/>
    <p:sldId id="287" r:id="rId25"/>
    <p:sldId id="288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4554-9D9D-47F7-BC71-45E1F4A05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8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B056-6582-44EE-9732-788E1F29CE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B056-6582-44EE-9732-788E1F29CE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7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B056-6582-44EE-9732-788E1F29CE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179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B056-6582-44EE-9732-788E1F29CE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38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B056-6582-44EE-9732-788E1F29CE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09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B056-6582-44EE-9732-788E1F29CE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58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40BD-D36F-43CB-AEC5-107336D8B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30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D7C13-2F4C-4D41-A927-753B19416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0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DE6A-7573-47E6-B581-28D505F228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3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EDE-4474-4289-9E13-D2A6E4EA3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0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C71B-895E-4A64-B4F0-96462BFCEE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4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3AB8-7761-41D7-A78B-7FA86B1EC0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0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2DF8-98CC-48DE-A87B-862A1FF106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0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1248-5AF8-4DC7-B9D7-0739276560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52CFB-E018-4307-9828-8509C4505C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8E23-A55E-47BE-8A7E-56744B07D9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1B056-6582-44EE-9732-788E1F29CE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20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2.wma"/><Relationship Id="rId7" Type="http://schemas.openxmlformats.org/officeDocument/2006/relationships/oleObject" Target="../embeddings/oleObject2.bin"/><Relationship Id="rId2" Type="http://schemas.microsoft.com/office/2007/relationships/media" Target="../media/media12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6442" y="1447801"/>
            <a:ext cx="6620968" cy="1371599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i="1" dirty="0" smtClean="0">
                <a:solidFill>
                  <a:srgbClr val="FFFF00"/>
                </a:solidFill>
              </a:rPr>
              <a:t>DENTAL WAXES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5080337"/>
            <a:ext cx="44813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>
                <a:solidFill>
                  <a:srgbClr val="00B0F0"/>
                </a:solidFill>
                <a:latin typeface="Franklin Gothic Medium" panose="020B0603020102020204" pitchFamily="34" charset="0"/>
              </a:rPr>
              <a:t>Dr Piyush Javiya</a:t>
            </a:r>
          </a:p>
          <a:p>
            <a:r>
              <a:rPr lang="en-IN" sz="2000" dirty="0" smtClean="0">
                <a:solidFill>
                  <a:srgbClr val="00B0F0"/>
                </a:solidFill>
                <a:latin typeface="Franklin Gothic Medium" panose="020B0603020102020204" pitchFamily="34" charset="0"/>
              </a:rPr>
              <a:t>Reader, Department of Prosthodontics,</a:t>
            </a:r>
          </a:p>
          <a:p>
            <a:r>
              <a:rPr lang="en-IN" sz="2000" dirty="0" smtClean="0">
                <a:solidFill>
                  <a:srgbClr val="00B0F0"/>
                </a:solidFill>
                <a:latin typeface="Franklin Gothic Medium" panose="020B0603020102020204" pitchFamily="34" charset="0"/>
              </a:rPr>
              <a:t>KMSDCH, SVDU</a:t>
            </a:r>
            <a:endParaRPr lang="en-IN" sz="2000" dirty="0">
              <a:solidFill>
                <a:srgbClr val="00B0F0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4710" y="452718"/>
            <a:ext cx="7055380" cy="61408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Composition of Inlay wax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1295401"/>
            <a:ext cx="8011500" cy="4952999"/>
          </a:xfrm>
        </p:spPr>
        <p:txBody>
          <a:bodyPr>
            <a:normAutofit/>
          </a:bodyPr>
          <a:lstStyle/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Paraffin wax </a:t>
            </a:r>
            <a:r>
              <a:rPr lang="en-US" sz="2400" dirty="0" smtClean="0"/>
              <a:t>–main ingredient , 40 – 60 </a:t>
            </a:r>
            <a:r>
              <a:rPr lang="en-US" sz="2400" dirty="0" err="1" smtClean="0"/>
              <a:t>wt</a:t>
            </a:r>
            <a:r>
              <a:rPr lang="en-US" sz="2400" dirty="0" smtClean="0"/>
              <a:t>%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 -likely to flake , does not provide smooth glossy     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  surface.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 startAt="2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Gum dammar / dammar resin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– natural resin , added to improve smoothness , resistant to cracking &amp; flaking , also         toughness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 startAt="2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Carnauba wax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– quite hard ,has high </a:t>
            </a:r>
            <a:r>
              <a:rPr lang="en-US" sz="2400" dirty="0" err="1" smtClean="0"/>
              <a:t>mpt</a:t>
            </a:r>
            <a:r>
              <a:rPr lang="en-US" sz="2400" dirty="0" smtClean="0"/>
              <a:t>., added to     flow at mouth temp. , also contributes to glossiness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 startAt="2"/>
              <a:defRPr/>
            </a:pPr>
            <a:r>
              <a:rPr lang="en-US" sz="2400" u="sng" dirty="0" err="1" smtClean="0"/>
              <a:t>Candelilla</a:t>
            </a:r>
            <a:r>
              <a:rPr lang="en-US" sz="2400" u="sng" dirty="0" smtClean="0"/>
              <a:t> wax</a:t>
            </a:r>
            <a:r>
              <a:rPr lang="en-US" sz="2400" dirty="0" smtClean="0"/>
              <a:t> – not as hard as carnauba, replace it , low </a:t>
            </a:r>
            <a:r>
              <a:rPr lang="en-US" sz="2400" dirty="0" err="1" smtClean="0"/>
              <a:t>mpt</a:t>
            </a:r>
            <a:r>
              <a:rPr lang="en-US" sz="2400" dirty="0" smtClean="0"/>
              <a:t>., but properties similar to it.</a:t>
            </a:r>
            <a:r>
              <a:rPr lang="en-US" sz="2400" u="sng" dirty="0" smtClean="0"/>
              <a:t>    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3581400" y="4000438"/>
            <a:ext cx="152400" cy="304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1295400" y="48006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762001"/>
            <a:ext cx="7325700" cy="5486406"/>
          </a:xfrm>
        </p:spPr>
        <p:txBody>
          <a:bodyPr>
            <a:normAutofit/>
          </a:bodyPr>
          <a:lstStyle/>
          <a:p>
            <a:pPr marL="609600" indent="-609600" eaLnBrk="1" hangingPunct="1">
              <a:buFont typeface="Wingdings" panose="05000000000000000000" pitchFamily="2" charset="2"/>
              <a:buAutoNum type="arabicPeriod" startAt="5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Synthetic wax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– e.g. nitrogen derivative of 								higher fatty acid, esters of 							acids ( </a:t>
            </a:r>
            <a:r>
              <a:rPr lang="en-US" sz="2400" dirty="0" err="1" smtClean="0"/>
              <a:t>montan</a:t>
            </a:r>
            <a:r>
              <a:rPr lang="en-US" sz="2400" dirty="0" smtClean="0"/>
              <a:t> wax )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  - provide greater uniformity than 					natural wax ,   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  - working qualities also improved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marL="609600" indent="-609600" eaLnBrk="1" hangingPunct="1">
              <a:buFont typeface="Wingdings" panose="05000000000000000000" pitchFamily="2" charset="2"/>
              <a:buAutoNum type="arabicPeriod" startAt="6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Coloring agents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– esthetic purposes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marL="609600" indent="-609600" eaLnBrk="1" hangingPunct="1">
              <a:buFont typeface="Wingdings" panose="05000000000000000000" pitchFamily="2" charset="2"/>
              <a:buAutoNum type="arabicPeriod" startAt="7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Fillers </a:t>
            </a:r>
            <a:r>
              <a:rPr lang="en-US" sz="2400" u="sng" dirty="0" smtClean="0"/>
              <a:t>  </a:t>
            </a:r>
            <a:r>
              <a:rPr lang="en-US" sz="2400" dirty="0" smtClean="0"/>
              <a:t>             -- control expansion shrinkage 						of wax pattern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>
                <a:solidFill>
                  <a:srgbClr val="FFFF00"/>
                </a:solidFill>
              </a:rPr>
              <a:t>Casting wax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– used to form wax pattern for metallic 								framework of removable partial denture.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-- available in sheets &amp; in readymade shapes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-- believed to have similar composition as that of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inlay wax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>
                <a:solidFill>
                  <a:srgbClr val="FFFF00"/>
                </a:solidFill>
              </a:rPr>
              <a:t>Base plate wax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– used to build contour of denture &amp; hold the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   position of denture teeth before processing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--available in sheets ( 7.5 cm wide, 15 cm long 						&amp; 0.3 cm thick )</a:t>
            </a:r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647742"/>
              </p:ext>
            </p:extLst>
          </p:nvPr>
        </p:nvGraphicFramePr>
        <p:xfrm>
          <a:off x="228600" y="1143000"/>
          <a:ext cx="1981200" cy="1783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Photo Editor Photo" r:id="rId5" imgW="1276190" imgH="1047619" progId="MSPhotoEd.3">
                  <p:embed/>
                </p:oleObj>
              </mc:Choice>
              <mc:Fallback>
                <p:oleObj name="Photo Editor Photo" r:id="rId5" imgW="1276190" imgH="10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288" r="4477" b="5455"/>
                      <a:stretch>
                        <a:fillRect/>
                      </a:stretch>
                    </p:blipFill>
                    <p:spPr bwMode="auto">
                      <a:xfrm>
                        <a:off x="228600" y="1143000"/>
                        <a:ext cx="1981200" cy="1783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837945"/>
              </p:ext>
            </p:extLst>
          </p:nvPr>
        </p:nvGraphicFramePr>
        <p:xfrm>
          <a:off x="195618" y="4419600"/>
          <a:ext cx="2743200" cy="1530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Photo Editor Photo" r:id="rId7" imgW="2495238" imgH="1448002" progId="MSPhotoEd.3">
                  <p:embed/>
                </p:oleObj>
              </mc:Choice>
              <mc:Fallback>
                <p:oleObj name="Photo Editor Photo" r:id="rId7" imgW="2495238" imgH="144800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895" r="4199"/>
                      <a:stretch>
                        <a:fillRect/>
                      </a:stretch>
                    </p:blipFill>
                    <p:spPr bwMode="auto">
                      <a:xfrm>
                        <a:off x="195618" y="4419600"/>
                        <a:ext cx="2743200" cy="15305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 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</a:t>
            </a:r>
            <a:r>
              <a:rPr lang="en-US" sz="2800" u="sng" dirty="0" smtClean="0">
                <a:solidFill>
                  <a:srgbClr val="FFFF00"/>
                </a:solidFill>
              </a:rPr>
              <a:t>Composition</a:t>
            </a:r>
            <a:r>
              <a:rPr lang="en-US" sz="2400" dirty="0" smtClean="0"/>
              <a:t>– ceresin, beeswax, carnauba wax &amp; various synthetic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wax.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3 types  --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>
                <a:solidFill>
                  <a:srgbClr val="00B0F0"/>
                </a:solidFill>
              </a:rPr>
              <a:t>      Type 1- </a:t>
            </a:r>
            <a:r>
              <a:rPr lang="en-US" sz="2400" u="sng" dirty="0" smtClean="0"/>
              <a:t>soft </a:t>
            </a:r>
            <a:r>
              <a:rPr lang="en-US" sz="2400" dirty="0" smtClean="0"/>
              <a:t>at room temp. , used for contouring dentures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</a:t>
            </a:r>
            <a:r>
              <a:rPr lang="en-US" sz="2400" dirty="0" smtClean="0">
                <a:solidFill>
                  <a:srgbClr val="00B0F0"/>
                </a:solidFill>
              </a:rPr>
              <a:t>Type 2 </a:t>
            </a:r>
            <a:r>
              <a:rPr lang="en-US" sz="2400" dirty="0" smtClean="0"/>
              <a:t>– </a:t>
            </a:r>
            <a:r>
              <a:rPr lang="en-US" sz="2400" u="sng" dirty="0" smtClean="0"/>
              <a:t>medium wax</a:t>
            </a:r>
            <a:r>
              <a:rPr lang="en-US" sz="2400" dirty="0" smtClean="0"/>
              <a:t>, used for pattern that will be placed into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mouth in temperate climate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</a:t>
            </a:r>
            <a:r>
              <a:rPr lang="en-US" sz="2400" dirty="0" smtClean="0">
                <a:solidFill>
                  <a:srgbClr val="00B0F0"/>
                </a:solidFill>
              </a:rPr>
              <a:t>Type 3 </a:t>
            </a:r>
            <a:r>
              <a:rPr lang="en-US" sz="2400" dirty="0" smtClean="0"/>
              <a:t>– </a:t>
            </a:r>
            <a:r>
              <a:rPr lang="en-US" sz="2400" u="sng" dirty="0" smtClean="0"/>
              <a:t>hard wax</a:t>
            </a:r>
            <a:r>
              <a:rPr lang="en-US" sz="2400" dirty="0" smtClean="0"/>
              <a:t> , are for mouth use in tropical climates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u="sng" dirty="0" smtClean="0"/>
              <a:t>Resins</a:t>
            </a:r>
            <a:r>
              <a:rPr lang="en-US" sz="2400" dirty="0" smtClean="0"/>
              <a:t> – used as pattern wax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- available as chemically cured &amp; light cured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- higher strength &amp; lower flow than pattern wax &amp; burnout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without residue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705538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Processing waxes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1066800"/>
            <a:ext cx="7935300" cy="5181607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Boxing  &amp; Utility waxes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– used in taking &amp; pouring impressions , soft , pliable ,dark color , have slight tackiness which allows them to be attached to each other or to stone models / impressions trays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400" dirty="0" smtClean="0"/>
          </a:p>
          <a:p>
            <a:pPr marL="0" indent="0" eaLnBrk="1" hangingPunct="1">
              <a:buNone/>
              <a:defRPr/>
            </a:pPr>
            <a:endParaRPr lang="en-US" sz="2400" dirty="0" smtClean="0"/>
          </a:p>
          <a:p>
            <a:pPr marL="0" indent="0" eaLnBrk="1" hangingPunct="1">
              <a:buNone/>
              <a:defRPr/>
            </a:pPr>
            <a:endParaRPr lang="en-US" sz="24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Boxing wax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–available as 40 cm strips ( 4-5 cm wide &amp; 0.1 					cm thick.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Utility &amp; periphery wax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–long beads ( 40 cm / more ) 					about 	0.5  cm diameter.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u="sng" dirty="0" smtClean="0">
                <a:solidFill>
                  <a:srgbClr val="00B0F0"/>
                </a:solidFill>
              </a:rPr>
              <a:t>Periphery wax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– used in orthodontics during soldering 						, white in color</a:t>
            </a:r>
          </a:p>
        </p:txBody>
      </p:sp>
      <p:pic>
        <p:nvPicPr>
          <p:cNvPr id="4" name="Picture 13" descr="C:\My Documents\Dr.Lekha\SCAN\New Folder\dm spotters\TMP1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9" t="13957" r="9666" b="76253"/>
          <a:stretch>
            <a:fillRect/>
          </a:stretch>
        </p:blipFill>
        <p:spPr bwMode="auto">
          <a:xfrm>
            <a:off x="1600200" y="2438400"/>
            <a:ext cx="3733800" cy="145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838200"/>
            <a:ext cx="3298113" cy="41957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Sticky wax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– used to assemble metallic / resin pieces temporarily in position or to seal plaster splint to stone cast in forming porcelain facings.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-- hard &amp; brittle at room temp.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-- when heated, sticky &amp; adhere to dental stone / other dental material</a:t>
            </a:r>
            <a:r>
              <a:rPr lang="en-US" sz="2400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95400"/>
            <a:ext cx="3679115" cy="44958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200" u="sng" dirty="0">
                <a:solidFill>
                  <a:srgbClr val="00B0F0"/>
                </a:solidFill>
              </a:rPr>
              <a:t>Corrective impression wax</a:t>
            </a:r>
            <a:r>
              <a:rPr lang="en-US" sz="2200" dirty="0">
                <a:solidFill>
                  <a:srgbClr val="00B0F0"/>
                </a:solidFill>
              </a:rPr>
              <a:t>  </a:t>
            </a:r>
            <a:r>
              <a:rPr lang="en-US" sz="2200" dirty="0"/>
              <a:t>– used as wax veneer over </a:t>
            </a:r>
            <a:r>
              <a:rPr lang="en-US" sz="2200" dirty="0" smtClean="0"/>
              <a:t>an original                                        impression </a:t>
            </a:r>
            <a:r>
              <a:rPr lang="en-US" sz="2200" dirty="0"/>
              <a:t>to register detail of  soft </a:t>
            </a:r>
          </a:p>
          <a:p>
            <a:pPr>
              <a:buNone/>
              <a:defRPr/>
            </a:pPr>
            <a:r>
              <a:rPr lang="en-US" sz="2200" dirty="0"/>
              <a:t>                                                  tissues </a:t>
            </a:r>
            <a:r>
              <a:rPr lang="en-US" sz="2200" dirty="0" smtClean="0"/>
              <a:t>in functional </a:t>
            </a:r>
            <a:r>
              <a:rPr lang="en-US" sz="2200" dirty="0"/>
              <a:t>state.</a:t>
            </a:r>
          </a:p>
          <a:p>
            <a:pPr>
              <a:buNone/>
              <a:defRPr/>
            </a:pPr>
            <a:r>
              <a:rPr lang="en-US" sz="2200" dirty="0"/>
              <a:t>      </a:t>
            </a:r>
            <a:r>
              <a:rPr lang="en-US" sz="2200" dirty="0" smtClean="0"/>
              <a:t>-- </a:t>
            </a:r>
            <a:r>
              <a:rPr lang="en-US" sz="2200" dirty="0"/>
              <a:t>flow at mouth temp. – 100%</a:t>
            </a:r>
          </a:p>
          <a:p>
            <a:pPr>
              <a:buNone/>
              <a:defRPr/>
            </a:pPr>
            <a:r>
              <a:rPr lang="en-US" sz="2200" dirty="0"/>
              <a:t>     </a:t>
            </a:r>
            <a:r>
              <a:rPr lang="en-US" sz="2200" dirty="0" smtClean="0"/>
              <a:t>	-- </a:t>
            </a:r>
            <a:r>
              <a:rPr lang="en-US" sz="2200" dirty="0"/>
              <a:t>distorted easily after </a:t>
            </a:r>
            <a:r>
              <a:rPr lang="en-US" sz="2200" dirty="0" smtClean="0"/>
              <a:t>removal from the mouth.</a:t>
            </a:r>
            <a:endParaRPr lang="en-US" sz="2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00B0F0"/>
                </a:solidFill>
              </a:rPr>
              <a:t>Bite registration wax </a:t>
            </a:r>
            <a:r>
              <a:rPr lang="en-US" sz="2400" dirty="0" smtClean="0"/>
              <a:t>– used for accurate articulation of 								opposing arches.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         -- flow at 37.5* c–&gt; 2.5- 22%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         --made from beeswax / paraffin/ 								ceresin &amp; oils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         -- may contain Al / Cu particles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Other wax– 28 gauge casting / base plate wax also used as bite registration wax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INLAY CASTING WAXES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7700" y="1219201"/>
            <a:ext cx="8011500" cy="5029206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sz="2800" dirty="0" smtClean="0"/>
              <a:t>Ideal requirements according to ADA sp no 04.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/>
              <a:t>When softened the wax should be uniform with no graininess or hard spots.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/>
              <a:t>Contrast color with the die material.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/>
              <a:t>No flakiness or roughness of surface when softened.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/>
              <a:t>Should not stick to the carving instrument or chip off.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/>
              <a:t>Should vaporize at 500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c with no residue.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/>
              <a:t>Wax pattern should be rigid and dimensionally stable.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/>
              <a:t>Should be plastic at slightly above Mouth temperature and rigid at mouth temperature.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/>
              <a:t>Flow- 75% at 45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c and less than 1% at 37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c. </a:t>
            </a:r>
          </a:p>
          <a:p>
            <a:pPr eaLnBrk="1" hangingPunct="1">
              <a:defRPr/>
            </a:pPr>
            <a:endParaRPr lang="en-US" sz="20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Other </a:t>
            </a:r>
            <a:r>
              <a:rPr lang="en-US" i="1" dirty="0" smtClean="0"/>
              <a:t>Properties of dental waxes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Melting range</a:t>
            </a:r>
          </a:p>
          <a:p>
            <a:pPr eaLnBrk="1" hangingPunct="1">
              <a:defRPr/>
            </a:pPr>
            <a:r>
              <a:rPr lang="en-US" dirty="0" smtClean="0"/>
              <a:t>Thermal expansion</a:t>
            </a:r>
          </a:p>
          <a:p>
            <a:pPr eaLnBrk="1" hangingPunct="1">
              <a:defRPr/>
            </a:pPr>
            <a:r>
              <a:rPr lang="en-US" dirty="0" smtClean="0"/>
              <a:t>Mechanical properties</a:t>
            </a:r>
          </a:p>
          <a:p>
            <a:pPr eaLnBrk="1" hangingPunct="1">
              <a:defRPr/>
            </a:pPr>
            <a:r>
              <a:rPr lang="en-US" dirty="0" smtClean="0"/>
              <a:t>Flow</a:t>
            </a:r>
          </a:p>
          <a:p>
            <a:pPr eaLnBrk="1" hangingPunct="1">
              <a:defRPr/>
            </a:pPr>
            <a:r>
              <a:rPr lang="en-US" dirty="0" smtClean="0"/>
              <a:t>Residual stresses</a:t>
            </a:r>
          </a:p>
          <a:p>
            <a:pPr eaLnBrk="1" hangingPunct="1">
              <a:defRPr/>
            </a:pPr>
            <a:r>
              <a:rPr lang="en-US" dirty="0" smtClean="0"/>
              <a:t>Ductility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Other properties….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/>
              <a:t>Melting range</a:t>
            </a:r>
            <a:r>
              <a:rPr lang="en-US" sz="2400" dirty="0" smtClean="0"/>
              <a:t> – ,as waxes are mixture of diff components, do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400" dirty="0"/>
              <a:t>	</a:t>
            </a:r>
            <a:r>
              <a:rPr lang="en-US" sz="2400" dirty="0" smtClean="0"/>
              <a:t>		not melt at single temp i.e.. No definite </a:t>
            </a:r>
            <a:r>
              <a:rPr lang="en-US" sz="2400" dirty="0" err="1" smtClean="0"/>
              <a:t>mpt</a:t>
            </a:r>
            <a:r>
              <a:rPr lang="en-US" sz="24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/>
              <a:t>Flow </a:t>
            </a:r>
            <a:r>
              <a:rPr lang="en-US" sz="2400" dirty="0" smtClean="0"/>
              <a:t>– change in shape under an applied force d/t slippage of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long chained wax molecules over each other.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-- depends on temp. &amp; time ,each wax exhibit sharp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transition pt.( temp. ) at which it looses its plasticity.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-- its desirable for processing waxes but not for pattern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waxes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400" u="sng" dirty="0" smtClean="0"/>
              <a:t>          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FF00"/>
                </a:solidFill>
              </a:rPr>
              <a:t>Lesson Plan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Target: II BDS students</a:t>
            </a:r>
          </a:p>
          <a:p>
            <a:r>
              <a:rPr lang="en-IN" dirty="0" smtClean="0"/>
              <a:t>Duration: 01 Hour</a:t>
            </a:r>
          </a:p>
          <a:p>
            <a:r>
              <a:rPr lang="en-IN" dirty="0" smtClean="0"/>
              <a:t>Topic: Dental Waxes</a:t>
            </a:r>
          </a:p>
          <a:p>
            <a:endParaRPr lang="en-IN" dirty="0" smtClean="0"/>
          </a:p>
          <a:p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831148"/>
              </p:ext>
            </p:extLst>
          </p:nvPr>
        </p:nvGraphicFramePr>
        <p:xfrm>
          <a:off x="1066800" y="3505200"/>
          <a:ext cx="6096000" cy="25958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Content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Duration in Minutes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Introduction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05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Types</a:t>
                      </a:r>
                      <a:r>
                        <a:rPr lang="en-IN" baseline="0" dirty="0" smtClean="0"/>
                        <a:t> of Waxes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10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Classification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05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Waxes in Detail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20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Discussion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10</a:t>
                      </a:r>
                      <a:endParaRPr lang="en-IN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CCES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10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914401"/>
            <a:ext cx="7935300" cy="5334006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Maximum flow – type 1 wax at 37* c – 1%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Both type 1 &amp; type 2 wax must have minimum flow – 70%  at 45*c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Both type 1 &amp; type 2 wax must have maximum flow – 90% at 45*c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Transition point</a:t>
            </a:r>
            <a:r>
              <a:rPr lang="en-US" sz="2400" dirty="0" smtClean="0">
                <a:sym typeface="Wingdings" pitchFamily="2" charset="2"/>
              </a:rPr>
              <a:t></a:t>
            </a:r>
            <a:r>
              <a:rPr lang="en-US" sz="2400" dirty="0" smtClean="0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      soft wax </a:t>
            </a:r>
            <a:r>
              <a:rPr lang="en-US" sz="2400" dirty="0" smtClean="0">
                <a:sym typeface="Wingdings" pitchFamily="2" charset="2"/>
              </a:rPr>
              <a:t> lower temp.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>
                <a:sym typeface="Wingdings" pitchFamily="2" charset="2"/>
              </a:rPr>
              <a:t>                                  hard wax  higher temp.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>
                <a:sym typeface="Wingdings" pitchFamily="2" charset="2"/>
              </a:rPr>
              <a:t>              </a:t>
            </a:r>
            <a:endParaRPr lang="en-US" sz="24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4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SC00185"/>
          <p:cNvPicPr>
            <a:picLocks noChangeAspect="1" noChangeArrowheads="1"/>
          </p:cNvPicPr>
          <p:nvPr/>
        </p:nvPicPr>
        <p:blipFill>
          <a:blip r:embed="rId4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3448" r="14516" b="6897"/>
          <a:stretch>
            <a:fillRect/>
          </a:stretch>
        </p:blipFill>
        <p:spPr bwMode="auto">
          <a:xfrm>
            <a:off x="2514600" y="609600"/>
            <a:ext cx="4876800" cy="44958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641725" y="5465763"/>
            <a:ext cx="236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z="2400"/>
              <a:t>FLOW OF  WAX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457201"/>
            <a:ext cx="7935300" cy="5791206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/>
              <a:t>Thermal properties</a:t>
            </a:r>
            <a:r>
              <a:rPr lang="en-US" sz="2400" dirty="0" smtClean="0"/>
              <a:t>– </a:t>
            </a:r>
          </a:p>
          <a:p>
            <a:pPr eaLnBrk="1" hangingPunct="1">
              <a:buSzPct val="60000"/>
              <a:buFontTx/>
              <a:buChar char="•"/>
              <a:defRPr/>
            </a:pPr>
            <a:endParaRPr lang="en-US" sz="2400" dirty="0" smtClean="0"/>
          </a:p>
          <a:p>
            <a:pPr eaLnBrk="1" hangingPunct="1">
              <a:buSzPct val="60000"/>
              <a:buFontTx/>
              <a:buChar char="•"/>
              <a:defRPr/>
            </a:pPr>
            <a:r>
              <a:rPr lang="en-US" sz="2400" dirty="0" smtClean="0"/>
              <a:t>thermal conductivity of waxes – low</a:t>
            </a:r>
          </a:p>
          <a:p>
            <a:pPr eaLnBrk="1" hangingPunct="1">
              <a:buSzPct val="60000"/>
              <a:buFontTx/>
              <a:buChar char="•"/>
              <a:defRPr/>
            </a:pPr>
            <a:r>
              <a:rPr lang="en-US" sz="2400" dirty="0" smtClean="0"/>
              <a:t>high coefficient of thermal expansion i.e. wax may expand as much as 0.7% with    temp. of 20*c or may contract as much as 0.35% when temp. changed from 37* - 25*c</a:t>
            </a:r>
          </a:p>
          <a:p>
            <a:pPr eaLnBrk="1" hangingPunct="1">
              <a:buSzPct val="60000"/>
              <a:buFontTx/>
              <a:buChar char="•"/>
              <a:defRPr/>
            </a:pPr>
            <a:r>
              <a:rPr lang="en-US" sz="2400" dirty="0" smtClean="0"/>
              <a:t>Avg. linear coefficient of thermal expansion – 350 x 10-6/*c</a:t>
            </a:r>
          </a:p>
          <a:p>
            <a:pPr eaLnBrk="1" hangingPunct="1">
              <a:buSzPct val="60000"/>
              <a:buFontTx/>
              <a:buChar char="•"/>
              <a:defRPr/>
            </a:pPr>
            <a:r>
              <a:rPr lang="en-US" sz="2400" dirty="0" smtClean="0"/>
              <a:t>For pattern wax , thermal expansion-- critical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 </a:t>
            </a:r>
          </a:p>
        </p:txBody>
      </p:sp>
      <p:pic>
        <p:nvPicPr>
          <p:cNvPr id="24579" name="Picture 3" descr="DSC00186"/>
          <p:cNvPicPr>
            <a:picLocks noChangeAspect="1" noChangeArrowheads="1"/>
          </p:cNvPicPr>
          <p:nvPr/>
        </p:nvPicPr>
        <p:blipFill>
          <a:blip r:embed="rId4">
            <a:lum bright="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t="9836" r="22078" b="3279"/>
          <a:stretch>
            <a:fillRect/>
          </a:stretch>
        </p:blipFill>
        <p:spPr bwMode="auto">
          <a:xfrm>
            <a:off x="2209800" y="1295400"/>
            <a:ext cx="5029200" cy="40386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362200" y="5459413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sz="2400"/>
              <a:t>THERMAL EXPANSION OF WAX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533400"/>
            <a:ext cx="5715000" cy="685800"/>
          </a:xfrm>
        </p:spPr>
        <p:txBody>
          <a:bodyPr anchor="ctr"/>
          <a:lstStyle/>
          <a:p>
            <a:pPr algn="l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</a:rPr>
              <a:t>MECHANICAL PROPERTIES</a:t>
            </a:r>
          </a:p>
        </p:txBody>
      </p:sp>
      <p:pic>
        <p:nvPicPr>
          <p:cNvPr id="16388" name="Picture 4" descr="fig 14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45358"/>
            <a:ext cx="248126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57200" y="1371600"/>
            <a:ext cx="58848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The elastic </a:t>
            </a:r>
            <a:r>
              <a:rPr lang="en-US" sz="2400" dirty="0" smtClean="0">
                <a:latin typeface="Arial" panose="020B0604020202020204" pitchFamily="34" charset="0"/>
              </a:rPr>
              <a:t>modulus, </a:t>
            </a:r>
            <a:r>
              <a:rPr lang="en-US" sz="2400" dirty="0">
                <a:latin typeface="Arial" panose="020B0604020202020204" pitchFamily="34" charset="0"/>
              </a:rPr>
              <a:t>proportional limit and compressive strength of waxes are low compared with those of other material and these properties depend strongly on the temperature.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57200" y="3886200"/>
            <a:ext cx="58848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The elastic modulus of various waxes are shown in this slide; with </a:t>
            </a:r>
            <a:r>
              <a:rPr lang="en-US" sz="2400" dirty="0" err="1">
                <a:latin typeface="Arial" panose="020B0604020202020204" pitchFamily="34" charset="0"/>
              </a:rPr>
              <a:t>caranauba</a:t>
            </a:r>
            <a:r>
              <a:rPr lang="en-US" sz="2400" dirty="0">
                <a:latin typeface="Arial" panose="020B0604020202020204" pitchFamily="34" charset="0"/>
              </a:rPr>
              <a:t> wax having the highest values and bees wax the lowest between 23º C and 40º C.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6" grpId="0" autoUpdateAnimBg="0"/>
      <p:bldP spid="16389" grpId="0" autoUpdateAnimBg="0"/>
      <p:bldP spid="1639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  <a:cs typeface="Times New Roman" charset="0"/>
              </a:rPr>
              <a:t>BIBLIOGRAPHY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782900" cy="44240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cs typeface="Times New Roman" charset="0"/>
              </a:rPr>
              <a:t>Powers JM, </a:t>
            </a:r>
            <a:r>
              <a:rPr lang="en-US" dirty="0" err="1" smtClean="0">
                <a:cs typeface="Times New Roman" charset="0"/>
              </a:rPr>
              <a:t>Sakaguchi</a:t>
            </a:r>
            <a:r>
              <a:rPr lang="en-US" dirty="0" smtClean="0">
                <a:cs typeface="Times New Roman" charset="0"/>
              </a:rPr>
              <a:t> RL; Craig’s Restorative Dental Materials; 12</a:t>
            </a:r>
            <a:r>
              <a:rPr lang="en-US" baseline="30000" dirty="0" smtClean="0">
                <a:cs typeface="Times New Roman" charset="0"/>
              </a:rPr>
              <a:t>th </a:t>
            </a:r>
            <a:r>
              <a:rPr lang="en-US" dirty="0" smtClean="0">
                <a:cs typeface="Times New Roman" charset="0"/>
              </a:rPr>
              <a:t>edition, 337-357.</a:t>
            </a:r>
          </a:p>
          <a:p>
            <a:pPr algn="just">
              <a:lnSpc>
                <a:spcPct val="150000"/>
              </a:lnSpc>
            </a:pPr>
            <a:r>
              <a:rPr lang="en-US" dirty="0" err="1" smtClean="0">
                <a:cs typeface="Times New Roman" charset="0"/>
              </a:rPr>
              <a:t>Anusavice</a:t>
            </a:r>
            <a:r>
              <a:rPr lang="en-US" dirty="0" smtClean="0">
                <a:cs typeface="Times New Roman" charset="0"/>
              </a:rPr>
              <a:t> K.J; </a:t>
            </a:r>
            <a:r>
              <a:rPr lang="en-US" dirty="0">
                <a:cs typeface="Times New Roman" charset="0"/>
              </a:rPr>
              <a:t>S</a:t>
            </a:r>
            <a:r>
              <a:rPr lang="en-US" dirty="0" smtClean="0">
                <a:cs typeface="Times New Roman" charset="0"/>
              </a:rPr>
              <a:t>cience of Dental Materials; 11</a:t>
            </a:r>
            <a:r>
              <a:rPr lang="en-US" baseline="30000" dirty="0" smtClean="0">
                <a:cs typeface="Times New Roman" charset="0"/>
              </a:rPr>
              <a:t>th</a:t>
            </a:r>
            <a:r>
              <a:rPr lang="en-US" dirty="0" smtClean="0">
                <a:cs typeface="Times New Roman" charset="0"/>
              </a:rPr>
              <a:t> edition, 283-293.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cs typeface="Times New Roman" charset="0"/>
              </a:rPr>
              <a:t>William J O‘Brien; Dental materials &amp; their selection, 3</a:t>
            </a:r>
            <a:r>
              <a:rPr lang="en-US" baseline="30000" dirty="0" smtClean="0">
                <a:cs typeface="Times New Roman" charset="0"/>
              </a:rPr>
              <a:t>rd</a:t>
            </a:r>
            <a:r>
              <a:rPr lang="en-US" dirty="0" smtClean="0">
                <a:cs typeface="Times New Roman" charset="0"/>
              </a:rPr>
              <a:t> edition,267-270.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cs typeface="Times New Roman" charset="0"/>
              </a:rPr>
              <a:t>Powers JM, </a:t>
            </a:r>
            <a:r>
              <a:rPr lang="en-US" dirty="0" err="1" smtClean="0">
                <a:cs typeface="Times New Roman" charset="0"/>
              </a:rPr>
              <a:t>Wataha</a:t>
            </a:r>
            <a:r>
              <a:rPr lang="en-US" dirty="0" smtClean="0">
                <a:cs typeface="Times New Roman" charset="0"/>
              </a:rPr>
              <a:t> JC; Dental Materials; 9</a:t>
            </a:r>
            <a:r>
              <a:rPr lang="en-US" baseline="30000" dirty="0" smtClean="0">
                <a:cs typeface="Times New Roman" charset="0"/>
              </a:rPr>
              <a:t>th</a:t>
            </a:r>
            <a:r>
              <a:rPr lang="en-US" dirty="0" smtClean="0">
                <a:cs typeface="Times New Roman" charset="0"/>
              </a:rPr>
              <a:t> edition, 321-332.</a:t>
            </a:r>
          </a:p>
          <a:p>
            <a:pPr algn="just">
              <a:lnSpc>
                <a:spcPct val="150000"/>
              </a:lnSpc>
            </a:pPr>
            <a:r>
              <a:rPr lang="en-US" dirty="0" err="1" smtClean="0">
                <a:cs typeface="Times New Roman" charset="0"/>
              </a:rPr>
              <a:t>Sorathur</a:t>
            </a:r>
            <a:r>
              <a:rPr lang="en-US" dirty="0" smtClean="0">
                <a:cs typeface="Times New Roman" charset="0"/>
              </a:rPr>
              <a:t> SH; Essentials of dental materials;256-261.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0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400" smtClean="0"/>
              <a:t>Introduction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2052925"/>
            <a:ext cx="7935300" cy="419548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Waxes are used in many aspects of dentistry – clinic &amp; laboratory . Its not used in final dental restoration, but are important in the fabrication &amp; success of final restoration.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Dental waxes –  low molecular weight ester of fatty acids derived from natural &amp; synthetic waxes.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Gums, fatty acids, fats ,oils ,&amp; various resins – modify properties.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Supplied in variety of color to provide suitable contrast against die.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CHEMICAL NATURE OF WAXES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2052925"/>
            <a:ext cx="7554300" cy="4195481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Waxes are made of two principle groups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Hydrocarbons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Esters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Alcohol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Fatty acids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143000"/>
            <a:ext cx="8229600" cy="4114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i="1" dirty="0" smtClean="0">
                <a:solidFill>
                  <a:srgbClr val="FFFF00"/>
                </a:solidFill>
              </a:rPr>
              <a:t>Types</a:t>
            </a:r>
          </a:p>
          <a:p>
            <a:pPr algn="l" eaLnBrk="1" hangingPunct="1">
              <a:buFontTx/>
              <a:buChar char="•"/>
              <a:defRPr/>
            </a:pPr>
            <a:r>
              <a:rPr lang="en-US" sz="2400" dirty="0" smtClean="0"/>
              <a:t>Natural</a:t>
            </a:r>
          </a:p>
          <a:p>
            <a:pPr algn="l" eaLnBrk="1" hangingPunct="1">
              <a:defRPr/>
            </a:pPr>
            <a:r>
              <a:rPr lang="en-US" dirty="0" smtClean="0"/>
              <a:t>	Animal,</a:t>
            </a:r>
          </a:p>
          <a:p>
            <a:pPr algn="l" eaLnBrk="1" hangingPunct="1">
              <a:defRPr/>
            </a:pPr>
            <a:r>
              <a:rPr lang="en-US" dirty="0"/>
              <a:t>	</a:t>
            </a:r>
            <a:r>
              <a:rPr lang="en-US" dirty="0" smtClean="0"/>
              <a:t>Insect, </a:t>
            </a:r>
          </a:p>
          <a:p>
            <a:pPr algn="l" eaLnBrk="1" hangingPunct="1">
              <a:defRPr/>
            </a:pPr>
            <a:r>
              <a:rPr lang="en-US" dirty="0"/>
              <a:t>	</a:t>
            </a:r>
            <a:r>
              <a:rPr lang="en-US" dirty="0" smtClean="0"/>
              <a:t>Plant 	and </a:t>
            </a:r>
          </a:p>
          <a:p>
            <a:pPr algn="l" eaLnBrk="1" hangingPunct="1">
              <a:defRPr/>
            </a:pPr>
            <a:r>
              <a:rPr lang="en-US" dirty="0"/>
              <a:t>	</a:t>
            </a:r>
            <a:r>
              <a:rPr lang="en-US" dirty="0" smtClean="0"/>
              <a:t>Mineral sources </a:t>
            </a:r>
          </a:p>
          <a:p>
            <a:pPr algn="l" eaLnBrk="1" hangingPunct="1">
              <a:buFontTx/>
              <a:buChar char="•"/>
              <a:defRPr/>
            </a:pPr>
            <a:r>
              <a:rPr lang="en-US" sz="2400" dirty="0" smtClean="0"/>
              <a:t>Synthetic</a:t>
            </a:r>
          </a:p>
          <a:p>
            <a:pPr algn="l" eaLnBrk="1" hangingPunct="1">
              <a:defRPr/>
            </a:pP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57200"/>
            <a:ext cx="8001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Mineral Waxes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 smtClean="0"/>
              <a:t>		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 smtClean="0"/>
              <a:t>		</a:t>
            </a:r>
            <a:r>
              <a:rPr lang="en-US" sz="2800" dirty="0" smtClean="0"/>
              <a:t>Paraffin, Microcrystalline (natural)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Aldo33, Aerosol (synthetic)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Additives added as modifiers can be: 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	Fats- </a:t>
            </a:r>
            <a:r>
              <a:rPr lang="en-US" sz="2800" dirty="0" err="1" smtClean="0"/>
              <a:t>stearic</a:t>
            </a:r>
            <a:r>
              <a:rPr lang="en-US" sz="2800" dirty="0" smtClean="0"/>
              <a:t> acid, </a:t>
            </a:r>
            <a:r>
              <a:rPr lang="en-US" sz="2800" dirty="0" err="1" smtClean="0"/>
              <a:t>glyceryl-tristearate</a:t>
            </a:r>
            <a:endParaRPr lang="en-US" sz="2800" dirty="0" smtClean="0"/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	Oils- turpentine oil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			Colors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14400"/>
            <a:ext cx="7772400" cy="5029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Waxes from plants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/>
              <a:t>		Carnauba wax, </a:t>
            </a:r>
            <a:r>
              <a:rPr lang="en-US" sz="2800" dirty="0" err="1" smtClean="0"/>
              <a:t>Candelilla</a:t>
            </a:r>
            <a:r>
              <a:rPr lang="en-US" sz="2800" dirty="0" smtClean="0"/>
              <a:t>, Japan wax, Coca   	butter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/>
              <a:t>		(additives here can be natural resins and 	rosins)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Waxes from insects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/>
              <a:t>		Bee wax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Waxes from animals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smtClean="0"/>
              <a:t>		</a:t>
            </a:r>
            <a:r>
              <a:rPr lang="en-US" sz="2800" dirty="0" err="1" smtClean="0"/>
              <a:t>Spermacceti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4710" y="452718"/>
            <a:ext cx="7055380" cy="690282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 dirty="0" smtClean="0">
                <a:solidFill>
                  <a:srgbClr val="FFFF00"/>
                </a:solidFill>
              </a:rPr>
              <a:t>Classification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400" dirty="0" smtClean="0"/>
              <a:t>                                    2 Types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pattern waxes                              processing waxes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u="sng" dirty="0" smtClean="0">
                <a:solidFill>
                  <a:srgbClr val="FFFF00"/>
                </a:solidFill>
              </a:rPr>
              <a:t>Pattern waxes </a:t>
            </a:r>
            <a:r>
              <a:rPr lang="en-US" sz="2400" dirty="0" smtClean="0"/>
              <a:t>– used to fabricate restoration using lost wax      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technique.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e.g.. casting wax , base plate wax , &amp; inlay wax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u="sng" dirty="0" smtClean="0">
                <a:solidFill>
                  <a:srgbClr val="FFFF00"/>
                </a:solidFill>
              </a:rPr>
              <a:t>Processing wax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– used as auxiliary materials – casting /  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 impressions / during soldering.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                           e.g.. Boxing wax , beading wax &amp; sticky wax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err="1" smtClean="0"/>
              <a:t>Polymerizable</a:t>
            </a:r>
            <a:r>
              <a:rPr lang="en-US" sz="2400" dirty="0" smtClean="0"/>
              <a:t> resins , light cured resins – both pattern &amp; processing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 smtClean="0"/>
              <a:t>Waxes.</a:t>
            </a:r>
            <a:endParaRPr lang="en-US" sz="2400" u="sng" dirty="0" smtClean="0"/>
          </a:p>
        </p:txBody>
      </p:sp>
      <p:sp>
        <p:nvSpPr>
          <p:cNvPr id="9220" name="AutoShape 5"/>
          <p:cNvSpPr>
            <a:spLocks noChangeArrowheads="1"/>
          </p:cNvSpPr>
          <p:nvPr/>
        </p:nvSpPr>
        <p:spPr bwMode="auto">
          <a:xfrm flipV="1">
            <a:off x="3352800" y="2209800"/>
            <a:ext cx="1828800" cy="152400"/>
          </a:xfrm>
          <a:prstGeom prst="leftRightArrowCallout">
            <a:avLst>
              <a:gd name="adj1" fmla="val 25000"/>
              <a:gd name="adj2" fmla="val 25000"/>
              <a:gd name="adj3" fmla="val 1500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Pattern waxes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827700" y="1295401"/>
            <a:ext cx="4277700" cy="495300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u="sng" dirty="0" smtClean="0">
                <a:solidFill>
                  <a:srgbClr val="00B0F0"/>
                </a:solidFill>
              </a:rPr>
              <a:t>Inlay wax </a:t>
            </a:r>
            <a:r>
              <a:rPr lang="en-US" sz="2400" dirty="0" smtClean="0"/>
              <a:t>– </a:t>
            </a:r>
          </a:p>
          <a:p>
            <a:pPr eaLnBrk="1" hangingPunct="1">
              <a:lnSpc>
                <a:spcPct val="90000"/>
              </a:lnSpc>
              <a:buSzPct val="60000"/>
              <a:buFontTx/>
              <a:buChar char="•"/>
              <a:defRPr/>
            </a:pPr>
            <a:r>
              <a:rPr lang="en-US" sz="2400" dirty="0" smtClean="0"/>
              <a:t>used to fabricate wax pattern for crowns, inlays , or bridges</a:t>
            </a:r>
          </a:p>
          <a:p>
            <a:pPr eaLnBrk="1" hangingPunct="1">
              <a:lnSpc>
                <a:spcPct val="90000"/>
              </a:lnSpc>
              <a:buSzPct val="60000"/>
              <a:buFontTx/>
              <a:buChar char="•"/>
              <a:defRPr/>
            </a:pPr>
            <a:r>
              <a:rPr lang="en-US" sz="2400" dirty="0" smtClean="0"/>
              <a:t>available in round sticks ( 7.5 cm long X 6 cm diameter ) of diff colors</a:t>
            </a:r>
          </a:p>
          <a:p>
            <a:pPr eaLnBrk="1" hangingPunct="1">
              <a:lnSpc>
                <a:spcPct val="90000"/>
              </a:lnSpc>
              <a:buSzPct val="60000"/>
              <a:buFontTx/>
              <a:buChar char="•"/>
              <a:defRPr/>
            </a:pPr>
            <a:r>
              <a:rPr lang="en-US" sz="2400" dirty="0" smtClean="0"/>
              <a:t>available in various hardness</a:t>
            </a:r>
          </a:p>
          <a:p>
            <a:pPr eaLnBrk="1" hangingPunct="1">
              <a:lnSpc>
                <a:spcPct val="90000"/>
              </a:lnSpc>
              <a:buSzPct val="60000"/>
              <a:buFontTx/>
              <a:buChar char="•"/>
              <a:defRPr/>
            </a:pPr>
            <a:r>
              <a:rPr lang="en-US" sz="2400" dirty="0" err="1" smtClean="0"/>
              <a:t>acc</a:t>
            </a:r>
            <a:r>
              <a:rPr lang="en-US" sz="2400" dirty="0" smtClean="0"/>
              <a:t> to ANSI/ADA # 4 , 2 types</a:t>
            </a:r>
            <a:r>
              <a:rPr lang="en-US" sz="2400" u="sng" dirty="0" smtClean="0"/>
              <a:t> </a:t>
            </a:r>
            <a:r>
              <a:rPr lang="en-US" sz="2400" dirty="0" smtClean="0"/>
              <a:t>– </a:t>
            </a:r>
          </a:p>
          <a:p>
            <a:pPr eaLnBrk="1" hangingPunct="1">
              <a:lnSpc>
                <a:spcPct val="90000"/>
              </a:lnSpc>
              <a:buSzPct val="60000"/>
              <a:buFontTx/>
              <a:buNone/>
              <a:defRPr/>
            </a:pPr>
            <a:r>
              <a:rPr lang="en-US" sz="2400" dirty="0" smtClean="0"/>
              <a:t>               Type 1 – medium wax ,used in </a:t>
            </a:r>
            <a:r>
              <a:rPr lang="en-US" sz="2400" u="sng" dirty="0" smtClean="0"/>
              <a:t>direct technique</a:t>
            </a:r>
          </a:p>
          <a:p>
            <a:pPr eaLnBrk="1" hangingPunct="1">
              <a:lnSpc>
                <a:spcPct val="90000"/>
              </a:lnSpc>
              <a:buSzPct val="60000"/>
              <a:buFontTx/>
              <a:buNone/>
              <a:defRPr/>
            </a:pPr>
            <a:r>
              <a:rPr lang="en-US" sz="2400" dirty="0" smtClean="0"/>
              <a:t>                Type 2 – soft wax , used in the </a:t>
            </a:r>
            <a:r>
              <a:rPr lang="en-US" sz="2400" u="sng" dirty="0" smtClean="0"/>
              <a:t>indirect technique</a:t>
            </a:r>
          </a:p>
          <a:p>
            <a:pPr eaLnBrk="1" hangingPunct="1">
              <a:lnSpc>
                <a:spcPct val="90000"/>
              </a:lnSpc>
              <a:buSzPct val="60000"/>
              <a:buFontTx/>
              <a:buNone/>
              <a:defRPr/>
            </a:pPr>
            <a:r>
              <a:rPr lang="en-US" sz="2400" dirty="0" smtClean="0"/>
              <a:t>    ( Direct technique- in which wax pattern made within tooth )</a:t>
            </a:r>
          </a:p>
          <a:p>
            <a:pPr eaLnBrk="1" hangingPunct="1">
              <a:lnSpc>
                <a:spcPct val="90000"/>
              </a:lnSpc>
              <a:buSzPct val="60000"/>
              <a:buFontTx/>
              <a:buNone/>
              <a:defRPr/>
            </a:pPr>
            <a:r>
              <a:rPr lang="en-US" sz="2400" dirty="0" smtClean="0"/>
              <a:t>    ( Indirect technique- in which pattern made within die )</a:t>
            </a:r>
          </a:p>
          <a:p>
            <a:pPr eaLnBrk="1" hangingPunct="1">
              <a:lnSpc>
                <a:spcPct val="90000"/>
              </a:lnSpc>
              <a:buSzPct val="60000"/>
              <a:buFontTx/>
              <a:buNone/>
              <a:defRPr/>
            </a:pPr>
            <a:r>
              <a:rPr lang="en-US" sz="2400" u="sng" dirty="0" smtClean="0"/>
              <a:t>                      </a:t>
            </a:r>
            <a:r>
              <a:rPr lang="en-US" sz="2400" dirty="0" smtClean="0"/>
              <a:t>                      </a:t>
            </a:r>
            <a:endParaRPr lang="en-US" sz="2400" u="sng" dirty="0" smtClean="0"/>
          </a:p>
        </p:txBody>
      </p:sp>
      <p:pic>
        <p:nvPicPr>
          <p:cNvPr id="4" name="Picture 5" descr="DSC005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10382" r="52460" b="34972"/>
          <a:stretch>
            <a:fillRect/>
          </a:stretch>
        </p:blipFill>
        <p:spPr bwMode="auto">
          <a:xfrm>
            <a:off x="5647985" y="1676400"/>
            <a:ext cx="329122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393</TotalTime>
  <Words>1063</Words>
  <Application>Microsoft Office PowerPoint</Application>
  <PresentationFormat>On-screen Show (4:3)</PresentationFormat>
  <Paragraphs>197</Paragraphs>
  <Slides>25</Slides>
  <Notes>0</Notes>
  <HiddenSlides>0</HiddenSlides>
  <MMClips>25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Franklin Gothic Medium</vt:lpstr>
      <vt:lpstr>Garamond</vt:lpstr>
      <vt:lpstr>Times New Roman</vt:lpstr>
      <vt:lpstr>Wingdings</vt:lpstr>
      <vt:lpstr>Wingdings 3</vt:lpstr>
      <vt:lpstr>Ion</vt:lpstr>
      <vt:lpstr>Photo Editor Photo</vt:lpstr>
      <vt:lpstr>DENTAL WAXES </vt:lpstr>
      <vt:lpstr>Lesson Plan</vt:lpstr>
      <vt:lpstr>Introduction</vt:lpstr>
      <vt:lpstr>CHEMICAL NATURE OF WAXES</vt:lpstr>
      <vt:lpstr>PowerPoint Presentation</vt:lpstr>
      <vt:lpstr>PowerPoint Presentation</vt:lpstr>
      <vt:lpstr>PowerPoint Presentation</vt:lpstr>
      <vt:lpstr>Classification</vt:lpstr>
      <vt:lpstr>Pattern waxes </vt:lpstr>
      <vt:lpstr>Composition of Inlay wax</vt:lpstr>
      <vt:lpstr>PowerPoint Presentation</vt:lpstr>
      <vt:lpstr>PowerPoint Presentation</vt:lpstr>
      <vt:lpstr> </vt:lpstr>
      <vt:lpstr>Processing waxes</vt:lpstr>
      <vt:lpstr>PowerPoint Presentation</vt:lpstr>
      <vt:lpstr> </vt:lpstr>
      <vt:lpstr>INLAY CASTING WAXES</vt:lpstr>
      <vt:lpstr>Other Properties of dental waxes</vt:lpstr>
      <vt:lpstr>Other properties….</vt:lpstr>
      <vt:lpstr>PowerPoint Presentation</vt:lpstr>
      <vt:lpstr>PowerPoint Presentation</vt:lpstr>
      <vt:lpstr>PowerPoint Presentation</vt:lpstr>
      <vt:lpstr> </vt:lpstr>
      <vt:lpstr>MECHANICAL PROPERTIES</vt:lpstr>
      <vt:lpstr>BIBLIOGRAPHY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DENTAL WAXES</dc:title>
  <dc:creator>System</dc:creator>
  <cp:lastModifiedBy>Microsoft account</cp:lastModifiedBy>
  <cp:revision>19</cp:revision>
  <dcterms:created xsi:type="dcterms:W3CDTF">2008-02-19T15:02:24Z</dcterms:created>
  <dcterms:modified xsi:type="dcterms:W3CDTF">2020-08-19T04:44:39Z</dcterms:modified>
</cp:coreProperties>
</file>