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257" r:id="rId3"/>
    <p:sldId id="388" r:id="rId4"/>
    <p:sldId id="259" r:id="rId5"/>
    <p:sldId id="260" r:id="rId6"/>
    <p:sldId id="263" r:id="rId7"/>
    <p:sldId id="371" r:id="rId8"/>
    <p:sldId id="373" r:id="rId9"/>
    <p:sldId id="372" r:id="rId10"/>
    <p:sldId id="370" r:id="rId11"/>
    <p:sldId id="374" r:id="rId12"/>
    <p:sldId id="375" r:id="rId13"/>
    <p:sldId id="376" r:id="rId14"/>
    <p:sldId id="385" r:id="rId15"/>
    <p:sldId id="261" r:id="rId16"/>
    <p:sldId id="262" r:id="rId17"/>
    <p:sldId id="386" r:id="rId18"/>
    <p:sldId id="387" r:id="rId19"/>
    <p:sldId id="264" r:id="rId20"/>
    <p:sldId id="268" r:id="rId21"/>
    <p:sldId id="267" r:id="rId22"/>
    <p:sldId id="266" r:id="rId23"/>
    <p:sldId id="269" r:id="rId24"/>
    <p:sldId id="284" r:id="rId25"/>
    <p:sldId id="285"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275" r:id="rId39"/>
    <p:sldId id="276" r:id="rId40"/>
    <p:sldId id="277" r:id="rId41"/>
    <p:sldId id="278" r:id="rId42"/>
    <p:sldId id="345" r:id="rId43"/>
    <p:sldId id="314" r:id="rId44"/>
    <p:sldId id="316" r:id="rId45"/>
    <p:sldId id="317" r:id="rId46"/>
    <p:sldId id="318" r:id="rId47"/>
    <p:sldId id="328" r:id="rId48"/>
    <p:sldId id="329" r:id="rId49"/>
    <p:sldId id="382" r:id="rId50"/>
    <p:sldId id="315" r:id="rId51"/>
    <p:sldId id="319" r:id="rId52"/>
    <p:sldId id="367" r:id="rId53"/>
    <p:sldId id="368" r:id="rId54"/>
    <p:sldId id="320" r:id="rId55"/>
    <p:sldId id="369" r:id="rId56"/>
    <p:sldId id="384" r:id="rId57"/>
    <p:sldId id="307" r:id="rId58"/>
    <p:sldId id="33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ERJA MAHAJAN" initials="NM" lastIdx="1" clrIdx="0">
    <p:extLst>
      <p:ext uri="{19B8F6BF-5375-455C-9EA6-DF929625EA0E}">
        <p15:presenceInfo xmlns:p15="http://schemas.microsoft.com/office/powerpoint/2012/main" userId="8a56c62808ccefc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709" autoAdjust="0"/>
  </p:normalViewPr>
  <p:slideViewPr>
    <p:cSldViewPr>
      <p:cViewPr varScale="1">
        <p:scale>
          <a:sx n="68" d="100"/>
          <a:sy n="68" d="100"/>
        </p:scale>
        <p:origin x="141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8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4761E2-64E6-4397-BE10-867753096FFE}" type="datetimeFigureOut">
              <a:rPr lang="en-US" smtClean="0"/>
              <a:pPr/>
              <a:t>8/19/2020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9109C5-09D1-4CEB-88FB-DA6C049EBBBE}" type="slidenum">
              <a:rPr lang="en-US" smtClean="0"/>
              <a:pPr/>
              <a:t>‹#›</a:t>
            </a:fld>
            <a:endParaRPr lang="en-US"/>
          </a:p>
        </p:txBody>
      </p:sp>
    </p:spTree>
    <p:extLst>
      <p:ext uri="{BB962C8B-B14F-4D97-AF65-F5344CB8AC3E}">
        <p14:creationId xmlns:p14="http://schemas.microsoft.com/office/powerpoint/2010/main" val="22449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0212F1E-2B9E-46BA-B14D-E522BEEEA309}" type="datetimeFigureOut">
              <a:rPr lang="en-US" smtClean="0"/>
              <a:pPr/>
              <a:t>8/19/2020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55AEBC6-CBD1-4F12-87EA-4E236D5E018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0212F1E-2B9E-46BA-B14D-E522BEEEA309}"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AEBC6-CBD1-4F12-87EA-4E236D5E018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0212F1E-2B9E-46BA-B14D-E522BEEEA309}"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AEBC6-CBD1-4F12-87EA-4E236D5E018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0212F1E-2B9E-46BA-B14D-E522BEEEA309}"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AEBC6-CBD1-4F12-87EA-4E236D5E018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0212F1E-2B9E-46BA-B14D-E522BEEEA309}"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AEBC6-CBD1-4F12-87EA-4E236D5E018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0212F1E-2B9E-46BA-B14D-E522BEEEA309}"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AEBC6-CBD1-4F12-87EA-4E236D5E018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0212F1E-2B9E-46BA-B14D-E522BEEEA309}" type="datetimeFigureOut">
              <a:rPr lang="en-US" smtClean="0"/>
              <a:pPr/>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5AEBC6-CBD1-4F12-87EA-4E236D5E018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D0212F1E-2B9E-46BA-B14D-E522BEEEA309}" type="datetimeFigureOut">
              <a:rPr lang="en-US" smtClean="0"/>
              <a:pPr/>
              <a:t>8/19/2020</a:t>
            </a:fld>
            <a:endParaRPr lang="en-US"/>
          </a:p>
        </p:txBody>
      </p:sp>
      <p:sp>
        <p:nvSpPr>
          <p:cNvPr id="8" name="Slide Number Placeholder 7"/>
          <p:cNvSpPr>
            <a:spLocks noGrp="1"/>
          </p:cNvSpPr>
          <p:nvPr>
            <p:ph type="sldNum" sz="quarter" idx="11"/>
          </p:nvPr>
        </p:nvSpPr>
        <p:spPr/>
        <p:txBody>
          <a:bodyPr/>
          <a:lstStyle/>
          <a:p>
            <a:fld id="{255AEBC6-CBD1-4F12-87EA-4E236D5E018F}"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212F1E-2B9E-46BA-B14D-E522BEEEA309}" type="datetimeFigureOut">
              <a:rPr lang="en-US" smtClean="0"/>
              <a:pPr/>
              <a:t>8/19/2020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5AEBC6-CBD1-4F12-87EA-4E236D5E018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0212F1E-2B9E-46BA-B14D-E522BEEEA309}"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255AEBC6-CBD1-4F12-87EA-4E236D5E018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D0212F1E-2B9E-46BA-B14D-E522BEEEA309}"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AEBC6-CBD1-4F12-87EA-4E236D5E018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D0212F1E-2B9E-46BA-B14D-E522BEEEA309}" type="datetimeFigureOut">
              <a:rPr lang="en-US" smtClean="0"/>
              <a:pPr/>
              <a:t>8/19/2020</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55AEBC6-CBD1-4F12-87EA-4E236D5E018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hyperlink" Target="http://www.sciencedirect.com/science/journal/01095641/18/2" TargetMode="External"/><Relationship Id="rId5" Type="http://schemas.openxmlformats.org/officeDocument/2006/relationships/hyperlink" Target="http://www.sciencedirect.com/science/journal/01095641" TargetMode="External"/><Relationship Id="rId4" Type="http://schemas.openxmlformats.org/officeDocument/2006/relationships/hyperlink" Target="http://www.sciencedirect.com/science/article/pii/S0109564101000276" TargetMode="Externa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IBM PC\My Documents\My Pictures\Picture1.jpg"/>
          <p:cNvPicPr/>
          <p:nvPr/>
        </p:nvPicPr>
        <p:blipFill>
          <a:blip r:embed="rId4"/>
          <a:srcRect/>
          <a:stretch>
            <a:fillRect/>
          </a:stretch>
        </p:blipFill>
        <p:spPr bwMode="auto">
          <a:xfrm>
            <a:off x="-4763" y="0"/>
            <a:ext cx="9144000" cy="6858000"/>
          </a:xfrm>
          <a:prstGeom prst="rect">
            <a:avLst/>
          </a:prstGeom>
          <a:noFill/>
          <a:ln w="9525">
            <a:noFill/>
            <a:miter lim="800000"/>
            <a:headEnd/>
            <a:tailEnd/>
          </a:ln>
        </p:spPr>
      </p:pic>
      <p:sp>
        <p:nvSpPr>
          <p:cNvPr id="3" name="Rectangle 2"/>
          <p:cNvSpPr/>
          <p:nvPr/>
        </p:nvSpPr>
        <p:spPr>
          <a:xfrm>
            <a:off x="990600" y="2667000"/>
            <a:ext cx="8153400"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solidFill>
                  <a:srgbClr val="FF0000"/>
                </a:solidFill>
                <a:effectLst>
                  <a:outerShdw blurRad="76200" dist="50800" dir="5400000" algn="tl" rotWithShape="0">
                    <a:srgbClr val="000000">
                      <a:alpha val="65000"/>
                    </a:srgbClr>
                  </a:outerShdw>
                </a:effectLst>
                <a:latin typeface="Arial Black" pitchFamily="34" charset="0"/>
              </a:rPr>
              <a:t>GYPSUM PRODUCTS</a:t>
            </a:r>
            <a:endParaRPr lang="en-US" sz="4800" b="1" spc="50" dirty="0">
              <a:ln w="11430"/>
              <a:solidFill>
                <a:srgbClr val="FF0000"/>
              </a:solidFill>
              <a:effectLst>
                <a:outerShdw blurRad="76200" dist="50800" dir="5400000" algn="tl" rotWithShape="0">
                  <a:srgbClr val="000000">
                    <a:alpha val="65000"/>
                  </a:srgbClr>
                </a:outerShdw>
              </a:effectLst>
            </a:endParaRPr>
          </a:p>
        </p:txBody>
      </p:sp>
      <p:pic>
        <p:nvPicPr>
          <p:cNvPr id="8" name="Audio 7">
            <a:hlinkClick r:id="" action="ppaction://media"/>
            <a:extLst>
              <a:ext uri="{FF2B5EF4-FFF2-40B4-BE49-F238E27FC236}">
                <a16:creationId xmlns:a16="http://schemas.microsoft.com/office/drawing/2014/main" id="{4D9807C7-6889-4201-ACFD-0A45E836DB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59"/>
    </mc:Choice>
    <mc:Fallback xmlns="">
      <p:transition spd="slow" advTm="4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524000"/>
            <a:ext cx="8553199" cy="3745671"/>
          </a:xfrm>
          <a:prstGeom prst="rect">
            <a:avLst/>
          </a:prstGeom>
        </p:spPr>
      </p:pic>
      <p:pic>
        <p:nvPicPr>
          <p:cNvPr id="2" name="Audio 1">
            <a:hlinkClick r:id="" action="ppaction://media"/>
            <a:extLst>
              <a:ext uri="{FF2B5EF4-FFF2-40B4-BE49-F238E27FC236}">
                <a16:creationId xmlns:a16="http://schemas.microsoft.com/office/drawing/2014/main" id="{E2AA19C3-EBE3-494C-909E-B160C549B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5736475"/>
      </p:ext>
    </p:extLst>
  </p:cSld>
  <p:clrMapOvr>
    <a:masterClrMapping/>
  </p:clrMapOvr>
  <mc:AlternateContent xmlns:mc="http://schemas.openxmlformats.org/markup-compatibility/2006" xmlns:p14="http://schemas.microsoft.com/office/powerpoint/2010/main">
    <mc:Choice Requires="p14">
      <p:transition spd="slow" p14:dur="2000" advTm="17190"/>
    </mc:Choice>
    <mc:Fallback xmlns="">
      <p:transition spd="slow" advTm="17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92" y="1028687"/>
            <a:ext cx="8523308" cy="4501873"/>
          </a:xfrm>
          <a:prstGeom prst="rect">
            <a:avLst/>
          </a:prstGeom>
        </p:spPr>
      </p:pic>
      <p:pic>
        <p:nvPicPr>
          <p:cNvPr id="3" name="Audio 2">
            <a:hlinkClick r:id="" action="ppaction://media"/>
            <a:extLst>
              <a:ext uri="{FF2B5EF4-FFF2-40B4-BE49-F238E27FC236}">
                <a16:creationId xmlns:a16="http://schemas.microsoft.com/office/drawing/2014/main" id="{74F4F847-B150-4358-A211-CD4F6CA2E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9992176"/>
      </p:ext>
    </p:extLst>
  </p:cSld>
  <p:clrMapOvr>
    <a:masterClrMapping/>
  </p:clrMapOvr>
  <mc:AlternateContent xmlns:mc="http://schemas.openxmlformats.org/markup-compatibility/2006" xmlns:p14="http://schemas.microsoft.com/office/powerpoint/2010/main">
    <mc:Choice Requires="p14">
      <p:transition spd="slow" p14:dur="2000" advTm="7556"/>
    </mc:Choice>
    <mc:Fallback xmlns="">
      <p:transition spd="slow" advTm="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Desktop\Picture_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19" y="609600"/>
            <a:ext cx="8559263"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41174CF-DD05-40CF-9D02-A2FD4B2835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3874394"/>
      </p:ext>
    </p:extLst>
  </p:cSld>
  <p:clrMapOvr>
    <a:masterClrMapping/>
  </p:clrMapOvr>
  <mc:AlternateContent xmlns:mc="http://schemas.openxmlformats.org/markup-compatibility/2006" xmlns:p14="http://schemas.microsoft.com/office/powerpoint/2010/main">
    <mc:Choice Requires="p14">
      <p:transition spd="slow" p14:dur="2000" advTm="8156"/>
    </mc:Choice>
    <mc:Fallback xmlns="">
      <p:transition spd="slow" advTm="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Desktop\JIndianSocPeriodontol_2010_14_3_190_75916_f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5251992" cy="31241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r\Desktop\Fig-1-Mean-Value-Articulato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00400"/>
            <a:ext cx="4114800" cy="345517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953CEAE-D450-4B3A-870D-4D2BF38796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201773"/>
      </p:ext>
    </p:extLst>
  </p:cSld>
  <p:clrMapOvr>
    <a:masterClrMapping/>
  </p:clrMapOvr>
  <mc:AlternateContent xmlns:mc="http://schemas.openxmlformats.org/markup-compatibility/2006" xmlns:p14="http://schemas.microsoft.com/office/powerpoint/2010/main">
    <mc:Choice Requires="p14">
      <p:transition spd="slow" p14:dur="2000" advTm="9967"/>
    </mc:Choice>
    <mc:Fallback xmlns="">
      <p:transition spd="slow" advTm="9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FEF342-ECEE-4DB8-A067-0A7B337CC858}"/>
              </a:ext>
            </a:extLst>
          </p:cNvPr>
          <p:cNvSpPr txBox="1"/>
          <p:nvPr/>
        </p:nvSpPr>
        <p:spPr>
          <a:xfrm>
            <a:off x="838200" y="1752600"/>
            <a:ext cx="7772400" cy="3785652"/>
          </a:xfrm>
          <a:prstGeom prst="rect">
            <a:avLst/>
          </a:prstGeom>
          <a:noFill/>
        </p:spPr>
        <p:txBody>
          <a:bodyPr wrap="square">
            <a:spAutoFit/>
          </a:bodyPr>
          <a:lstStyle/>
          <a:p>
            <a:pPr eaLnBrk="1" hangingPunct="1"/>
            <a:r>
              <a:rPr lang="en-US" altLang="en-US" sz="2400" u="sng" dirty="0">
                <a:solidFill>
                  <a:srgbClr val="FF0000"/>
                </a:solidFill>
              </a:rPr>
              <a:t>DESIRABLE PROPERTIES:-</a:t>
            </a:r>
          </a:p>
          <a:p>
            <a:pPr eaLnBrk="1" hangingPunct="1">
              <a:buFontTx/>
              <a:buNone/>
            </a:pPr>
            <a:r>
              <a:rPr lang="en-US" altLang="en-US" sz="2400" dirty="0"/>
              <a:t>  1. Accuracy</a:t>
            </a:r>
          </a:p>
          <a:p>
            <a:pPr eaLnBrk="1" hangingPunct="1">
              <a:buFontTx/>
              <a:buNone/>
            </a:pPr>
            <a:r>
              <a:rPr lang="en-US" altLang="en-US" sz="2400" dirty="0"/>
              <a:t>  2. Dimensional Stability</a:t>
            </a:r>
          </a:p>
          <a:p>
            <a:pPr eaLnBrk="1" hangingPunct="1">
              <a:buFontTx/>
              <a:buNone/>
            </a:pPr>
            <a:r>
              <a:rPr lang="en-US" altLang="en-US" sz="2400" dirty="0"/>
              <a:t>  3. Ability to reproduce fine detail.</a:t>
            </a:r>
          </a:p>
          <a:p>
            <a:pPr eaLnBrk="1" hangingPunct="1">
              <a:buFontTx/>
              <a:buNone/>
            </a:pPr>
            <a:r>
              <a:rPr lang="en-US" altLang="en-US" sz="2400" dirty="0"/>
              <a:t>  4. Strength &amp; resistance to abrasion.</a:t>
            </a:r>
          </a:p>
          <a:p>
            <a:pPr eaLnBrk="1" hangingPunct="1">
              <a:buFontTx/>
              <a:buNone/>
            </a:pPr>
            <a:r>
              <a:rPr lang="en-US" altLang="en-US" sz="2400" dirty="0"/>
              <a:t>  5. Compatibility with the impression materials.</a:t>
            </a:r>
          </a:p>
          <a:p>
            <a:pPr eaLnBrk="1" hangingPunct="1">
              <a:buFontTx/>
              <a:buNone/>
            </a:pPr>
            <a:r>
              <a:rPr lang="en-US" altLang="en-US" sz="2400" dirty="0"/>
              <a:t>  6. </a:t>
            </a:r>
            <a:r>
              <a:rPr lang="en-US" altLang="en-US" sz="2400" dirty="0" err="1"/>
              <a:t>Colour</a:t>
            </a:r>
            <a:endParaRPr lang="en-US" altLang="en-US" sz="2400" dirty="0"/>
          </a:p>
          <a:p>
            <a:pPr eaLnBrk="1" hangingPunct="1">
              <a:buFontTx/>
              <a:buNone/>
            </a:pPr>
            <a:r>
              <a:rPr lang="en-US" altLang="en-US" sz="2400" dirty="0"/>
              <a:t>  7. Biological safety</a:t>
            </a:r>
          </a:p>
          <a:p>
            <a:pPr eaLnBrk="1" hangingPunct="1">
              <a:buFontTx/>
              <a:buNone/>
            </a:pPr>
            <a:r>
              <a:rPr lang="en-US" altLang="en-US" sz="2400" dirty="0"/>
              <a:t>  8. Ease of use</a:t>
            </a:r>
          </a:p>
          <a:p>
            <a:pPr eaLnBrk="1" hangingPunct="1">
              <a:buFontTx/>
              <a:buNone/>
            </a:pPr>
            <a:r>
              <a:rPr lang="en-US" altLang="en-US" sz="2400" dirty="0"/>
              <a:t>  9. Cost. </a:t>
            </a:r>
            <a:endParaRPr lang="en-IN" sz="2400" dirty="0"/>
          </a:p>
        </p:txBody>
      </p:sp>
      <p:pic>
        <p:nvPicPr>
          <p:cNvPr id="2" name="Audio 1">
            <a:hlinkClick r:id="" action="ppaction://media"/>
            <a:extLst>
              <a:ext uri="{FF2B5EF4-FFF2-40B4-BE49-F238E27FC236}">
                <a16:creationId xmlns:a16="http://schemas.microsoft.com/office/drawing/2014/main" id="{FAECCB34-CC51-4EC6-A786-6C02151663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6723912"/>
      </p:ext>
    </p:extLst>
  </p:cSld>
  <p:clrMapOvr>
    <a:masterClrMapping/>
  </p:clrMapOvr>
  <mc:AlternateContent xmlns:mc="http://schemas.openxmlformats.org/markup-compatibility/2006" xmlns:p14="http://schemas.microsoft.com/office/powerpoint/2010/main">
    <mc:Choice Requires="p14">
      <p:transition spd="slow" p14:dur="2000" advTm="66416"/>
    </mc:Choice>
    <mc:Fallback xmlns="">
      <p:transition spd="slow" advTm="6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u="sng" dirty="0">
                <a:solidFill>
                  <a:srgbClr val="FF0000"/>
                </a:solidFill>
                <a:latin typeface="Book Antiqua" pitchFamily="18" charset="0"/>
              </a:rPr>
              <a:t>CLASSIFICATION</a:t>
            </a:r>
          </a:p>
        </p:txBody>
      </p:sp>
      <p:sp>
        <p:nvSpPr>
          <p:cNvPr id="3" name="Content Placeholder 2"/>
          <p:cNvSpPr>
            <a:spLocks noGrp="1"/>
          </p:cNvSpPr>
          <p:nvPr>
            <p:ph idx="1"/>
          </p:nvPr>
        </p:nvSpPr>
        <p:spPr/>
        <p:txBody>
          <a:bodyPr>
            <a:normAutofit/>
          </a:bodyPr>
          <a:lstStyle/>
          <a:p>
            <a:r>
              <a:rPr lang="en-US" sz="2400" dirty="0">
                <a:solidFill>
                  <a:srgbClr val="FFC000"/>
                </a:solidFill>
                <a:latin typeface="Times New Roman" pitchFamily="18" charset="0"/>
                <a:cs typeface="Times New Roman" pitchFamily="18" charset="0"/>
              </a:rPr>
              <a:t>Acc. To ADA Specification No.25:</a:t>
            </a:r>
          </a:p>
          <a:p>
            <a:pPr>
              <a:buFont typeface="Arial" pitchFamily="34" charset="0"/>
              <a:buChar char="•"/>
            </a:pPr>
            <a:r>
              <a:rPr lang="en-US" sz="2400" dirty="0">
                <a:latin typeface="Times New Roman" pitchFamily="18" charset="0"/>
                <a:cs typeface="Times New Roman" pitchFamily="18" charset="0"/>
              </a:rPr>
              <a:t>Type I : Impression plaster</a:t>
            </a:r>
          </a:p>
          <a:p>
            <a:pPr>
              <a:buFont typeface="Arial" pitchFamily="34" charset="0"/>
              <a:buChar char="•"/>
            </a:pPr>
            <a:r>
              <a:rPr lang="en-US" sz="2400" dirty="0">
                <a:latin typeface="Times New Roman" pitchFamily="18" charset="0"/>
                <a:cs typeface="Times New Roman" pitchFamily="18" charset="0"/>
              </a:rPr>
              <a:t>Type II: Model plaster</a:t>
            </a:r>
          </a:p>
          <a:p>
            <a:pPr>
              <a:buFont typeface="Arial" pitchFamily="34" charset="0"/>
              <a:buChar char="•"/>
            </a:pPr>
            <a:r>
              <a:rPr lang="en-US" sz="2400" dirty="0">
                <a:latin typeface="Times New Roman" pitchFamily="18" charset="0"/>
                <a:cs typeface="Times New Roman" pitchFamily="18" charset="0"/>
              </a:rPr>
              <a:t>Type III: Dental stone</a:t>
            </a:r>
          </a:p>
          <a:p>
            <a:pPr>
              <a:buFont typeface="Arial" pitchFamily="34" charset="0"/>
              <a:buChar char="•"/>
            </a:pPr>
            <a:r>
              <a:rPr lang="en-US" sz="2400" dirty="0">
                <a:latin typeface="Times New Roman" pitchFamily="18" charset="0"/>
                <a:cs typeface="Times New Roman" pitchFamily="18" charset="0"/>
              </a:rPr>
              <a:t>Type IV: Improved stone/High strength low expansion    </a:t>
            </a:r>
          </a:p>
          <a:p>
            <a:pPr>
              <a:buNone/>
            </a:pPr>
            <a:r>
              <a:rPr lang="en-US" sz="2400" dirty="0">
                <a:latin typeface="Times New Roman" pitchFamily="18" charset="0"/>
                <a:cs typeface="Times New Roman" pitchFamily="18" charset="0"/>
              </a:rPr>
              <a:t>                    dental stone.</a:t>
            </a:r>
          </a:p>
          <a:p>
            <a:pPr>
              <a:buFont typeface="Arial" pitchFamily="34" charset="0"/>
              <a:buChar char="•"/>
            </a:pPr>
            <a:r>
              <a:rPr lang="en-US" sz="2400" dirty="0">
                <a:latin typeface="Times New Roman" pitchFamily="18" charset="0"/>
                <a:cs typeface="Times New Roman" pitchFamily="18" charset="0"/>
              </a:rPr>
              <a:t>Type V : High strength high expansion dental stone.</a:t>
            </a:r>
          </a:p>
          <a:p>
            <a:pPr>
              <a:buNone/>
            </a:pPr>
            <a:endParaRPr lang="en-US" sz="2400" dirty="0">
              <a:latin typeface="Times New Roman" pitchFamily="18" charset="0"/>
              <a:cs typeface="Times New Roman" pitchFamily="18" charset="0"/>
            </a:endParaRPr>
          </a:p>
          <a:p>
            <a:r>
              <a:rPr lang="en-US" sz="2400" dirty="0">
                <a:solidFill>
                  <a:srgbClr val="FFC000"/>
                </a:solidFill>
                <a:latin typeface="Times New Roman" pitchFamily="18" charset="0"/>
                <a:cs typeface="Times New Roman" pitchFamily="18" charset="0"/>
              </a:rPr>
              <a:t>Supplied as : </a:t>
            </a:r>
            <a:r>
              <a:rPr lang="en-US" sz="2400" dirty="0">
                <a:latin typeface="Times New Roman" pitchFamily="18" charset="0"/>
                <a:cs typeface="Times New Roman" pitchFamily="18" charset="0"/>
              </a:rPr>
              <a:t>Powders of various colors , in small </a:t>
            </a:r>
            <a:r>
              <a:rPr lang="en-US" sz="2400" dirty="0" err="1">
                <a:latin typeface="Times New Roman" pitchFamily="18" charset="0"/>
                <a:cs typeface="Times New Roman" pitchFamily="18" charset="0"/>
              </a:rPr>
              <a:t>preweighed</a:t>
            </a:r>
            <a:r>
              <a:rPr lang="en-US" sz="2400" dirty="0">
                <a:latin typeface="Times New Roman" pitchFamily="18" charset="0"/>
                <a:cs typeface="Times New Roman" pitchFamily="18" charset="0"/>
              </a:rPr>
              <a:t> sachets or in large bags, sacks or bins.</a:t>
            </a:r>
          </a:p>
        </p:txBody>
      </p:sp>
      <p:pic>
        <p:nvPicPr>
          <p:cNvPr id="4" name="Audio 3">
            <a:hlinkClick r:id="" action="ppaction://media"/>
            <a:extLst>
              <a:ext uri="{FF2B5EF4-FFF2-40B4-BE49-F238E27FC236}">
                <a16:creationId xmlns:a16="http://schemas.microsoft.com/office/drawing/2014/main" id="{A15A7E75-8330-48DD-A59D-547B932639D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608"/>
    </mc:Choice>
    <mc:Fallback xmlns="">
      <p:transition spd="slow" advTm="40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normAutofit/>
          </a:bodyPr>
          <a:lstStyle/>
          <a:p>
            <a:pPr algn="ctr"/>
            <a:r>
              <a:rPr lang="en-US" sz="2400" b="1" u="sng" dirty="0">
                <a:solidFill>
                  <a:srgbClr val="FF0000"/>
                </a:solidFill>
                <a:latin typeface="Book Antiqua" pitchFamily="18" charset="0"/>
              </a:rPr>
              <a:t>MANUFACTURE</a:t>
            </a:r>
          </a:p>
        </p:txBody>
      </p:sp>
      <p:sp>
        <p:nvSpPr>
          <p:cNvPr id="3" name="Content Placeholder 2"/>
          <p:cNvSpPr>
            <a:spLocks noGrp="1"/>
          </p:cNvSpPr>
          <p:nvPr>
            <p:ph idx="1"/>
          </p:nvPr>
        </p:nvSpPr>
        <p:spPr>
          <a:xfrm>
            <a:off x="457200" y="1066800"/>
            <a:ext cx="8534400" cy="5257800"/>
          </a:xfrm>
        </p:spPr>
        <p:txBody>
          <a:bodyPr>
            <a:normAutofit fontScale="92500" lnSpcReduction="10000"/>
          </a:bodyPr>
          <a:lstStyle/>
          <a:p>
            <a:pPr>
              <a:buFont typeface="Arial" pitchFamily="34" charset="0"/>
              <a:buChar char="•"/>
            </a:pPr>
            <a:r>
              <a:rPr lang="en-US" sz="2400" dirty="0">
                <a:latin typeface="Times New Roman" pitchFamily="18" charset="0"/>
                <a:cs typeface="Times New Roman" pitchFamily="18" charset="0"/>
              </a:rPr>
              <a:t>Gypsum products used in dentistry are produced by </a:t>
            </a:r>
            <a:r>
              <a:rPr lang="en-US" sz="2400" dirty="0" err="1">
                <a:solidFill>
                  <a:srgbClr val="FFC000"/>
                </a:solidFill>
                <a:latin typeface="Times New Roman" pitchFamily="18" charset="0"/>
                <a:cs typeface="Times New Roman" pitchFamily="18" charset="0"/>
              </a:rPr>
              <a:t>calcination</a:t>
            </a:r>
            <a:r>
              <a:rPr lang="en-US" sz="2400" dirty="0">
                <a:solidFill>
                  <a:srgbClr val="FFC000"/>
                </a:solidFill>
                <a:latin typeface="Times New Roman" pitchFamily="18" charset="0"/>
                <a:cs typeface="Times New Roman" pitchFamily="18" charset="0"/>
              </a:rPr>
              <a:t> </a:t>
            </a:r>
            <a:r>
              <a:rPr lang="en-US" sz="2400" dirty="0">
                <a:latin typeface="Times New Roman" pitchFamily="18" charset="0"/>
                <a:cs typeface="Times New Roman" pitchFamily="18" charset="0"/>
              </a:rPr>
              <a:t>of calcium sulfate </a:t>
            </a:r>
            <a:r>
              <a:rPr lang="en-US" sz="2400" dirty="0" err="1">
                <a:latin typeface="Times New Roman" pitchFamily="18" charset="0"/>
                <a:cs typeface="Times New Roman" pitchFamily="18" charset="0"/>
              </a:rPr>
              <a:t>dihydrate</a:t>
            </a:r>
            <a:r>
              <a:rPr lang="en-US" sz="2400" dirty="0">
                <a:latin typeface="Times New Roman" pitchFamily="18" charset="0"/>
                <a:cs typeface="Times New Roman" pitchFamily="18" charset="0"/>
              </a:rPr>
              <a:t> or gypsum.</a:t>
            </a:r>
          </a:p>
          <a:p>
            <a:pPr>
              <a:buFont typeface="Arial" pitchFamily="34" charset="0"/>
              <a:buChar char="•"/>
            </a:pPr>
            <a:r>
              <a:rPr lang="en-US" sz="2400" dirty="0">
                <a:latin typeface="Times New Roman" pitchFamily="18" charset="0"/>
                <a:cs typeface="Times New Roman" pitchFamily="18" charset="0"/>
              </a:rPr>
              <a:t>Chemical reaction :</a:t>
            </a:r>
          </a:p>
          <a:p>
            <a:pPr>
              <a:spcBef>
                <a:spcPct val="50000"/>
              </a:spcBef>
              <a:buNone/>
            </a:pPr>
            <a:r>
              <a:rPr lang="en-US" sz="2000" baseline="-30000" dirty="0">
                <a:latin typeface="Times New Roman" pitchFamily="18" charset="0"/>
                <a:cs typeface="Times New Roman" pitchFamily="18" charset="0"/>
              </a:rPr>
              <a:t>                                                           </a:t>
            </a:r>
            <a:r>
              <a:rPr lang="en-US" sz="2400" baseline="-30000" dirty="0">
                <a:solidFill>
                  <a:srgbClr val="FFFF00"/>
                </a:solidFill>
                <a:latin typeface="Times New Roman" pitchFamily="18" charset="0"/>
                <a:cs typeface="Times New Roman" pitchFamily="18" charset="0"/>
              </a:rPr>
              <a:t>110</a:t>
            </a:r>
            <a:r>
              <a:rPr lang="en-US" sz="2400" baseline="30000" dirty="0">
                <a:solidFill>
                  <a:srgbClr val="FFFF00"/>
                </a:solidFill>
                <a:latin typeface="Times New Roman" pitchFamily="18" charset="0"/>
                <a:cs typeface="Times New Roman" pitchFamily="18" charset="0"/>
              </a:rPr>
              <a:t>o</a:t>
            </a:r>
            <a:r>
              <a:rPr lang="en-US" sz="2400" baseline="-30000" dirty="0">
                <a:solidFill>
                  <a:srgbClr val="FFFF00"/>
                </a:solidFill>
                <a:latin typeface="Times New Roman" pitchFamily="18" charset="0"/>
                <a:cs typeface="Times New Roman" pitchFamily="18" charset="0"/>
              </a:rPr>
              <a:t> – 130</a:t>
            </a:r>
            <a:r>
              <a:rPr lang="en-US" sz="2400" baseline="30000" dirty="0">
                <a:solidFill>
                  <a:srgbClr val="FFFF00"/>
                </a:solidFill>
                <a:latin typeface="Times New Roman" pitchFamily="18" charset="0"/>
                <a:cs typeface="Times New Roman" pitchFamily="18" charset="0"/>
              </a:rPr>
              <a:t>o</a:t>
            </a:r>
            <a:r>
              <a:rPr lang="en-US" sz="2400" baseline="-30000" dirty="0">
                <a:solidFill>
                  <a:srgbClr val="FFFF00"/>
                </a:solidFill>
                <a:latin typeface="Times New Roman" pitchFamily="18" charset="0"/>
                <a:cs typeface="Times New Roman" pitchFamily="18" charset="0"/>
              </a:rPr>
              <a:t>C</a:t>
            </a:r>
            <a:endParaRPr lang="en-US" sz="2400" dirty="0">
              <a:latin typeface="Times New Roman" pitchFamily="18" charset="0"/>
              <a:cs typeface="Times New Roman" pitchFamily="18" charset="0"/>
            </a:endParaRPr>
          </a:p>
          <a:p>
            <a:pPr>
              <a:spcBef>
                <a:spcPct val="50000"/>
              </a:spcBef>
              <a:buNone/>
            </a:pPr>
            <a:r>
              <a:rPr lang="en-US" sz="2400" dirty="0">
                <a:latin typeface="Times New Roman" pitchFamily="18" charset="0"/>
                <a:cs typeface="Times New Roman" pitchFamily="18" charset="0"/>
              </a:rPr>
              <a:t> 1) CaSO</a:t>
            </a:r>
            <a:r>
              <a:rPr lang="en-US" sz="2400" baseline="-30000" dirty="0">
                <a:latin typeface="Times New Roman" pitchFamily="18" charset="0"/>
                <a:cs typeface="Times New Roman" pitchFamily="18" charset="0"/>
              </a:rPr>
              <a:t>4</a:t>
            </a:r>
            <a:r>
              <a:rPr lang="en-US" sz="2400" dirty="0">
                <a:latin typeface="Times New Roman" pitchFamily="18" charset="0"/>
                <a:cs typeface="Times New Roman" pitchFamily="18" charset="0"/>
              </a:rPr>
              <a:t>.2H</a:t>
            </a:r>
            <a:r>
              <a:rPr lang="en-US" sz="2400" baseline="-30000" dirty="0">
                <a:latin typeface="Times New Roman" pitchFamily="18" charset="0"/>
                <a:cs typeface="Times New Roman" pitchFamily="18" charset="0"/>
              </a:rPr>
              <a:t>2</a:t>
            </a:r>
            <a:r>
              <a:rPr lang="en-US" sz="2400" dirty="0">
                <a:latin typeface="Times New Roman" pitchFamily="18" charset="0"/>
                <a:cs typeface="Times New Roman" pitchFamily="18" charset="0"/>
              </a:rPr>
              <a:t>O                            CaSO</a:t>
            </a:r>
            <a:r>
              <a:rPr lang="en-US" sz="2400" baseline="-30000" dirty="0">
                <a:latin typeface="Times New Roman" pitchFamily="18" charset="0"/>
                <a:cs typeface="Times New Roman" pitchFamily="18" charset="0"/>
              </a:rPr>
              <a:t>4</a:t>
            </a:r>
            <a:r>
              <a:rPr lang="en-US" sz="2400" dirty="0">
                <a:latin typeface="Times New Roman" pitchFamily="18" charset="0"/>
                <a:cs typeface="Times New Roman" pitchFamily="18" charset="0"/>
              </a:rPr>
              <a:t>.1/2H</a:t>
            </a:r>
            <a:r>
              <a:rPr lang="en-US" sz="2400" baseline="-30000" dirty="0">
                <a:latin typeface="Times New Roman" pitchFamily="18" charset="0"/>
                <a:cs typeface="Times New Roman" pitchFamily="18" charset="0"/>
              </a:rPr>
              <a:t>2</a:t>
            </a:r>
            <a:r>
              <a:rPr lang="en-US" sz="2400" dirty="0">
                <a:latin typeface="Times New Roman" pitchFamily="18" charset="0"/>
                <a:cs typeface="Times New Roman" pitchFamily="18" charset="0"/>
              </a:rPr>
              <a:t>O    {Plaster or Stone}  </a:t>
            </a:r>
          </a:p>
          <a:p>
            <a:pPr>
              <a:lnSpc>
                <a:spcPct val="40000"/>
              </a:lnSpc>
              <a:spcBef>
                <a:spcPct val="50000"/>
              </a:spcBef>
              <a:buNone/>
            </a:pPr>
            <a:r>
              <a:rPr lang="en-US" sz="2400" dirty="0">
                <a:latin typeface="Times New Roman" pitchFamily="18" charset="0"/>
                <a:cs typeface="Times New Roman" pitchFamily="18" charset="0"/>
              </a:rPr>
              <a:t>                                                      (Calcium Sulfate </a:t>
            </a:r>
          </a:p>
          <a:p>
            <a:pPr>
              <a:lnSpc>
                <a:spcPct val="40000"/>
              </a:lnSpc>
              <a:spcBef>
                <a:spcPct val="50000"/>
              </a:spcBef>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Hemihydrate</a:t>
            </a:r>
            <a:r>
              <a:rPr lang="en-US" sz="2400" dirty="0">
                <a:latin typeface="Times New Roman" pitchFamily="18" charset="0"/>
                <a:cs typeface="Times New Roman" pitchFamily="18" charset="0"/>
              </a:rPr>
              <a:t>)</a:t>
            </a:r>
          </a:p>
          <a:p>
            <a:pPr>
              <a:spcBef>
                <a:spcPct val="50000"/>
              </a:spcBef>
              <a:buNone/>
            </a:pPr>
            <a:r>
              <a:rPr lang="en-US" sz="2400" dirty="0">
                <a:latin typeface="Times New Roman" pitchFamily="18" charset="0"/>
                <a:cs typeface="Times New Roman" pitchFamily="18" charset="0"/>
              </a:rPr>
              <a:t>                                 </a:t>
            </a:r>
            <a:r>
              <a:rPr lang="en-US" sz="2400" baseline="-30000" dirty="0">
                <a:solidFill>
                  <a:srgbClr val="FFFF00"/>
                </a:solidFill>
                <a:latin typeface="Times New Roman" pitchFamily="18" charset="0"/>
                <a:cs typeface="Times New Roman" pitchFamily="18" charset="0"/>
              </a:rPr>
              <a:t>130</a:t>
            </a:r>
            <a:r>
              <a:rPr lang="en-US" sz="2400" baseline="30000" dirty="0">
                <a:solidFill>
                  <a:srgbClr val="FFFF00"/>
                </a:solidFill>
                <a:latin typeface="Times New Roman" pitchFamily="18" charset="0"/>
                <a:cs typeface="Times New Roman" pitchFamily="18" charset="0"/>
              </a:rPr>
              <a:t>o</a:t>
            </a:r>
            <a:r>
              <a:rPr lang="en-US" sz="2400" baseline="-30000" dirty="0">
                <a:solidFill>
                  <a:srgbClr val="FFFF00"/>
                </a:solidFill>
                <a:latin typeface="Times New Roman" pitchFamily="18" charset="0"/>
                <a:cs typeface="Times New Roman" pitchFamily="18" charset="0"/>
              </a:rPr>
              <a:t> – 200</a:t>
            </a:r>
            <a:r>
              <a:rPr lang="en-US" sz="2400" baseline="30000" dirty="0">
                <a:solidFill>
                  <a:srgbClr val="FFFF00"/>
                </a:solidFill>
                <a:latin typeface="Times New Roman" pitchFamily="18" charset="0"/>
                <a:cs typeface="Times New Roman" pitchFamily="18" charset="0"/>
              </a:rPr>
              <a:t>o</a:t>
            </a:r>
            <a:r>
              <a:rPr lang="en-US" sz="2400" baseline="-30000" dirty="0">
                <a:solidFill>
                  <a:srgbClr val="FFFF00"/>
                </a:solidFill>
                <a:latin typeface="Times New Roman" pitchFamily="18" charset="0"/>
                <a:cs typeface="Times New Roman" pitchFamily="18" charset="0"/>
              </a:rPr>
              <a:t>C</a:t>
            </a:r>
            <a:endParaRPr lang="en-US" sz="2400" dirty="0">
              <a:solidFill>
                <a:srgbClr val="FFFF00"/>
              </a:solidFill>
              <a:latin typeface="Times New Roman" pitchFamily="18" charset="0"/>
              <a:cs typeface="Times New Roman" pitchFamily="18" charset="0"/>
            </a:endParaRPr>
          </a:p>
          <a:p>
            <a:pPr>
              <a:spcBef>
                <a:spcPct val="50000"/>
              </a:spcBef>
              <a:buNone/>
            </a:pPr>
            <a:r>
              <a:rPr lang="en-US" sz="2400" dirty="0">
                <a:latin typeface="Times New Roman" pitchFamily="18" charset="0"/>
                <a:cs typeface="Times New Roman" pitchFamily="18" charset="0"/>
              </a:rPr>
              <a:t> 2) CaSO</a:t>
            </a:r>
            <a:r>
              <a:rPr lang="en-US" sz="2400" baseline="-30000" dirty="0">
                <a:latin typeface="Times New Roman" pitchFamily="18" charset="0"/>
                <a:cs typeface="Times New Roman" pitchFamily="18" charset="0"/>
              </a:rPr>
              <a:t>4</a:t>
            </a:r>
            <a:r>
              <a:rPr lang="en-US" sz="2400" dirty="0">
                <a:latin typeface="Times New Roman" pitchFamily="18" charset="0"/>
                <a:cs typeface="Times New Roman" pitchFamily="18" charset="0"/>
              </a:rPr>
              <a:t>.1/2H</a:t>
            </a:r>
            <a:r>
              <a:rPr lang="en-US" sz="2400" baseline="-30000" dirty="0">
                <a:latin typeface="Times New Roman" pitchFamily="18" charset="0"/>
                <a:cs typeface="Times New Roman" pitchFamily="18" charset="0"/>
              </a:rPr>
              <a:t>2</a:t>
            </a:r>
            <a:r>
              <a:rPr lang="en-US" sz="2400" dirty="0">
                <a:latin typeface="Times New Roman" pitchFamily="18" charset="0"/>
                <a:cs typeface="Times New Roman" pitchFamily="18" charset="0"/>
              </a:rPr>
              <a:t>O                          </a:t>
            </a:r>
            <a:r>
              <a:rPr lang="en-US" sz="2400" dirty="0">
                <a:latin typeface="Symbol" pitchFamily="18" charset="2"/>
                <a:cs typeface="Times New Roman" pitchFamily="18" charset="0"/>
              </a:rPr>
              <a:t>  </a:t>
            </a:r>
            <a:r>
              <a:rPr lang="en-US" sz="2400" dirty="0">
                <a:latin typeface="Times New Roman" pitchFamily="18" charset="0"/>
                <a:cs typeface="Times New Roman" pitchFamily="18" charset="0"/>
              </a:rPr>
              <a:t>CaSO</a:t>
            </a:r>
            <a:r>
              <a:rPr lang="en-US" sz="2400" baseline="-30000" dirty="0">
                <a:latin typeface="Times New Roman" pitchFamily="18" charset="0"/>
                <a:cs typeface="Times New Roman" pitchFamily="18" charset="0"/>
              </a:rPr>
              <a:t>4 </a:t>
            </a:r>
            <a:r>
              <a:rPr lang="en-US" sz="2400" dirty="0">
                <a:latin typeface="Times New Roman" pitchFamily="18" charset="0"/>
                <a:cs typeface="Times New Roman" pitchFamily="18" charset="0"/>
              </a:rPr>
              <a:t>           </a:t>
            </a:r>
            <a:r>
              <a:rPr lang="en-US" sz="2400" baseline="-300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lnSpc>
                <a:spcPct val="35000"/>
              </a:lnSpc>
              <a:spcBef>
                <a:spcPct val="50000"/>
              </a:spcBef>
              <a:buNone/>
            </a:pPr>
            <a:r>
              <a:rPr lang="en-US" sz="2400" dirty="0">
                <a:latin typeface="Times New Roman" pitchFamily="18" charset="0"/>
                <a:cs typeface="Times New Roman" pitchFamily="18" charset="0"/>
              </a:rPr>
              <a:t>                                                    (Hexagonal Form) </a:t>
            </a:r>
          </a:p>
          <a:p>
            <a:pPr>
              <a:lnSpc>
                <a:spcPct val="35000"/>
              </a:lnSpc>
              <a:spcBef>
                <a:spcPct val="50000"/>
              </a:spcBef>
              <a:buNone/>
            </a:pP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(Soluble anhydrite)</a:t>
            </a:r>
          </a:p>
          <a:p>
            <a:pPr>
              <a:spcBef>
                <a:spcPct val="50000"/>
              </a:spcBef>
              <a:buNone/>
            </a:pPr>
            <a:r>
              <a:rPr lang="en-US" sz="2400" dirty="0">
                <a:latin typeface="Times New Roman" pitchFamily="18" charset="0"/>
                <a:cs typeface="Times New Roman" pitchFamily="18" charset="0"/>
              </a:rPr>
              <a:t>                                 </a:t>
            </a:r>
            <a:r>
              <a:rPr lang="en-US" sz="2400" baseline="-30000" dirty="0">
                <a:solidFill>
                  <a:srgbClr val="FFFF00"/>
                </a:solidFill>
                <a:latin typeface="Times New Roman" pitchFamily="18" charset="0"/>
                <a:cs typeface="Times New Roman" pitchFamily="18" charset="0"/>
              </a:rPr>
              <a:t>200</a:t>
            </a:r>
            <a:r>
              <a:rPr lang="en-US" sz="2400" baseline="30000" dirty="0">
                <a:solidFill>
                  <a:srgbClr val="FFFF00"/>
                </a:solidFill>
                <a:latin typeface="Times New Roman" pitchFamily="18" charset="0"/>
                <a:cs typeface="Times New Roman" pitchFamily="18" charset="0"/>
              </a:rPr>
              <a:t>o</a:t>
            </a:r>
            <a:r>
              <a:rPr lang="en-US" sz="2400" baseline="-30000" dirty="0">
                <a:solidFill>
                  <a:srgbClr val="FFFF00"/>
                </a:solidFill>
                <a:latin typeface="Times New Roman" pitchFamily="18" charset="0"/>
                <a:cs typeface="Times New Roman" pitchFamily="18" charset="0"/>
              </a:rPr>
              <a:t> – 1000</a:t>
            </a:r>
            <a:r>
              <a:rPr lang="en-US" sz="2400" baseline="30000" dirty="0">
                <a:solidFill>
                  <a:srgbClr val="FFFF00"/>
                </a:solidFill>
                <a:latin typeface="Times New Roman" pitchFamily="18" charset="0"/>
                <a:cs typeface="Times New Roman" pitchFamily="18" charset="0"/>
              </a:rPr>
              <a:t>o</a:t>
            </a:r>
            <a:r>
              <a:rPr lang="en-US" sz="2400" baseline="-30000" dirty="0">
                <a:solidFill>
                  <a:srgbClr val="FFFF00"/>
                </a:solidFill>
                <a:latin typeface="Times New Roman" pitchFamily="18" charset="0"/>
                <a:cs typeface="Times New Roman" pitchFamily="18" charset="0"/>
              </a:rPr>
              <a:t>C</a:t>
            </a:r>
            <a:endParaRPr lang="en-US" sz="2400" dirty="0">
              <a:solidFill>
                <a:srgbClr val="FFFF00"/>
              </a:solidFill>
              <a:latin typeface="Times New Roman" pitchFamily="18" charset="0"/>
              <a:cs typeface="Times New Roman" pitchFamily="18" charset="0"/>
            </a:endParaRPr>
          </a:p>
          <a:p>
            <a:pPr>
              <a:lnSpc>
                <a:spcPct val="30000"/>
              </a:lnSpc>
              <a:spcBef>
                <a:spcPct val="50000"/>
              </a:spcBef>
              <a:buNone/>
            </a:pPr>
            <a:r>
              <a:rPr lang="en-US" sz="2400" dirty="0">
                <a:latin typeface="Times New Roman" pitchFamily="18" charset="0"/>
                <a:cs typeface="Times New Roman" pitchFamily="18" charset="0"/>
              </a:rPr>
              <a:t>  3)  </a:t>
            </a:r>
            <a:r>
              <a:rPr lang="en-US" sz="2400" dirty="0">
                <a:latin typeface="Symbol" pitchFamily="18" charset="2"/>
                <a:cs typeface="Times New Roman" pitchFamily="18" charset="0"/>
              </a:rPr>
              <a:t>      </a:t>
            </a:r>
            <a:r>
              <a:rPr lang="en-US" sz="2400" dirty="0">
                <a:latin typeface="Times New Roman" pitchFamily="18" charset="0"/>
                <a:cs typeface="Times New Roman" pitchFamily="18" charset="0"/>
              </a:rPr>
              <a:t>CaSO</a:t>
            </a:r>
            <a:r>
              <a:rPr lang="en-US" sz="2400" baseline="-30000" dirty="0">
                <a:latin typeface="Times New Roman" pitchFamily="18" charset="0"/>
                <a:cs typeface="Times New Roman" pitchFamily="18" charset="0"/>
              </a:rPr>
              <a:t>4</a:t>
            </a:r>
            <a:r>
              <a:rPr lang="en-US" sz="2400" dirty="0">
                <a:latin typeface="Times New Roman" pitchFamily="18" charset="0"/>
                <a:cs typeface="Times New Roman" pitchFamily="18" charset="0"/>
              </a:rPr>
              <a:t>         </a:t>
            </a:r>
            <a:r>
              <a:rPr lang="en-US" sz="2400" baseline="-30000" dirty="0">
                <a:latin typeface="Times New Roman" pitchFamily="18" charset="0"/>
                <a:cs typeface="Times New Roman" pitchFamily="18" charset="0"/>
              </a:rPr>
              <a:t>	                        </a:t>
            </a:r>
            <a:r>
              <a:rPr lang="en-US" sz="2400" dirty="0">
                <a:latin typeface="Times New Roman" pitchFamily="18" charset="0"/>
                <a:cs typeface="Times New Roman" pitchFamily="18" charset="0"/>
              </a:rPr>
              <a:t>CaSO</a:t>
            </a:r>
            <a:r>
              <a:rPr lang="en-US" sz="2400" baseline="-30000" dirty="0">
                <a:latin typeface="Times New Roman" pitchFamily="18" charset="0"/>
                <a:cs typeface="Times New Roman" pitchFamily="18" charset="0"/>
              </a:rPr>
              <a:t>4</a:t>
            </a:r>
            <a:endParaRPr lang="en-US" sz="2400" dirty="0">
              <a:latin typeface="Times New Roman" pitchFamily="18" charset="0"/>
              <a:cs typeface="Times New Roman" pitchFamily="18" charset="0"/>
            </a:endParaRPr>
          </a:p>
          <a:p>
            <a:pPr>
              <a:lnSpc>
                <a:spcPct val="30000"/>
              </a:lnSpc>
              <a:spcBef>
                <a:spcPct val="50000"/>
              </a:spcBef>
              <a:buNone/>
            </a:pPr>
            <a:r>
              <a:rPr lang="en-US" sz="2400" dirty="0">
                <a:latin typeface="Times New Roman" pitchFamily="18" charset="0"/>
                <a:cs typeface="Times New Roman" pitchFamily="18" charset="0"/>
              </a:rPr>
              <a:t>    				         (Orthorhombic)</a:t>
            </a:r>
          </a:p>
          <a:p>
            <a:pPr>
              <a:lnSpc>
                <a:spcPct val="30000"/>
              </a:lnSpc>
              <a:spcBef>
                <a:spcPct val="50000"/>
              </a:spcBef>
              <a:buNone/>
            </a:pPr>
            <a:r>
              <a:rPr lang="en-US" sz="2400" dirty="0">
                <a:latin typeface="Times New Roman" pitchFamily="18" charset="0"/>
                <a:cs typeface="Times New Roman" pitchFamily="18" charset="0"/>
              </a:rPr>
              <a:t>    				       (Insoluble anhydrite)</a:t>
            </a:r>
          </a:p>
        </p:txBody>
      </p:sp>
      <p:sp>
        <p:nvSpPr>
          <p:cNvPr id="5" name="Line 3"/>
          <p:cNvSpPr>
            <a:spLocks noChangeShapeType="1"/>
          </p:cNvSpPr>
          <p:nvPr/>
        </p:nvSpPr>
        <p:spPr bwMode="auto">
          <a:xfrm>
            <a:off x="2514600" y="4267200"/>
            <a:ext cx="1600200" cy="0"/>
          </a:xfrm>
          <a:prstGeom prst="line">
            <a:avLst/>
          </a:prstGeom>
          <a:noFill/>
          <a:ln w="9525">
            <a:solidFill>
              <a:schemeClr val="tx1"/>
            </a:solidFill>
            <a:round/>
            <a:headEnd/>
            <a:tailEnd type="triangle" w="med" len="med"/>
          </a:ln>
          <a:effectLst/>
        </p:spPr>
        <p:txBody>
          <a:bodyPr/>
          <a:lstStyle/>
          <a:p>
            <a:endParaRPr lang="en-US"/>
          </a:p>
        </p:txBody>
      </p:sp>
      <p:sp>
        <p:nvSpPr>
          <p:cNvPr id="6" name="Line 3"/>
          <p:cNvSpPr>
            <a:spLocks noChangeShapeType="1"/>
          </p:cNvSpPr>
          <p:nvPr/>
        </p:nvSpPr>
        <p:spPr bwMode="auto">
          <a:xfrm>
            <a:off x="2514600" y="5486400"/>
            <a:ext cx="1600200" cy="0"/>
          </a:xfrm>
          <a:prstGeom prst="line">
            <a:avLst/>
          </a:prstGeom>
          <a:noFill/>
          <a:ln w="9525">
            <a:solidFill>
              <a:schemeClr val="tx1"/>
            </a:solidFill>
            <a:round/>
            <a:headEnd/>
            <a:tailEnd type="triangle" w="med" len="med"/>
          </a:ln>
          <a:effectLst/>
        </p:spPr>
        <p:txBody>
          <a:bodyPr/>
          <a:lstStyle/>
          <a:p>
            <a:endParaRPr lang="en-US"/>
          </a:p>
        </p:txBody>
      </p:sp>
      <p:sp>
        <p:nvSpPr>
          <p:cNvPr id="7" name="Line 4"/>
          <p:cNvSpPr>
            <a:spLocks noChangeShapeType="1"/>
          </p:cNvSpPr>
          <p:nvPr/>
        </p:nvSpPr>
        <p:spPr bwMode="auto">
          <a:xfrm flipH="1">
            <a:off x="2286000" y="3124200"/>
            <a:ext cx="1524000" cy="0"/>
          </a:xfrm>
          <a:prstGeom prst="line">
            <a:avLst/>
          </a:prstGeom>
          <a:noFill/>
          <a:ln w="9525">
            <a:solidFill>
              <a:schemeClr val="tx1"/>
            </a:solidFill>
            <a:round/>
            <a:headEnd/>
            <a:tailEnd type="triangle" w="med" len="med"/>
          </a:ln>
          <a:effectLst/>
        </p:spPr>
        <p:txBody>
          <a:bodyPr/>
          <a:lstStyle/>
          <a:p>
            <a:endParaRPr lang="en-US"/>
          </a:p>
        </p:txBody>
      </p:sp>
      <p:sp>
        <p:nvSpPr>
          <p:cNvPr id="8" name="Line 3"/>
          <p:cNvSpPr>
            <a:spLocks noChangeShapeType="1"/>
          </p:cNvSpPr>
          <p:nvPr/>
        </p:nvSpPr>
        <p:spPr bwMode="auto">
          <a:xfrm>
            <a:off x="2286000" y="3048000"/>
            <a:ext cx="1600200" cy="0"/>
          </a:xfrm>
          <a:prstGeom prst="line">
            <a:avLst/>
          </a:prstGeom>
          <a:noFill/>
          <a:ln w="9525">
            <a:solidFill>
              <a:schemeClr val="tx1"/>
            </a:solidFill>
            <a:round/>
            <a:headEnd/>
            <a:tailEnd type="triangle" w="med" len="med"/>
          </a:ln>
          <a:effectLst/>
        </p:spPr>
        <p:txBody>
          <a:bodyPr/>
          <a:lstStyle/>
          <a:p>
            <a:endParaRPr lang="en-US"/>
          </a:p>
        </p:txBody>
      </p:sp>
      <p:pic>
        <p:nvPicPr>
          <p:cNvPr id="4" name="Audio 3">
            <a:hlinkClick r:id="" action="ppaction://media"/>
            <a:extLst>
              <a:ext uri="{FF2B5EF4-FFF2-40B4-BE49-F238E27FC236}">
                <a16:creationId xmlns:a16="http://schemas.microsoft.com/office/drawing/2014/main" id="{F97381F0-C7A2-4D89-B8F9-88778AD3EA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334"/>
    </mc:Choice>
    <mc:Fallback xmlns="">
      <p:transition spd="slow" advTm="60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3D72-6752-486E-88B8-460539ABBDD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CE476A6-52C8-4567-9ABD-7445D370FDC2}"/>
              </a:ext>
            </a:extLst>
          </p:cNvPr>
          <p:cNvSpPr>
            <a:spLocks noGrp="1"/>
          </p:cNvSpPr>
          <p:nvPr>
            <p:ph idx="1"/>
          </p:nvPr>
        </p:nvSpPr>
        <p:spPr>
          <a:xfrm>
            <a:off x="457200" y="1600201"/>
            <a:ext cx="8382000" cy="2285999"/>
          </a:xfrm>
        </p:spPr>
        <p:txBody>
          <a:bodyPr>
            <a:normAutofit fontScale="62500" lnSpcReduction="20000"/>
          </a:bodyPr>
          <a:lstStyle/>
          <a:p>
            <a:pPr eaLnBrk="1" hangingPunct="1"/>
            <a:r>
              <a:rPr lang="en-US" altLang="en-US" sz="3600" dirty="0"/>
              <a:t>Formed by calcining of gypsum .                                             </a:t>
            </a:r>
          </a:p>
          <a:p>
            <a:pPr eaLnBrk="1" hangingPunct="1">
              <a:buFontTx/>
              <a:buNone/>
            </a:pPr>
            <a:r>
              <a:rPr lang="en-US" altLang="en-US" sz="3600" dirty="0"/>
              <a:t>                                           </a:t>
            </a:r>
          </a:p>
          <a:p>
            <a:pPr eaLnBrk="1" hangingPunct="1">
              <a:buFontTx/>
              <a:buNone/>
            </a:pPr>
            <a:r>
              <a:rPr lang="en-US" altLang="en-US" sz="3200" dirty="0"/>
              <a:t>  CaSO</a:t>
            </a:r>
            <a:r>
              <a:rPr lang="en-US" altLang="en-US" sz="3200" baseline="-25000" dirty="0"/>
              <a:t>4</a:t>
            </a:r>
            <a:r>
              <a:rPr lang="en-US" altLang="en-US" sz="3200" dirty="0"/>
              <a:t> . 2H</a:t>
            </a:r>
            <a:r>
              <a:rPr lang="en-US" altLang="en-US" sz="3200" baseline="-25000" dirty="0"/>
              <a:t>2</a:t>
            </a:r>
            <a:r>
              <a:rPr lang="en-US" altLang="en-US" sz="3200" dirty="0"/>
              <a:t>O </a:t>
            </a:r>
            <a:r>
              <a:rPr lang="en-US" altLang="en-US" sz="3200" baseline="30000" dirty="0"/>
              <a:t>110-130ºC</a:t>
            </a:r>
            <a:r>
              <a:rPr lang="en-US" altLang="en-US" sz="3200" dirty="0"/>
              <a:t>(CaSO</a:t>
            </a:r>
            <a:r>
              <a:rPr lang="en-US" altLang="en-US" sz="3200" baseline="-25000" dirty="0"/>
              <a:t>4</a:t>
            </a:r>
            <a:r>
              <a:rPr lang="en-US" altLang="en-US" sz="3200" dirty="0"/>
              <a:t>)</a:t>
            </a:r>
            <a:r>
              <a:rPr lang="en-US" altLang="en-US" sz="3200" baseline="-25000" dirty="0"/>
              <a:t>2</a:t>
            </a:r>
            <a:r>
              <a:rPr lang="en-US" altLang="en-US" sz="3200" dirty="0"/>
              <a:t> H</a:t>
            </a:r>
            <a:r>
              <a:rPr lang="en-US" altLang="en-US" sz="3200" baseline="-25000" dirty="0"/>
              <a:t>2</a:t>
            </a:r>
            <a:r>
              <a:rPr lang="en-US" altLang="en-US" sz="3200" dirty="0"/>
              <a:t>O</a:t>
            </a:r>
            <a:r>
              <a:rPr lang="en-US" altLang="en-US" sz="3200" baseline="30000" dirty="0"/>
              <a:t>130-200ºC</a:t>
            </a:r>
            <a:r>
              <a:rPr lang="en-US" altLang="en-US" sz="3200" dirty="0"/>
              <a:t>CaSO</a:t>
            </a:r>
            <a:r>
              <a:rPr lang="en-US" altLang="en-US" sz="3200" baseline="-25000" dirty="0"/>
              <a:t>4</a:t>
            </a:r>
            <a:r>
              <a:rPr lang="en-US" altLang="en-US" sz="3200" baseline="30000" dirty="0"/>
              <a:t>200-1000ºC</a:t>
            </a:r>
            <a:r>
              <a:rPr lang="en-US" altLang="en-US" sz="3200" dirty="0"/>
              <a:t>CaSO</a:t>
            </a:r>
            <a:r>
              <a:rPr lang="en-US" altLang="en-US" sz="3200" baseline="-25000" dirty="0"/>
              <a:t>4</a:t>
            </a:r>
          </a:p>
          <a:p>
            <a:pPr eaLnBrk="1" hangingPunct="1">
              <a:buFontTx/>
              <a:buNone/>
            </a:pPr>
            <a:r>
              <a:rPr lang="en-US" altLang="en-US" sz="3200" baseline="-25000" dirty="0"/>
              <a:t>         </a:t>
            </a:r>
            <a:r>
              <a:rPr lang="en-US" altLang="en-US" sz="3200" dirty="0"/>
              <a:t>gypsum                     plaster/stone           hexagonal     ortho-</a:t>
            </a:r>
          </a:p>
          <a:p>
            <a:pPr eaLnBrk="1" hangingPunct="1">
              <a:buFontTx/>
              <a:buNone/>
            </a:pPr>
            <a:r>
              <a:rPr lang="en-US" altLang="en-US" sz="3200" dirty="0"/>
              <a:t> (calcium sulphate        (calcium sulphate       anhydrite        rhombic</a:t>
            </a:r>
          </a:p>
          <a:p>
            <a:pPr eaLnBrk="1" hangingPunct="1">
              <a:buFontTx/>
              <a:buNone/>
            </a:pPr>
            <a:r>
              <a:rPr lang="en-US" altLang="en-US" sz="3200" dirty="0"/>
              <a:t>     dihydrate)                    hemihydrate)                              anhydrite</a:t>
            </a:r>
            <a:endParaRPr lang="en-US" altLang="en-US" sz="3200" baseline="-25000" dirty="0"/>
          </a:p>
          <a:p>
            <a:endParaRPr lang="en-IN" dirty="0"/>
          </a:p>
        </p:txBody>
      </p:sp>
      <p:pic>
        <p:nvPicPr>
          <p:cNvPr id="4" name="Audio 3">
            <a:hlinkClick r:id="" action="ppaction://media"/>
            <a:extLst>
              <a:ext uri="{FF2B5EF4-FFF2-40B4-BE49-F238E27FC236}">
                <a16:creationId xmlns:a16="http://schemas.microsoft.com/office/drawing/2014/main" id="{4E5FB25B-28D7-493C-9116-8B82FAE749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7781650"/>
      </p:ext>
    </p:extLst>
  </p:cSld>
  <p:clrMapOvr>
    <a:masterClrMapping/>
  </p:clrMapOvr>
  <mc:AlternateContent xmlns:mc="http://schemas.openxmlformats.org/markup-compatibility/2006" xmlns:p14="http://schemas.microsoft.com/office/powerpoint/2010/main">
    <mc:Choice Requires="p14">
      <p:transition spd="slow" p14:dur="2000" advTm="23228"/>
    </mc:Choice>
    <mc:Fallback xmlns="">
      <p:transition spd="slow" advTm="2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A79A19-E4EC-4A2E-ABA5-94AEAC7F2AD5}"/>
              </a:ext>
            </a:extLst>
          </p:cNvPr>
          <p:cNvSpPr>
            <a:spLocks noGrp="1"/>
          </p:cNvSpPr>
          <p:nvPr>
            <p:ph idx="1"/>
          </p:nvPr>
        </p:nvSpPr>
        <p:spPr>
          <a:xfrm>
            <a:off x="457200" y="457200"/>
            <a:ext cx="8458200" cy="5562599"/>
          </a:xfrm>
        </p:spPr>
        <p:txBody>
          <a:bodyPr>
            <a:normAutofit fontScale="47500" lnSpcReduction="20000"/>
          </a:bodyPr>
          <a:lstStyle/>
          <a:p>
            <a:pPr eaLnBrk="1" hangingPunct="1">
              <a:buFontTx/>
              <a:buNone/>
            </a:pPr>
            <a:r>
              <a:rPr lang="en-US" altLang="en-US" sz="4000" dirty="0">
                <a:solidFill>
                  <a:srgbClr val="FF0000"/>
                </a:solidFill>
              </a:rPr>
              <a:t>HYDRATES OF CALCIUM SULPHATE</a:t>
            </a:r>
          </a:p>
          <a:p>
            <a:pPr eaLnBrk="1" hangingPunct="1">
              <a:buFontTx/>
              <a:buNone/>
            </a:pPr>
            <a:r>
              <a:rPr lang="en-US" altLang="en-US" sz="4000" dirty="0"/>
              <a:t>    </a:t>
            </a:r>
          </a:p>
          <a:p>
            <a:pPr eaLnBrk="1" hangingPunct="1">
              <a:buFontTx/>
              <a:buNone/>
            </a:pPr>
            <a:r>
              <a:rPr lang="en-US" altLang="en-US" sz="4000" dirty="0"/>
              <a:t> </a:t>
            </a:r>
            <a:r>
              <a:rPr lang="en-US" altLang="en-US" sz="3200" dirty="0"/>
              <a:t>Mineral source                                            By product of other industries</a:t>
            </a:r>
          </a:p>
          <a:p>
            <a:pPr eaLnBrk="1" hangingPunct="1">
              <a:buFontTx/>
              <a:buNone/>
            </a:pPr>
            <a:r>
              <a:rPr lang="en-US" altLang="en-US" sz="3200" dirty="0"/>
              <a:t>                           Calcium Sulphate Dihydrate( gypsum)</a:t>
            </a:r>
          </a:p>
          <a:p>
            <a:pPr eaLnBrk="1" hangingPunct="1">
              <a:buFontTx/>
              <a:buNone/>
            </a:pPr>
            <a:r>
              <a:rPr lang="en-US" altLang="en-US" sz="3200" dirty="0"/>
              <a:t> </a:t>
            </a:r>
          </a:p>
          <a:p>
            <a:pPr eaLnBrk="1" hangingPunct="1">
              <a:buFontTx/>
              <a:buNone/>
            </a:pPr>
            <a:endParaRPr lang="en-US" altLang="en-US" sz="3200" dirty="0"/>
          </a:p>
          <a:p>
            <a:pPr eaLnBrk="1" hangingPunct="1">
              <a:buFontTx/>
              <a:buNone/>
            </a:pPr>
            <a:endParaRPr lang="en-US" altLang="en-US" sz="3200" dirty="0"/>
          </a:p>
          <a:p>
            <a:pPr eaLnBrk="1" hangingPunct="1">
              <a:buFontTx/>
              <a:buNone/>
            </a:pPr>
            <a:r>
              <a:rPr lang="en-US" altLang="en-US" sz="3200" dirty="0"/>
              <a:t>Heat in an open     Heat in autoclave     Heat ground gypsum    Heat in boiling30%</a:t>
            </a:r>
          </a:p>
          <a:p>
            <a:pPr eaLnBrk="1" hangingPunct="1">
              <a:buFontTx/>
              <a:buNone/>
            </a:pPr>
            <a:r>
              <a:rPr lang="en-US" altLang="en-US" sz="3200" dirty="0"/>
              <a:t>   vessel, 120ºc           under steam            in H</a:t>
            </a:r>
            <a:r>
              <a:rPr lang="en-US" altLang="en-US" sz="3200" baseline="-25000" dirty="0"/>
              <a:t>2</a:t>
            </a:r>
            <a:r>
              <a:rPr lang="en-US" altLang="en-US" sz="3200" dirty="0"/>
              <a:t>O with small       aqueous solution of</a:t>
            </a:r>
          </a:p>
          <a:p>
            <a:pPr eaLnBrk="1" hangingPunct="1">
              <a:buFontTx/>
              <a:buNone/>
            </a:pPr>
            <a:r>
              <a:rPr lang="en-US" altLang="en-US" sz="3200" dirty="0"/>
              <a:t>                             pressure, 120-130ºc      quantity, organic         CaCl</a:t>
            </a:r>
            <a:r>
              <a:rPr lang="en-US" altLang="en-US" sz="3200" baseline="-25000" dirty="0"/>
              <a:t>2</a:t>
            </a:r>
            <a:r>
              <a:rPr lang="en-US" altLang="en-US" sz="3200" dirty="0"/>
              <a:t>/ MgCl</a:t>
            </a:r>
            <a:r>
              <a:rPr lang="en-US" altLang="en-US" sz="3200" baseline="-25000" dirty="0"/>
              <a:t>2</a:t>
            </a:r>
          </a:p>
          <a:p>
            <a:pPr eaLnBrk="1" hangingPunct="1">
              <a:buFontTx/>
              <a:buNone/>
            </a:pPr>
            <a:r>
              <a:rPr lang="en-US" altLang="en-US" sz="3200" dirty="0"/>
              <a:t>                                                                    acid or salt, in an </a:t>
            </a:r>
          </a:p>
          <a:p>
            <a:pPr eaLnBrk="1" hangingPunct="1">
              <a:buFontTx/>
              <a:buNone/>
            </a:pPr>
            <a:r>
              <a:rPr lang="en-US" altLang="en-US" sz="3200" dirty="0"/>
              <a:t>                                                                     autoclave,140ºc </a:t>
            </a:r>
          </a:p>
          <a:p>
            <a:pPr eaLnBrk="1" hangingPunct="1">
              <a:buFontTx/>
              <a:buNone/>
            </a:pPr>
            <a:endParaRPr lang="en-US" altLang="en-US" sz="3200" dirty="0"/>
          </a:p>
          <a:p>
            <a:pPr eaLnBrk="1" hangingPunct="1">
              <a:buFontTx/>
              <a:buNone/>
            </a:pPr>
            <a:endParaRPr lang="en-US" altLang="en-US" sz="3200" dirty="0"/>
          </a:p>
          <a:p>
            <a:pPr eaLnBrk="1" hangingPunct="1">
              <a:buFontTx/>
              <a:buNone/>
            </a:pPr>
            <a:r>
              <a:rPr lang="en-US" altLang="en-US" sz="3200" dirty="0"/>
              <a:t> Calcined CaSO</a:t>
            </a:r>
            <a:r>
              <a:rPr lang="en-US" altLang="en-US" sz="3200" baseline="-25000" dirty="0"/>
              <a:t>4     </a:t>
            </a:r>
            <a:r>
              <a:rPr lang="en-US" altLang="en-US" sz="3200" dirty="0"/>
              <a:t>Autoclaved CaSO</a:t>
            </a:r>
            <a:r>
              <a:rPr lang="en-US" altLang="en-US" sz="3200" baseline="-25000" dirty="0"/>
              <a:t>4</a:t>
            </a:r>
            <a:r>
              <a:rPr lang="en-US" altLang="en-US" sz="3200" dirty="0"/>
              <a:t>     Autoclaved CaSO</a:t>
            </a:r>
            <a:r>
              <a:rPr lang="en-US" altLang="en-US" sz="3200" baseline="-25000" dirty="0"/>
              <a:t>4        </a:t>
            </a:r>
            <a:r>
              <a:rPr lang="en-US" altLang="en-US" sz="3200" dirty="0" err="1"/>
              <a:t>CaSO</a:t>
            </a:r>
            <a:r>
              <a:rPr lang="en-US" altLang="en-US" sz="3200" baseline="-25000" dirty="0" err="1"/>
              <a:t>4</a:t>
            </a:r>
            <a:r>
              <a:rPr lang="en-US" altLang="en-US" sz="3200" dirty="0"/>
              <a:t> hemihydrate</a:t>
            </a:r>
            <a:endParaRPr lang="en-US" altLang="en-US" sz="3200" baseline="-25000" dirty="0"/>
          </a:p>
          <a:p>
            <a:pPr eaLnBrk="1" hangingPunct="1">
              <a:buFontTx/>
              <a:buNone/>
            </a:pPr>
            <a:r>
              <a:rPr lang="en-US" altLang="en-US" sz="3200" dirty="0"/>
              <a:t>    hemihydrate            </a:t>
            </a:r>
            <a:r>
              <a:rPr lang="en-US" altLang="en-US" sz="3200" dirty="0" err="1"/>
              <a:t>hemihydrate</a:t>
            </a:r>
            <a:r>
              <a:rPr lang="en-US" altLang="en-US" sz="3200" dirty="0"/>
              <a:t>               </a:t>
            </a:r>
            <a:r>
              <a:rPr lang="en-US" altLang="en-US" sz="3200" dirty="0" err="1"/>
              <a:t>hemihydrate</a:t>
            </a:r>
            <a:r>
              <a:rPr lang="en-US" altLang="en-US" sz="3200" dirty="0"/>
              <a:t>               ( DENSITE)</a:t>
            </a:r>
          </a:p>
          <a:p>
            <a:pPr eaLnBrk="1" hangingPunct="1">
              <a:buFontTx/>
              <a:buNone/>
            </a:pPr>
            <a:r>
              <a:rPr lang="en-US" altLang="en-US" sz="3200" dirty="0"/>
              <a:t> (β- hemihydrate)    (HYDROCAL or       (α- hemihydrate)</a:t>
            </a:r>
          </a:p>
          <a:p>
            <a:pPr eaLnBrk="1" hangingPunct="1">
              <a:buFontTx/>
              <a:buNone/>
            </a:pPr>
            <a:r>
              <a:rPr lang="en-US" altLang="en-US" sz="3200" dirty="0"/>
              <a:t>                                 α- hemihydrate)</a:t>
            </a:r>
          </a:p>
          <a:p>
            <a:endParaRPr lang="en-IN" dirty="0"/>
          </a:p>
        </p:txBody>
      </p:sp>
      <p:sp>
        <p:nvSpPr>
          <p:cNvPr id="6" name="Arrow: Down 5">
            <a:extLst>
              <a:ext uri="{FF2B5EF4-FFF2-40B4-BE49-F238E27FC236}">
                <a16:creationId xmlns:a16="http://schemas.microsoft.com/office/drawing/2014/main" id="{C03402DE-D7A4-4C2F-A7BF-C623A3A40182}"/>
              </a:ext>
            </a:extLst>
          </p:cNvPr>
          <p:cNvSpPr/>
          <p:nvPr/>
        </p:nvSpPr>
        <p:spPr>
          <a:xfrm>
            <a:off x="914400" y="2819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Arrow: Down 6">
            <a:extLst>
              <a:ext uri="{FF2B5EF4-FFF2-40B4-BE49-F238E27FC236}">
                <a16:creationId xmlns:a16="http://schemas.microsoft.com/office/drawing/2014/main" id="{66822E57-475D-4E5E-A830-AAA364D429EB}"/>
              </a:ext>
            </a:extLst>
          </p:cNvPr>
          <p:cNvSpPr/>
          <p:nvPr/>
        </p:nvSpPr>
        <p:spPr>
          <a:xfrm>
            <a:off x="2590800" y="293979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Arrow: Down 7">
            <a:extLst>
              <a:ext uri="{FF2B5EF4-FFF2-40B4-BE49-F238E27FC236}">
                <a16:creationId xmlns:a16="http://schemas.microsoft.com/office/drawing/2014/main" id="{D446BB13-93AD-4704-826B-B9FE2151144E}"/>
              </a:ext>
            </a:extLst>
          </p:cNvPr>
          <p:cNvSpPr/>
          <p:nvPr/>
        </p:nvSpPr>
        <p:spPr>
          <a:xfrm>
            <a:off x="4648200" y="3429000"/>
            <a:ext cx="228600" cy="368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Down 8">
            <a:extLst>
              <a:ext uri="{FF2B5EF4-FFF2-40B4-BE49-F238E27FC236}">
                <a16:creationId xmlns:a16="http://schemas.microsoft.com/office/drawing/2014/main" id="{8AC6128F-F618-4EDE-A38A-6D7D38C6B41F}"/>
              </a:ext>
            </a:extLst>
          </p:cNvPr>
          <p:cNvSpPr/>
          <p:nvPr/>
        </p:nvSpPr>
        <p:spPr>
          <a:xfrm>
            <a:off x="6387508" y="2939796"/>
            <a:ext cx="394292" cy="85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Audio 1">
            <a:hlinkClick r:id="" action="ppaction://media"/>
            <a:extLst>
              <a:ext uri="{FF2B5EF4-FFF2-40B4-BE49-F238E27FC236}">
                <a16:creationId xmlns:a16="http://schemas.microsoft.com/office/drawing/2014/main" id="{AE9DF2C0-664D-437C-9570-670864EE22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6047383"/>
      </p:ext>
    </p:extLst>
  </p:cSld>
  <p:clrMapOvr>
    <a:masterClrMapping/>
  </p:clrMapOvr>
  <mc:AlternateContent xmlns:mc="http://schemas.openxmlformats.org/markup-compatibility/2006" xmlns:p14="http://schemas.microsoft.com/office/powerpoint/2010/main">
    <mc:Choice Requires="p14">
      <p:transition spd="slow" p14:dur="2000" advTm="50434"/>
    </mc:Choice>
    <mc:Fallback xmlns="">
      <p:transition spd="slow" advTm="50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457200" y="609600"/>
            <a:ext cx="8305800" cy="5516563"/>
          </a:xfrm>
        </p:spPr>
        <p:txBody>
          <a:bodyPr>
            <a:normAutofit/>
          </a:bodyPr>
          <a:lstStyle/>
          <a:p>
            <a:pPr>
              <a:buFont typeface="Arial" pitchFamily="34" charset="0"/>
              <a:buChar char="•"/>
            </a:pPr>
            <a:r>
              <a:rPr lang="en-US" sz="2400" dirty="0">
                <a:latin typeface="Times New Roman" pitchFamily="18" charset="0"/>
                <a:cs typeface="Times New Roman" pitchFamily="18" charset="0"/>
              </a:rPr>
              <a:t>Depending on the method of calcination, two forms of hemihydrate can be obtained:</a:t>
            </a:r>
          </a:p>
          <a:p>
            <a:pPr>
              <a:buFont typeface="Arial" pitchFamily="34" charset="0"/>
              <a:buChar char="•"/>
            </a:pPr>
            <a:endParaRPr lang="en-US" sz="2400" dirty="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r>
              <a:rPr lang="el-GR" sz="2400" dirty="0">
                <a:solidFill>
                  <a:srgbClr val="FFC000"/>
                </a:solidFill>
                <a:latin typeface="Times New Roman" pitchFamily="18" charset="0"/>
                <a:cs typeface="Times New Roman" pitchFamily="18" charset="0"/>
              </a:rPr>
              <a:t>ά</a:t>
            </a:r>
            <a:r>
              <a:rPr lang="en-US" sz="2400" dirty="0">
                <a:solidFill>
                  <a:srgbClr val="FFC000"/>
                </a:solidFill>
                <a:latin typeface="Times New Roman" pitchFamily="18" charset="0"/>
                <a:cs typeface="Times New Roman" pitchFamily="18" charset="0"/>
              </a:rPr>
              <a:t>-</a:t>
            </a:r>
            <a:r>
              <a:rPr lang="en-US" sz="2400" dirty="0" err="1">
                <a:solidFill>
                  <a:srgbClr val="FFC000"/>
                </a:solidFill>
                <a:latin typeface="Times New Roman" pitchFamily="18" charset="0"/>
                <a:cs typeface="Times New Roman" pitchFamily="18" charset="0"/>
              </a:rPr>
              <a:t>Hemihydrate</a:t>
            </a:r>
            <a:endParaRPr lang="en-US" sz="2400" dirty="0">
              <a:solidFill>
                <a:srgbClr val="FFC000"/>
              </a:solidFill>
              <a:latin typeface="Times New Roman" pitchFamily="18" charset="0"/>
              <a:cs typeface="Times New Roman" pitchFamily="18" charset="0"/>
            </a:endParaRPr>
          </a:p>
          <a:p>
            <a:pPr marL="285750" indent="-285750">
              <a:spcBef>
                <a:spcPct val="50000"/>
              </a:spcBef>
              <a:buClr>
                <a:srgbClr val="FFFF00"/>
              </a:buClr>
              <a:buNone/>
            </a:pPr>
            <a:r>
              <a:rPr lang="en-US" sz="2400" dirty="0">
                <a:solidFill>
                  <a:srgbClr val="FFC000"/>
                </a:solidFill>
                <a:latin typeface="Times New Roman" pitchFamily="18" charset="0"/>
                <a:cs typeface="Times New Roman" pitchFamily="18" charset="0"/>
              </a:rPr>
              <a:t>     </a:t>
            </a:r>
            <a:r>
              <a:rPr lang="el-GR" sz="2400" dirty="0">
                <a:solidFill>
                  <a:srgbClr val="FFC000"/>
                </a:solidFill>
                <a:latin typeface="Times New Roman" pitchFamily="18" charset="0"/>
                <a:cs typeface="Times New Roman" pitchFamily="18" charset="0"/>
              </a:rPr>
              <a:t>β</a:t>
            </a:r>
            <a:r>
              <a:rPr lang="en-US" sz="2400" dirty="0">
                <a:solidFill>
                  <a:srgbClr val="FFC000"/>
                </a:solidFill>
                <a:latin typeface="Times New Roman" pitchFamily="18" charset="0"/>
                <a:cs typeface="Times New Roman" pitchFamily="18" charset="0"/>
              </a:rPr>
              <a:t>-Hemihydrate</a:t>
            </a:r>
          </a:p>
          <a:p>
            <a:pPr marL="285750" indent="-285750">
              <a:spcBef>
                <a:spcPct val="50000"/>
              </a:spcBef>
              <a:buClr>
                <a:srgbClr val="FFFF00"/>
              </a:buClr>
              <a:buNone/>
            </a:pPr>
            <a:endParaRPr lang="en-US" sz="2400" dirty="0">
              <a:solidFill>
                <a:srgbClr val="FFC000"/>
              </a:solidFill>
              <a:latin typeface="Times New Roman" pitchFamily="18" charset="0"/>
              <a:cs typeface="Times New Roman" pitchFamily="18" charset="0"/>
            </a:endParaRPr>
          </a:p>
          <a:p>
            <a:pPr marL="285750" indent="-285750">
              <a:spcBef>
                <a:spcPct val="50000"/>
              </a:spcBef>
              <a:buClr>
                <a:srgbClr val="FFFF00"/>
              </a:buClr>
              <a:buNone/>
            </a:pPr>
            <a:r>
              <a:rPr lang="en-US" sz="2400" dirty="0">
                <a:solidFill>
                  <a:srgbClr val="FFC000"/>
                </a:solidFill>
                <a:latin typeface="Times New Roman" pitchFamily="18" charset="0"/>
                <a:cs typeface="Times New Roman" pitchFamily="18" charset="0"/>
              </a:rPr>
              <a:t>    </a:t>
            </a:r>
            <a:r>
              <a:rPr lang="en-US" sz="2400" dirty="0">
                <a:latin typeface="Times New Roman" pitchFamily="18" charset="0"/>
                <a:cs typeface="Times New Roman" pitchFamily="18" charset="0"/>
              </a:rPr>
              <a:t>The differences between the </a:t>
            </a:r>
            <a:r>
              <a:rPr lang="en-US" sz="2400" dirty="0">
                <a:latin typeface="Symbol" pitchFamily="18" charset="2"/>
                <a:cs typeface="Times New Roman" pitchFamily="18" charset="0"/>
              </a:rPr>
              <a:t>a</a:t>
            </a:r>
            <a:r>
              <a:rPr lang="en-US" sz="2400" dirty="0">
                <a:latin typeface="Times New Roman" pitchFamily="18" charset="0"/>
                <a:cs typeface="Times New Roman" pitchFamily="18" charset="0"/>
              </a:rPr>
              <a:t> and </a:t>
            </a:r>
            <a:r>
              <a:rPr lang="en-US" sz="2400" dirty="0">
                <a:latin typeface="Symbol" pitchFamily="18" charset="2"/>
                <a:cs typeface="Times New Roman" pitchFamily="18" charset="0"/>
              </a:rPr>
              <a:t>b</a:t>
            </a:r>
            <a:r>
              <a:rPr lang="en-US" sz="2400" dirty="0">
                <a:latin typeface="Times New Roman" pitchFamily="18" charset="0"/>
                <a:cs typeface="Times New Roman" pitchFamily="18" charset="0"/>
              </a:rPr>
              <a:t> hemihydrates are a result of differences in the crystal size, surface area, and degree of lattice perfection.</a:t>
            </a:r>
          </a:p>
          <a:p>
            <a:pPr marL="285750" indent="-285750">
              <a:spcBef>
                <a:spcPct val="50000"/>
              </a:spcBef>
            </a:pPr>
            <a:endParaRPr lang="en-US" sz="2400" dirty="0">
              <a:latin typeface="Times New Roman" pitchFamily="18" charset="0"/>
            </a:endParaRPr>
          </a:p>
          <a:p>
            <a:pPr>
              <a:buNone/>
            </a:pPr>
            <a:endParaRPr lang="en-US" sz="2400" dirty="0">
              <a:solidFill>
                <a:srgbClr val="FFC000"/>
              </a:solidFill>
              <a:latin typeface="Times New Roman" pitchFamily="18" charset="0"/>
              <a:cs typeface="Times New Roman" pitchFamily="18" charset="0"/>
            </a:endParaRPr>
          </a:p>
          <a:p>
            <a:pPr>
              <a:buNone/>
            </a:pPr>
            <a:endParaRPr lang="en-US" sz="2400" dirty="0">
              <a:solidFill>
                <a:srgbClr val="FFC000"/>
              </a:solidFill>
              <a:latin typeface="Times New Roman" pitchFamily="18" charset="0"/>
              <a:cs typeface="Times New Roman" pitchFamily="18" charset="0"/>
            </a:endParaRPr>
          </a:p>
        </p:txBody>
      </p:sp>
      <p:pic>
        <p:nvPicPr>
          <p:cNvPr id="4" name="Audio 3">
            <a:hlinkClick r:id="" action="ppaction://media"/>
            <a:extLst>
              <a:ext uri="{FF2B5EF4-FFF2-40B4-BE49-F238E27FC236}">
                <a16:creationId xmlns:a16="http://schemas.microsoft.com/office/drawing/2014/main" id="{0ECCDFDD-9927-4DC9-B141-FCF69C8114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03"/>
    </mc:Choice>
    <mc:Fallback xmlns="">
      <p:transition spd="slow" advTm="1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rgbClr val="FF0000"/>
                </a:solidFill>
                <a:latin typeface="Book Antiqua" pitchFamily="18" charset="0"/>
              </a:rPr>
              <a:t>         </a:t>
            </a:r>
            <a:r>
              <a:rPr lang="en-US" sz="2800" b="1" u="sng" dirty="0">
                <a:solidFill>
                  <a:srgbClr val="FF0000"/>
                </a:solidFill>
                <a:latin typeface="Book Antiqua" pitchFamily="18" charset="0"/>
              </a:rPr>
              <a:t>INDEX</a:t>
            </a:r>
          </a:p>
        </p:txBody>
      </p:sp>
      <p:sp>
        <p:nvSpPr>
          <p:cNvPr id="3" name="Content Placeholder 2"/>
          <p:cNvSpPr>
            <a:spLocks noGrp="1"/>
          </p:cNvSpPr>
          <p:nvPr>
            <p:ph idx="1"/>
          </p:nvPr>
        </p:nvSpPr>
        <p:spPr/>
        <p:txBody>
          <a:bodyPr>
            <a:normAutofit/>
          </a:bodyPr>
          <a:lstStyle/>
          <a:p>
            <a:pPr>
              <a:buFont typeface="Arial" pitchFamily="34" charset="0"/>
              <a:buChar char="•"/>
            </a:pPr>
            <a:r>
              <a:rPr lang="en-US" sz="2400" dirty="0">
                <a:latin typeface="Arial" pitchFamily="34" charset="0"/>
                <a:cs typeface="Arial" pitchFamily="34" charset="0"/>
              </a:rPr>
              <a:t>Introduction</a:t>
            </a:r>
          </a:p>
          <a:p>
            <a:pPr>
              <a:buFont typeface="Arial" pitchFamily="34" charset="0"/>
              <a:buChar char="•"/>
            </a:pPr>
            <a:r>
              <a:rPr lang="en-US" sz="2400" dirty="0">
                <a:latin typeface="Arial" pitchFamily="34" charset="0"/>
                <a:cs typeface="Arial" pitchFamily="34" charset="0"/>
              </a:rPr>
              <a:t>Applications</a:t>
            </a:r>
          </a:p>
          <a:p>
            <a:pPr>
              <a:buFont typeface="Arial" pitchFamily="34" charset="0"/>
              <a:buChar char="•"/>
            </a:pPr>
            <a:r>
              <a:rPr lang="en-US" sz="2400" dirty="0">
                <a:latin typeface="Arial" pitchFamily="34" charset="0"/>
                <a:cs typeface="Arial" pitchFamily="34" charset="0"/>
              </a:rPr>
              <a:t>Classification</a:t>
            </a:r>
          </a:p>
          <a:p>
            <a:pPr>
              <a:buFont typeface="Arial" pitchFamily="34" charset="0"/>
              <a:buChar char="•"/>
            </a:pPr>
            <a:r>
              <a:rPr lang="en-US" sz="2400" dirty="0">
                <a:latin typeface="Arial" pitchFamily="34" charset="0"/>
                <a:cs typeface="Arial" pitchFamily="34" charset="0"/>
              </a:rPr>
              <a:t>Properties</a:t>
            </a:r>
          </a:p>
          <a:p>
            <a:pPr>
              <a:buFont typeface="Arial" pitchFamily="34" charset="0"/>
              <a:buChar char="•"/>
            </a:pPr>
            <a:r>
              <a:rPr lang="en-US" sz="2400" dirty="0">
                <a:latin typeface="Arial" pitchFamily="34" charset="0"/>
                <a:cs typeface="Arial" pitchFamily="34" charset="0"/>
              </a:rPr>
              <a:t>Types of gypsum products.</a:t>
            </a:r>
          </a:p>
          <a:p>
            <a:pPr>
              <a:buFont typeface="Arial" pitchFamily="34" charset="0"/>
              <a:buChar char="•"/>
            </a:pPr>
            <a:r>
              <a:rPr lang="en-US" sz="2400" dirty="0">
                <a:latin typeface="Arial" pitchFamily="34" charset="0"/>
                <a:cs typeface="Arial" pitchFamily="34" charset="0"/>
              </a:rPr>
              <a:t>Manipulation</a:t>
            </a:r>
          </a:p>
          <a:p>
            <a:pPr>
              <a:buFont typeface="Arial" pitchFamily="34" charset="0"/>
              <a:buChar char="•"/>
            </a:pPr>
            <a:r>
              <a:rPr lang="en-US" sz="2400" dirty="0">
                <a:latin typeface="Arial" pitchFamily="34" charset="0"/>
                <a:cs typeface="Arial" pitchFamily="34" charset="0"/>
              </a:rPr>
              <a:t>Infection control</a:t>
            </a:r>
          </a:p>
          <a:p>
            <a:pPr>
              <a:buFont typeface="Arial" pitchFamily="34" charset="0"/>
              <a:buChar char="•"/>
            </a:pPr>
            <a:r>
              <a:rPr lang="en-US" sz="2400" dirty="0">
                <a:latin typeface="Arial" pitchFamily="34" charset="0"/>
                <a:cs typeface="Arial" pitchFamily="34" charset="0"/>
              </a:rPr>
              <a:t>Conclusion</a:t>
            </a:r>
          </a:p>
          <a:p>
            <a:pPr>
              <a:buFont typeface="Arial" pitchFamily="34" charset="0"/>
              <a:buChar char="•"/>
            </a:pPr>
            <a:r>
              <a:rPr lang="en-US" sz="2400" dirty="0">
                <a:latin typeface="Arial" pitchFamily="34" charset="0"/>
                <a:cs typeface="Arial" pitchFamily="34" charset="0"/>
              </a:rPr>
              <a:t>References</a:t>
            </a:r>
          </a:p>
        </p:txBody>
      </p:sp>
      <p:pic>
        <p:nvPicPr>
          <p:cNvPr id="6" name="Audio 5">
            <a:hlinkClick r:id="" action="ppaction://media"/>
            <a:extLst>
              <a:ext uri="{FF2B5EF4-FFF2-40B4-BE49-F238E27FC236}">
                <a16:creationId xmlns:a16="http://schemas.microsoft.com/office/drawing/2014/main" id="{29F8DE7D-79B2-4ACB-B154-1D4C92A537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49"/>
    </mc:Choice>
    <mc:Fallback xmlns="">
      <p:transition spd="slow" advTm="11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8182"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09600"/>
            <a:ext cx="7467600" cy="4662815"/>
          </a:xfrm>
          <a:prstGeom prst="rect">
            <a:avLst/>
          </a:prstGeom>
        </p:spPr>
        <p:txBody>
          <a:bodyPr wrap="square">
            <a:spAutoFit/>
          </a:bodyPr>
          <a:lstStyle/>
          <a:p>
            <a:pPr>
              <a:spcBef>
                <a:spcPct val="50000"/>
              </a:spcBef>
            </a:pPr>
            <a:r>
              <a:rPr lang="en-US" dirty="0">
                <a:solidFill>
                  <a:srgbClr val="FFFF00"/>
                </a:solidFill>
                <a:latin typeface="Symbol" pitchFamily="18" charset="2"/>
              </a:rPr>
              <a:t>                           b- </a:t>
            </a:r>
            <a:r>
              <a:rPr lang="en-US" dirty="0">
                <a:solidFill>
                  <a:srgbClr val="FFFF00"/>
                </a:solidFill>
                <a:latin typeface="Times New Roman" pitchFamily="18" charset="0"/>
              </a:rPr>
              <a:t>HEMIHYDRATE		</a:t>
            </a:r>
            <a:r>
              <a:rPr lang="en-US" dirty="0">
                <a:solidFill>
                  <a:srgbClr val="FFFF00"/>
                </a:solidFill>
                <a:latin typeface="Symbol" pitchFamily="18" charset="2"/>
              </a:rPr>
              <a:t>a- </a:t>
            </a:r>
            <a:r>
              <a:rPr lang="en-US" dirty="0">
                <a:solidFill>
                  <a:srgbClr val="FFFF00"/>
                </a:solidFill>
                <a:latin typeface="Times New Roman" pitchFamily="18" charset="0"/>
              </a:rPr>
              <a:t>HEMIHYDRATE</a:t>
            </a:r>
          </a:p>
          <a:p>
            <a:pPr>
              <a:spcBef>
                <a:spcPct val="50000"/>
              </a:spcBef>
            </a:pPr>
            <a:endParaRPr lang="en-US" dirty="0">
              <a:solidFill>
                <a:schemeClr val="tx2"/>
              </a:solidFill>
              <a:latin typeface="Times New Roman" pitchFamily="18" charset="0"/>
            </a:endParaRPr>
          </a:p>
          <a:p>
            <a:pPr>
              <a:spcBef>
                <a:spcPct val="50000"/>
              </a:spcBef>
              <a:buFontTx/>
              <a:buBlip>
                <a:blip r:embed="rId4"/>
              </a:buBlip>
            </a:pPr>
            <a:r>
              <a:rPr lang="en-US" dirty="0">
                <a:solidFill>
                  <a:schemeClr val="tx2"/>
                </a:solidFill>
                <a:latin typeface="Times New Roman" pitchFamily="18" charset="0"/>
              </a:rPr>
              <a:t> Crystal size	</a:t>
            </a:r>
            <a:r>
              <a:rPr lang="en-US" b="1" dirty="0">
                <a:solidFill>
                  <a:schemeClr val="tx2"/>
                </a:solidFill>
                <a:latin typeface="Times New Roman" pitchFamily="18" charset="0"/>
              </a:rPr>
              <a:t>LARGER</a:t>
            </a:r>
            <a:r>
              <a:rPr lang="en-US" dirty="0">
                <a:solidFill>
                  <a:schemeClr val="tx2"/>
                </a:solidFill>
                <a:latin typeface="Times New Roman" pitchFamily="18" charset="0"/>
              </a:rPr>
              <a:t>			</a:t>
            </a:r>
            <a:r>
              <a:rPr lang="en-US" b="1" dirty="0">
                <a:solidFill>
                  <a:schemeClr val="tx2"/>
                </a:solidFill>
                <a:latin typeface="Times New Roman" pitchFamily="18" charset="0"/>
              </a:rPr>
              <a:t>SMALLER</a:t>
            </a:r>
          </a:p>
          <a:p>
            <a:pPr>
              <a:spcBef>
                <a:spcPct val="50000"/>
              </a:spcBef>
              <a:buFontTx/>
              <a:buBlip>
                <a:blip r:embed="rId4"/>
              </a:buBlip>
            </a:pPr>
            <a:r>
              <a:rPr lang="en-US" dirty="0">
                <a:solidFill>
                  <a:schemeClr val="tx2"/>
                </a:solidFill>
                <a:latin typeface="Times New Roman" pitchFamily="18" charset="0"/>
              </a:rPr>
              <a:t> Shape    	</a:t>
            </a:r>
            <a:r>
              <a:rPr lang="en-US" b="1" dirty="0">
                <a:solidFill>
                  <a:schemeClr val="tx2"/>
                </a:solidFill>
                <a:latin typeface="Times New Roman" pitchFamily="18" charset="0"/>
              </a:rPr>
              <a:t>IRREGULAR</a:t>
            </a:r>
            <a:r>
              <a:rPr lang="en-US" dirty="0">
                <a:solidFill>
                  <a:schemeClr val="tx2"/>
                </a:solidFill>
                <a:latin typeface="Times New Roman" pitchFamily="18" charset="0"/>
              </a:rPr>
              <a:t>		               </a:t>
            </a:r>
            <a:r>
              <a:rPr lang="en-US" b="1" dirty="0">
                <a:solidFill>
                  <a:schemeClr val="tx2"/>
                </a:solidFill>
                <a:latin typeface="Times New Roman" pitchFamily="18" charset="0"/>
              </a:rPr>
              <a:t>PRISMATIC</a:t>
            </a:r>
          </a:p>
          <a:p>
            <a:pPr>
              <a:spcBef>
                <a:spcPct val="50000"/>
              </a:spcBef>
              <a:buFontTx/>
              <a:buBlip>
                <a:blip r:embed="rId4"/>
              </a:buBlip>
            </a:pPr>
            <a:r>
              <a:rPr lang="en-US" dirty="0">
                <a:solidFill>
                  <a:schemeClr val="tx2"/>
                </a:solidFill>
                <a:latin typeface="Times New Roman" pitchFamily="18" charset="0"/>
              </a:rPr>
              <a:t> Packing	</a:t>
            </a:r>
            <a:r>
              <a:rPr lang="en-US" b="1" dirty="0">
                <a:solidFill>
                  <a:schemeClr val="tx2"/>
                </a:solidFill>
                <a:latin typeface="Times New Roman" pitchFamily="18" charset="0"/>
              </a:rPr>
              <a:t>LOOSELY PACKED</a:t>
            </a:r>
            <a:r>
              <a:rPr lang="en-US" dirty="0">
                <a:solidFill>
                  <a:schemeClr val="tx2"/>
                </a:solidFill>
                <a:latin typeface="Times New Roman" pitchFamily="18" charset="0"/>
              </a:rPr>
              <a:t> 	         </a:t>
            </a:r>
            <a:r>
              <a:rPr lang="en-US" b="1" dirty="0">
                <a:solidFill>
                  <a:schemeClr val="tx2"/>
                </a:solidFill>
                <a:latin typeface="Times New Roman" pitchFamily="18" charset="0"/>
              </a:rPr>
              <a:t>CLOSELY PACKED</a:t>
            </a:r>
            <a:r>
              <a:rPr lang="en-US" dirty="0">
                <a:solidFill>
                  <a:schemeClr val="tx2"/>
                </a:solidFill>
                <a:latin typeface="Times New Roman" pitchFamily="18" charset="0"/>
              </a:rPr>
              <a:t>		</a:t>
            </a:r>
            <a:r>
              <a:rPr lang="en-US" b="1" dirty="0">
                <a:solidFill>
                  <a:schemeClr val="tx2"/>
                </a:solidFill>
                <a:latin typeface="Times New Roman" pitchFamily="18" charset="0"/>
              </a:rPr>
              <a:t>AMPLE SPACE B/W</a:t>
            </a:r>
            <a:r>
              <a:rPr lang="en-US" dirty="0">
                <a:solidFill>
                  <a:schemeClr val="tx2"/>
                </a:solidFill>
                <a:latin typeface="Times New Roman" pitchFamily="18" charset="0"/>
              </a:rPr>
              <a:t>	         </a:t>
            </a:r>
            <a:r>
              <a:rPr lang="en-US" b="1" dirty="0">
                <a:solidFill>
                  <a:schemeClr val="tx2"/>
                </a:solidFill>
                <a:latin typeface="Times New Roman" pitchFamily="18" charset="0"/>
              </a:rPr>
              <a:t>LITTLE SPACE B/W</a:t>
            </a:r>
            <a:r>
              <a:rPr lang="en-US" dirty="0">
                <a:solidFill>
                  <a:schemeClr val="tx2"/>
                </a:solidFill>
                <a:latin typeface="Times New Roman" pitchFamily="18" charset="0"/>
              </a:rPr>
              <a:t>		</a:t>
            </a:r>
            <a:r>
              <a:rPr lang="en-US" b="1" dirty="0">
                <a:solidFill>
                  <a:schemeClr val="tx2"/>
                </a:solidFill>
                <a:latin typeface="Times New Roman" pitchFamily="18" charset="0"/>
              </a:rPr>
              <a:t>CRYSTALS	</a:t>
            </a:r>
            <a:r>
              <a:rPr lang="en-US" dirty="0">
                <a:solidFill>
                  <a:schemeClr val="tx2"/>
                </a:solidFill>
                <a:latin typeface="Times New Roman" pitchFamily="18" charset="0"/>
              </a:rPr>
              <a:t>		</a:t>
            </a:r>
            <a:r>
              <a:rPr lang="en-US" b="1" dirty="0">
                <a:solidFill>
                  <a:schemeClr val="tx2"/>
                </a:solidFill>
                <a:latin typeface="Times New Roman" pitchFamily="18" charset="0"/>
              </a:rPr>
              <a:t>CRYSTALS</a:t>
            </a:r>
          </a:p>
          <a:p>
            <a:pPr>
              <a:spcBef>
                <a:spcPct val="50000"/>
              </a:spcBef>
              <a:buFontTx/>
              <a:buBlip>
                <a:blip r:embed="rId4"/>
              </a:buBlip>
            </a:pPr>
            <a:r>
              <a:rPr lang="en-US" dirty="0">
                <a:solidFill>
                  <a:schemeClr val="tx2"/>
                </a:solidFill>
                <a:latin typeface="Times New Roman" pitchFamily="18" charset="0"/>
              </a:rPr>
              <a:t> W/P ratio             </a:t>
            </a:r>
            <a:r>
              <a:rPr lang="en-US" b="1" dirty="0">
                <a:solidFill>
                  <a:schemeClr val="tx2"/>
                </a:solidFill>
                <a:latin typeface="Times New Roman" pitchFamily="18" charset="0"/>
              </a:rPr>
              <a:t>MORE</a:t>
            </a:r>
            <a:r>
              <a:rPr lang="en-US" dirty="0">
                <a:solidFill>
                  <a:schemeClr val="tx2"/>
                </a:solidFill>
                <a:latin typeface="Times New Roman" pitchFamily="18" charset="0"/>
              </a:rPr>
              <a:t>			                 </a:t>
            </a:r>
            <a:r>
              <a:rPr lang="en-US" b="1" dirty="0">
                <a:solidFill>
                  <a:schemeClr val="tx2"/>
                </a:solidFill>
                <a:latin typeface="Times New Roman" pitchFamily="18" charset="0"/>
              </a:rPr>
              <a:t>LESS</a:t>
            </a:r>
          </a:p>
          <a:p>
            <a:pPr>
              <a:spcBef>
                <a:spcPct val="50000"/>
              </a:spcBef>
              <a:buFontTx/>
              <a:buBlip>
                <a:blip r:embed="rId4"/>
              </a:buBlip>
            </a:pPr>
            <a:r>
              <a:rPr lang="en-US" dirty="0">
                <a:solidFill>
                  <a:schemeClr val="tx2"/>
                </a:solidFill>
                <a:latin typeface="Times New Roman" pitchFamily="18" charset="0"/>
              </a:rPr>
              <a:t> Strength	</a:t>
            </a:r>
            <a:r>
              <a:rPr lang="en-US" b="1" dirty="0">
                <a:solidFill>
                  <a:schemeClr val="tx2"/>
                </a:solidFill>
                <a:latin typeface="Times New Roman" pitchFamily="18" charset="0"/>
              </a:rPr>
              <a:t>LESS</a:t>
            </a:r>
            <a:r>
              <a:rPr lang="en-US" dirty="0">
                <a:solidFill>
                  <a:schemeClr val="tx2"/>
                </a:solidFill>
                <a:latin typeface="Times New Roman" pitchFamily="18" charset="0"/>
              </a:rPr>
              <a:t>				</a:t>
            </a:r>
            <a:r>
              <a:rPr lang="en-US" b="1" dirty="0">
                <a:solidFill>
                  <a:schemeClr val="tx2"/>
                </a:solidFill>
                <a:latin typeface="Times New Roman" pitchFamily="18" charset="0"/>
              </a:rPr>
              <a:t>MORE</a:t>
            </a:r>
          </a:p>
          <a:p>
            <a:pPr>
              <a:spcBef>
                <a:spcPct val="50000"/>
              </a:spcBef>
              <a:buFontTx/>
              <a:buBlip>
                <a:blip r:embed="rId4"/>
              </a:buBlip>
            </a:pPr>
            <a:r>
              <a:rPr lang="en-US" dirty="0">
                <a:solidFill>
                  <a:schemeClr val="tx2"/>
                </a:solidFill>
                <a:latin typeface="Times New Roman" pitchFamily="18" charset="0"/>
              </a:rPr>
              <a:t> Surface	</a:t>
            </a:r>
            <a:r>
              <a:rPr lang="en-US" b="1" dirty="0">
                <a:solidFill>
                  <a:schemeClr val="tx2"/>
                </a:solidFill>
                <a:latin typeface="Times New Roman" pitchFamily="18" charset="0"/>
              </a:rPr>
              <a:t>MORE</a:t>
            </a:r>
            <a:r>
              <a:rPr lang="en-US" dirty="0">
                <a:solidFill>
                  <a:schemeClr val="tx2"/>
                </a:solidFill>
                <a:latin typeface="Times New Roman" pitchFamily="18" charset="0"/>
              </a:rPr>
              <a:t>			                </a:t>
            </a:r>
            <a:r>
              <a:rPr lang="en-US" b="1" dirty="0">
                <a:solidFill>
                  <a:schemeClr val="tx2"/>
                </a:solidFill>
                <a:latin typeface="Times New Roman" pitchFamily="18" charset="0"/>
              </a:rPr>
              <a:t>LESS</a:t>
            </a:r>
            <a:r>
              <a:rPr lang="en-US" dirty="0">
                <a:solidFill>
                  <a:schemeClr val="tx2"/>
                </a:solidFill>
                <a:latin typeface="Times New Roman" pitchFamily="18" charset="0"/>
              </a:rPr>
              <a:t>	</a:t>
            </a:r>
          </a:p>
          <a:p>
            <a:r>
              <a:rPr lang="en-US" dirty="0">
                <a:solidFill>
                  <a:schemeClr val="tx2"/>
                </a:solidFill>
                <a:latin typeface="Times New Roman" pitchFamily="18" charset="0"/>
              </a:rPr>
              <a:t>    area/wt.</a:t>
            </a:r>
          </a:p>
          <a:p>
            <a:pPr>
              <a:buFontTx/>
              <a:buBlip>
                <a:blip r:embed="rId4"/>
              </a:buBlip>
            </a:pPr>
            <a:r>
              <a:rPr lang="en-US" dirty="0">
                <a:solidFill>
                  <a:schemeClr val="tx2"/>
                </a:solidFill>
                <a:latin typeface="Times New Roman" pitchFamily="18" charset="0"/>
              </a:rPr>
              <a:t> Example           </a:t>
            </a:r>
            <a:r>
              <a:rPr lang="en-US" b="1" dirty="0">
                <a:solidFill>
                  <a:schemeClr val="tx2"/>
                </a:solidFill>
                <a:latin typeface="Times New Roman" pitchFamily="18" charset="0"/>
              </a:rPr>
              <a:t>DENTAL PLASTER</a:t>
            </a:r>
            <a:r>
              <a:rPr lang="en-US" dirty="0">
                <a:solidFill>
                  <a:schemeClr val="tx2"/>
                </a:solidFill>
                <a:latin typeface="Times New Roman" pitchFamily="18" charset="0"/>
              </a:rPr>
              <a:t>	               </a:t>
            </a:r>
            <a:r>
              <a:rPr lang="en-US" b="1" dirty="0">
                <a:solidFill>
                  <a:schemeClr val="tx2"/>
                </a:solidFill>
                <a:latin typeface="Times New Roman" pitchFamily="18" charset="0"/>
              </a:rPr>
              <a:t>DENTAL STONE</a:t>
            </a:r>
            <a:r>
              <a:rPr lang="en-US" dirty="0">
                <a:solidFill>
                  <a:schemeClr val="tx2"/>
                </a:solidFill>
                <a:latin typeface="Times New Roman" pitchFamily="18" charset="0"/>
              </a:rPr>
              <a:t>	             </a:t>
            </a:r>
            <a:r>
              <a:rPr lang="en-US" b="1" dirty="0">
                <a:solidFill>
                  <a:schemeClr val="tx2"/>
                </a:solidFill>
                <a:latin typeface="Times New Roman" pitchFamily="18" charset="0"/>
              </a:rPr>
              <a:t>IMPRESSION PLASTER</a:t>
            </a:r>
            <a:r>
              <a:rPr lang="en-US" dirty="0">
                <a:solidFill>
                  <a:schemeClr val="tx2"/>
                </a:solidFill>
                <a:latin typeface="Times New Roman" pitchFamily="18" charset="0"/>
              </a:rPr>
              <a:t>		</a:t>
            </a:r>
            <a:endParaRPr lang="en-US" dirty="0">
              <a:solidFill>
                <a:schemeClr val="tx2"/>
              </a:solidFill>
            </a:endParaRPr>
          </a:p>
        </p:txBody>
      </p:sp>
      <p:pic>
        <p:nvPicPr>
          <p:cNvPr id="2" name="Audio 1">
            <a:hlinkClick r:id="" action="ppaction://media"/>
            <a:extLst>
              <a:ext uri="{FF2B5EF4-FFF2-40B4-BE49-F238E27FC236}">
                <a16:creationId xmlns:a16="http://schemas.microsoft.com/office/drawing/2014/main" id="{CC737DE1-DFC9-4874-B603-F40A381986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181"/>
    </mc:Choice>
    <mc:Fallback xmlns="">
      <p:transition spd="slow" advTm="55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ODER PARTICLES POP"/>
          <p:cNvPicPr>
            <a:picLocks noChangeAspect="1" noChangeArrowheads="1"/>
          </p:cNvPicPr>
          <p:nvPr/>
        </p:nvPicPr>
        <p:blipFill>
          <a:blip r:embed="rId4"/>
          <a:srcRect l="2136" r="1282" b="3334"/>
          <a:stretch>
            <a:fillRect/>
          </a:stretch>
        </p:blipFill>
        <p:spPr bwMode="auto">
          <a:xfrm>
            <a:off x="0" y="0"/>
            <a:ext cx="9144000" cy="6248400"/>
          </a:xfrm>
          <a:prstGeom prst="rect">
            <a:avLst/>
          </a:prstGeom>
          <a:solidFill>
            <a:srgbClr val="FF0000"/>
          </a:solidFill>
        </p:spPr>
      </p:pic>
      <p:sp>
        <p:nvSpPr>
          <p:cNvPr id="3" name="Text Box 5"/>
          <p:cNvSpPr txBox="1">
            <a:spLocks noChangeArrowheads="1"/>
          </p:cNvSpPr>
          <p:nvPr/>
        </p:nvSpPr>
        <p:spPr bwMode="auto">
          <a:xfrm>
            <a:off x="0" y="6248400"/>
            <a:ext cx="9144000" cy="457200"/>
          </a:xfrm>
          <a:prstGeom prst="rect">
            <a:avLst/>
          </a:prstGeom>
          <a:noFill/>
          <a:ln w="9525">
            <a:noFill/>
            <a:miter lim="800000"/>
            <a:headEnd/>
            <a:tailEnd/>
          </a:ln>
          <a:effectLst/>
        </p:spPr>
        <p:txBody>
          <a:bodyPr>
            <a:spAutoFit/>
          </a:bodyPr>
          <a:lstStyle/>
          <a:p>
            <a:pPr algn="ctr">
              <a:spcBef>
                <a:spcPct val="50000"/>
              </a:spcBef>
            </a:pPr>
            <a:r>
              <a:rPr lang="en-US" dirty="0"/>
              <a:t>POWDER PARTICLES OF </a:t>
            </a:r>
            <a:r>
              <a:rPr lang="en-US" dirty="0">
                <a:latin typeface="Symbol" pitchFamily="18" charset="2"/>
              </a:rPr>
              <a:t>b</a:t>
            </a:r>
            <a:r>
              <a:rPr lang="en-US" dirty="0"/>
              <a:t>-HEMIHYDRATE ( X 400.)</a:t>
            </a:r>
          </a:p>
        </p:txBody>
      </p:sp>
      <p:pic>
        <p:nvPicPr>
          <p:cNvPr id="4" name="Audio 3">
            <a:hlinkClick r:id="" action="ppaction://media"/>
            <a:extLst>
              <a:ext uri="{FF2B5EF4-FFF2-40B4-BE49-F238E27FC236}">
                <a16:creationId xmlns:a16="http://schemas.microsoft.com/office/drawing/2014/main" id="{F410DBFC-0F31-41FC-904E-B4B3AEBA90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98"/>
    </mc:Choice>
    <mc:Fallback xmlns="">
      <p:transition spd="slow" advTm="5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CRYSTAL OF TYPE iv AND tYPE v"/>
          <p:cNvPicPr>
            <a:picLocks noChangeAspect="1" noChangeArrowheads="1"/>
          </p:cNvPicPr>
          <p:nvPr/>
        </p:nvPicPr>
        <p:blipFill>
          <a:blip r:embed="rId4"/>
          <a:srcRect r="783" b="2380"/>
          <a:stretch>
            <a:fillRect/>
          </a:stretch>
        </p:blipFill>
        <p:spPr bwMode="auto">
          <a:xfrm>
            <a:off x="0" y="0"/>
            <a:ext cx="9144000" cy="6248400"/>
          </a:xfrm>
          <a:prstGeom prst="rect">
            <a:avLst/>
          </a:prstGeom>
          <a:noFill/>
        </p:spPr>
      </p:pic>
      <p:sp>
        <p:nvSpPr>
          <p:cNvPr id="3" name="Text Box 1027"/>
          <p:cNvSpPr txBox="1">
            <a:spLocks noChangeArrowheads="1"/>
          </p:cNvSpPr>
          <p:nvPr/>
        </p:nvSpPr>
        <p:spPr bwMode="auto">
          <a:xfrm>
            <a:off x="-76200" y="6324600"/>
            <a:ext cx="9144000" cy="457200"/>
          </a:xfrm>
          <a:prstGeom prst="rect">
            <a:avLst/>
          </a:prstGeom>
          <a:noFill/>
          <a:ln w="9525">
            <a:noFill/>
            <a:miter lim="800000"/>
            <a:headEnd/>
            <a:tailEnd/>
          </a:ln>
          <a:effectLst/>
        </p:spPr>
        <p:txBody>
          <a:bodyPr>
            <a:spAutoFit/>
          </a:bodyPr>
          <a:lstStyle/>
          <a:p>
            <a:pPr algn="ctr">
              <a:spcBef>
                <a:spcPct val="50000"/>
              </a:spcBef>
            </a:pPr>
            <a:r>
              <a:rPr lang="en-US" dirty="0"/>
              <a:t>POWDER PARTICLES OF DENTAL STONE ( x 400.)</a:t>
            </a:r>
          </a:p>
        </p:txBody>
      </p:sp>
      <p:pic>
        <p:nvPicPr>
          <p:cNvPr id="4" name="Audio 3">
            <a:hlinkClick r:id="" action="ppaction://media"/>
            <a:extLst>
              <a:ext uri="{FF2B5EF4-FFF2-40B4-BE49-F238E27FC236}">
                <a16:creationId xmlns:a16="http://schemas.microsoft.com/office/drawing/2014/main" id="{17028E73-8564-40EE-B202-20167A1757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35"/>
    </mc:Choice>
    <mc:Fallback xmlns="">
      <p:transition spd="slow" advTm="10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467600" cy="1143000"/>
          </a:xfrm>
        </p:spPr>
        <p:txBody>
          <a:bodyPr>
            <a:normAutofit/>
          </a:bodyPr>
          <a:lstStyle/>
          <a:p>
            <a:pPr algn="ctr"/>
            <a:r>
              <a:rPr lang="en-US" sz="2400" b="1" u="sng" dirty="0">
                <a:solidFill>
                  <a:srgbClr val="FF0000"/>
                </a:solidFill>
                <a:latin typeface="Book Antiqua" pitchFamily="18" charset="0"/>
              </a:rPr>
              <a:t>SETTING REACTION</a:t>
            </a:r>
          </a:p>
        </p:txBody>
      </p:sp>
      <p:sp>
        <p:nvSpPr>
          <p:cNvPr id="3" name="Content Placeholder 2"/>
          <p:cNvSpPr>
            <a:spLocks noGrp="1"/>
          </p:cNvSpPr>
          <p:nvPr>
            <p:ph idx="1"/>
          </p:nvPr>
        </p:nvSpPr>
        <p:spPr>
          <a:xfrm>
            <a:off x="457200" y="1600201"/>
            <a:ext cx="7467600" cy="2819400"/>
          </a:xfrm>
        </p:spPr>
        <p:txBody>
          <a:bodyPr>
            <a:normAutofit fontScale="25000" lnSpcReduction="20000"/>
          </a:bodyPr>
          <a:lstStyle/>
          <a:p>
            <a:pPr>
              <a:spcBef>
                <a:spcPct val="50000"/>
              </a:spcBef>
            </a:pPr>
            <a:endParaRPr lang="en-US" sz="2400" dirty="0">
              <a:latin typeface="Times New Roman" pitchFamily="18" charset="0"/>
              <a:cs typeface="Times New Roman" pitchFamily="18" charset="0"/>
            </a:endParaRPr>
          </a:p>
          <a:p>
            <a:pPr>
              <a:spcBef>
                <a:spcPct val="50000"/>
              </a:spcBef>
            </a:pPr>
            <a:endParaRPr lang="en-US" sz="2400" dirty="0">
              <a:latin typeface="Times New Roman" pitchFamily="18" charset="0"/>
              <a:cs typeface="Times New Roman" pitchFamily="18" charset="0"/>
            </a:endParaRPr>
          </a:p>
          <a:p>
            <a:pPr>
              <a:spcBef>
                <a:spcPct val="50000"/>
              </a:spcBef>
            </a:pPr>
            <a:endParaRPr lang="en-US" sz="2400" dirty="0">
              <a:latin typeface="Times New Roman" pitchFamily="18" charset="0"/>
              <a:cs typeface="Times New Roman" pitchFamily="18" charset="0"/>
            </a:endParaRPr>
          </a:p>
          <a:p>
            <a:pPr>
              <a:spcBef>
                <a:spcPct val="50000"/>
              </a:spcBef>
            </a:pPr>
            <a:r>
              <a:rPr lang="en-US" sz="9600" dirty="0">
                <a:latin typeface="Times New Roman" pitchFamily="18" charset="0"/>
                <a:cs typeface="Times New Roman" pitchFamily="18" charset="0"/>
              </a:rPr>
              <a:t>The setting reaction is the reverse of the first stage of dehydration and so is exothermic. </a:t>
            </a:r>
          </a:p>
          <a:p>
            <a:pPr>
              <a:spcBef>
                <a:spcPct val="50000"/>
              </a:spcBef>
              <a:buNone/>
            </a:pPr>
            <a:r>
              <a:rPr lang="en-US" sz="9600" dirty="0">
                <a:latin typeface="Times New Roman" pitchFamily="18" charset="0"/>
                <a:cs typeface="Times New Roman" pitchFamily="18" charset="0"/>
              </a:rPr>
              <a:t>  2CaSO</a:t>
            </a:r>
            <a:r>
              <a:rPr lang="en-US" sz="9600" baseline="-30000" dirty="0">
                <a:latin typeface="Times New Roman" pitchFamily="18" charset="0"/>
                <a:cs typeface="Times New Roman" pitchFamily="18" charset="0"/>
              </a:rPr>
              <a:t>4</a:t>
            </a:r>
            <a:r>
              <a:rPr lang="en-US" sz="9600" dirty="0">
                <a:latin typeface="Times New Roman" pitchFamily="18" charset="0"/>
                <a:cs typeface="Times New Roman" pitchFamily="18" charset="0"/>
              </a:rPr>
              <a:t>.</a:t>
            </a:r>
            <a:r>
              <a:rPr lang="en-US" sz="9600" baseline="30000" dirty="0">
                <a:latin typeface="Times New Roman" pitchFamily="18" charset="0"/>
                <a:cs typeface="Times New Roman" pitchFamily="18" charset="0"/>
              </a:rPr>
              <a:t> 1</a:t>
            </a:r>
            <a:r>
              <a:rPr lang="en-US" sz="9600" dirty="0">
                <a:latin typeface="Times New Roman" pitchFamily="18" charset="0"/>
                <a:cs typeface="Times New Roman" pitchFamily="18" charset="0"/>
              </a:rPr>
              <a:t>/2H</a:t>
            </a:r>
            <a:r>
              <a:rPr lang="en-US" sz="9600" baseline="-30000" dirty="0">
                <a:latin typeface="Times New Roman" pitchFamily="18" charset="0"/>
                <a:cs typeface="Times New Roman" pitchFamily="18" charset="0"/>
              </a:rPr>
              <a:t>2</a:t>
            </a:r>
            <a:r>
              <a:rPr lang="en-US" sz="9600" dirty="0">
                <a:latin typeface="Times New Roman" pitchFamily="18" charset="0"/>
                <a:cs typeface="Times New Roman" pitchFamily="18" charset="0"/>
              </a:rPr>
              <a:t>O  +  2H</a:t>
            </a:r>
            <a:r>
              <a:rPr lang="en-US" sz="9600" baseline="-30000" dirty="0">
                <a:latin typeface="Times New Roman" pitchFamily="18" charset="0"/>
                <a:cs typeface="Times New Roman" pitchFamily="18" charset="0"/>
              </a:rPr>
              <a:t>2</a:t>
            </a:r>
            <a:r>
              <a:rPr lang="en-US" sz="9600" dirty="0">
                <a:latin typeface="Times New Roman" pitchFamily="18" charset="0"/>
                <a:cs typeface="Times New Roman" pitchFamily="18" charset="0"/>
              </a:rPr>
              <a:t>O                 2CaSO</a:t>
            </a:r>
            <a:r>
              <a:rPr lang="en-US" sz="9600" baseline="-30000" dirty="0">
                <a:latin typeface="Times New Roman" pitchFamily="18" charset="0"/>
                <a:cs typeface="Times New Roman" pitchFamily="18" charset="0"/>
              </a:rPr>
              <a:t>4</a:t>
            </a:r>
            <a:r>
              <a:rPr lang="en-US" sz="9600" dirty="0">
                <a:latin typeface="Times New Roman" pitchFamily="18" charset="0"/>
                <a:cs typeface="Times New Roman" pitchFamily="18" charset="0"/>
              </a:rPr>
              <a:t>.2H</a:t>
            </a:r>
            <a:r>
              <a:rPr lang="en-US" sz="9600" baseline="-30000" dirty="0">
                <a:latin typeface="Times New Roman" pitchFamily="18" charset="0"/>
                <a:cs typeface="Times New Roman" pitchFamily="18" charset="0"/>
              </a:rPr>
              <a:t>2</a:t>
            </a:r>
            <a:r>
              <a:rPr lang="en-US" sz="9600" dirty="0">
                <a:latin typeface="Times New Roman" pitchFamily="18" charset="0"/>
                <a:cs typeface="Times New Roman" pitchFamily="18" charset="0"/>
              </a:rPr>
              <a:t>O+ Heat</a:t>
            </a:r>
            <a:endParaRPr lang="en-US" sz="2400" dirty="0">
              <a:latin typeface="Times New Roman" pitchFamily="18" charset="0"/>
              <a:cs typeface="Times New Roman" pitchFamily="18" charset="0"/>
            </a:endParaRPr>
          </a:p>
          <a:p>
            <a:pPr>
              <a:spcBef>
                <a:spcPct val="50000"/>
              </a:spcBef>
              <a:buNone/>
            </a:pPr>
            <a:r>
              <a:rPr lang="en-US" sz="2400" dirty="0">
                <a:latin typeface="Times New Roman" pitchFamily="18" charset="0"/>
                <a:cs typeface="Times New Roman" pitchFamily="18" charset="0"/>
              </a:rPr>
              <a:t>   </a:t>
            </a:r>
          </a:p>
          <a:p>
            <a:pPr>
              <a:spcBef>
                <a:spcPct val="50000"/>
              </a:spcBef>
              <a:buNone/>
            </a:pPr>
            <a:r>
              <a:rPr lang="en-US" sz="2400" dirty="0">
                <a:latin typeface="Times New Roman" pitchFamily="18" charset="0"/>
                <a:cs typeface="Times New Roman" pitchFamily="18" charset="0"/>
              </a:rPr>
              <a:t> </a:t>
            </a:r>
          </a:p>
          <a:p>
            <a:pPr>
              <a:buFont typeface="Arial" pitchFamily="34" charset="0"/>
              <a:buChar char="•"/>
            </a:pPr>
            <a:endParaRPr lang="en-US" sz="2400" baseline="-25000" dirty="0">
              <a:latin typeface="Times New Roman" pitchFamily="18" charset="0"/>
              <a:cs typeface="Times New Roman" pitchFamily="18" charset="0"/>
            </a:endParaRPr>
          </a:p>
        </p:txBody>
      </p:sp>
      <p:sp>
        <p:nvSpPr>
          <p:cNvPr id="4" name="Line 3"/>
          <p:cNvSpPr>
            <a:spLocks noChangeShapeType="1"/>
          </p:cNvSpPr>
          <p:nvPr/>
        </p:nvSpPr>
        <p:spPr bwMode="auto">
          <a:xfrm>
            <a:off x="4038600" y="2971800"/>
            <a:ext cx="1066800" cy="45719"/>
          </a:xfrm>
          <a:prstGeom prst="line">
            <a:avLst/>
          </a:prstGeom>
          <a:noFill/>
          <a:ln w="9525">
            <a:solidFill>
              <a:schemeClr val="tx1"/>
            </a:solidFill>
            <a:round/>
            <a:headEnd/>
            <a:tailEnd type="triangle" w="med" len="med"/>
          </a:ln>
          <a:effectLst/>
        </p:spPr>
        <p:txBody>
          <a:bodyPr/>
          <a:lstStyle/>
          <a:p>
            <a:endParaRPr lang="en-US"/>
          </a:p>
        </p:txBody>
      </p:sp>
      <p:pic>
        <p:nvPicPr>
          <p:cNvPr id="5" name="Audio 4">
            <a:hlinkClick r:id="" action="ppaction://media"/>
            <a:extLst>
              <a:ext uri="{FF2B5EF4-FFF2-40B4-BE49-F238E27FC236}">
                <a16:creationId xmlns:a16="http://schemas.microsoft.com/office/drawing/2014/main" id="{B5BE5E45-8617-4477-AAB6-69C8FA853E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99"/>
    </mc:Choice>
    <mc:Fallback xmlns="">
      <p:transition spd="slow" advTm="1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0"/>
            <a:ext cx="7467600" cy="1143000"/>
          </a:xfrm>
        </p:spPr>
        <p:txBody>
          <a:bodyPr>
            <a:normAutofit/>
          </a:bodyPr>
          <a:lstStyle/>
          <a:p>
            <a:pPr algn="ctr"/>
            <a:r>
              <a:rPr lang="en-US" sz="2800" u="sng" dirty="0">
                <a:solidFill>
                  <a:srgbClr val="FF0000"/>
                </a:solidFill>
                <a:latin typeface="Times New Roman" pitchFamily="18" charset="0"/>
                <a:cs typeface="Times New Roman" pitchFamily="18" charset="0"/>
              </a:rPr>
              <a:t>Water powder ratio</a:t>
            </a:r>
          </a:p>
        </p:txBody>
      </p:sp>
      <p:sp>
        <p:nvSpPr>
          <p:cNvPr id="3" name="Content Placeholder 2"/>
          <p:cNvSpPr>
            <a:spLocks noGrp="1"/>
          </p:cNvSpPr>
          <p:nvPr>
            <p:ph idx="1"/>
          </p:nvPr>
        </p:nvSpPr>
        <p:spPr>
          <a:xfrm>
            <a:off x="457200" y="1295400"/>
            <a:ext cx="8382000" cy="5181600"/>
          </a:xfrm>
        </p:spPr>
        <p:txBody>
          <a:bodyPr>
            <a:normAutofit/>
          </a:bodyPr>
          <a:lstStyle/>
          <a:p>
            <a:pPr>
              <a:buFont typeface="Arial" pitchFamily="34" charset="0"/>
              <a:buChar char="•"/>
            </a:pPr>
            <a:r>
              <a:rPr lang="en-US" sz="2400" dirty="0">
                <a:latin typeface="Times New Roman" pitchFamily="18" charset="0"/>
                <a:cs typeface="Times New Roman" pitchFamily="18" charset="0"/>
              </a:rPr>
              <a:t>It is the ratio or quotient obtained when the weight(or volume) of water is divided by the weight of the powder.</a:t>
            </a:r>
          </a:p>
          <a:p>
            <a:pPr>
              <a:buFont typeface="Arial" pitchFamily="34" charset="0"/>
              <a:buChar char="•"/>
            </a:pPr>
            <a:r>
              <a:rPr lang="en-US" sz="2400" dirty="0">
                <a:latin typeface="Times New Roman" pitchFamily="18" charset="0"/>
                <a:cs typeface="Times New Roman" pitchFamily="18" charset="0"/>
              </a:rPr>
              <a:t>Important factor in determining the physical and chemical properties of the final gypsum product.</a:t>
            </a:r>
          </a:p>
          <a:p>
            <a:pPr>
              <a:buFont typeface="Arial" pitchFamily="34" charset="0"/>
              <a:buChar char="•"/>
            </a:pPr>
            <a:r>
              <a:rPr lang="en-US" sz="2400" dirty="0">
                <a:latin typeface="Times New Roman" pitchFamily="18" charset="0"/>
                <a:cs typeface="Times New Roman" pitchFamily="18" charset="0"/>
              </a:rPr>
              <a:t>Higher the W:P ratio, longer is the setting time and weaker is the gypsum product.</a:t>
            </a:r>
          </a:p>
          <a:p>
            <a:pPr>
              <a:buFont typeface="Arial" pitchFamily="34" charset="0"/>
              <a:buChar char="•"/>
            </a:pPr>
            <a:r>
              <a:rPr lang="en-US" sz="2400" dirty="0">
                <a:latin typeface="Times New Roman" pitchFamily="18" charset="0"/>
                <a:cs typeface="Times New Roman" pitchFamily="18" charset="0"/>
              </a:rPr>
              <a:t>Varies acc. To different types and brands:</a:t>
            </a:r>
          </a:p>
          <a:p>
            <a:pPr>
              <a:buFont typeface="Arial" pitchFamily="34" charset="0"/>
              <a:buChar char="•"/>
            </a:pPr>
            <a:r>
              <a:rPr lang="en-US" sz="2400" dirty="0">
                <a:latin typeface="Times New Roman" pitchFamily="18" charset="0"/>
                <a:cs typeface="Times New Roman" pitchFamily="18" charset="0"/>
              </a:rPr>
              <a:t>Type I plaster : 0.5 to 0.75</a:t>
            </a:r>
          </a:p>
          <a:p>
            <a:pPr>
              <a:buFont typeface="Arial" pitchFamily="34" charset="0"/>
              <a:buChar char="•"/>
            </a:pPr>
            <a:r>
              <a:rPr lang="en-US" sz="2400" dirty="0">
                <a:latin typeface="Times New Roman" pitchFamily="18" charset="0"/>
                <a:cs typeface="Times New Roman" pitchFamily="18" charset="0"/>
              </a:rPr>
              <a:t>Type II plaster : 0.45 to 0.50</a:t>
            </a:r>
          </a:p>
          <a:p>
            <a:pPr>
              <a:buFont typeface="Arial" pitchFamily="34" charset="0"/>
              <a:buChar char="•"/>
            </a:pPr>
            <a:r>
              <a:rPr lang="en-US" sz="2400" dirty="0">
                <a:latin typeface="Times New Roman" pitchFamily="18" charset="0"/>
                <a:cs typeface="Times New Roman" pitchFamily="18" charset="0"/>
              </a:rPr>
              <a:t>Type III stone  : 0.28 to 0.30</a:t>
            </a:r>
          </a:p>
          <a:p>
            <a:pPr>
              <a:buFont typeface="Arial" pitchFamily="34" charset="0"/>
              <a:buChar char="•"/>
            </a:pPr>
            <a:r>
              <a:rPr lang="en-US" sz="2400" dirty="0">
                <a:latin typeface="Times New Roman" pitchFamily="18" charset="0"/>
                <a:cs typeface="Times New Roman" pitchFamily="18" charset="0"/>
              </a:rPr>
              <a:t>Type IV stone: 0.22 to 0.24</a:t>
            </a:r>
          </a:p>
          <a:p>
            <a:pPr>
              <a:buFont typeface="Arial" pitchFamily="34" charset="0"/>
              <a:buChar char="•"/>
            </a:pPr>
            <a:r>
              <a:rPr lang="en-US" sz="2400" dirty="0">
                <a:latin typeface="Times New Roman" pitchFamily="18" charset="0"/>
                <a:cs typeface="Times New Roman" pitchFamily="18" charset="0"/>
              </a:rPr>
              <a:t>Type V stone : 0.18 to 0.22</a:t>
            </a:r>
          </a:p>
        </p:txBody>
      </p:sp>
      <p:pic>
        <p:nvPicPr>
          <p:cNvPr id="4" name="Audio 3">
            <a:hlinkClick r:id="" action="ppaction://media"/>
            <a:extLst>
              <a:ext uri="{FF2B5EF4-FFF2-40B4-BE49-F238E27FC236}">
                <a16:creationId xmlns:a16="http://schemas.microsoft.com/office/drawing/2014/main" id="{555BED69-43BC-498C-A5F4-56BDFCBA18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704"/>
    </mc:Choice>
    <mc:Fallback xmlns="">
      <p:transition spd="slow" advTm="7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516563"/>
          </a:xfrm>
        </p:spPr>
        <p:txBody>
          <a:bodyPr>
            <a:normAutofit/>
          </a:bodyPr>
          <a:lstStyle/>
          <a:p>
            <a:pPr>
              <a:buFont typeface="Arial" pitchFamily="34" charset="0"/>
              <a:buChar char="•"/>
            </a:pPr>
            <a:r>
              <a:rPr lang="en-US" sz="2400" dirty="0">
                <a:latin typeface="Times New Roman" pitchFamily="18" charset="0"/>
                <a:cs typeface="Times New Roman" pitchFamily="18" charset="0"/>
              </a:rPr>
              <a:t>Excess water : The actual amount of water required to mix the Calcium </a:t>
            </a:r>
            <a:r>
              <a:rPr lang="en-US" sz="2400" dirty="0" err="1">
                <a:latin typeface="Times New Roman" pitchFamily="18" charset="0"/>
                <a:cs typeface="Times New Roman" pitchFamily="18" charset="0"/>
              </a:rPr>
              <a:t>sulphate</a:t>
            </a:r>
            <a:r>
              <a:rPr lang="en-US" sz="2400" dirty="0">
                <a:latin typeface="Times New Roman" pitchFamily="18" charset="0"/>
                <a:cs typeface="Times New Roman" pitchFamily="18" charset="0"/>
              </a:rPr>
              <a:t> hemihydrate is greater than the amount required for the chemical reaction ie,18.6 gm water per 100 gm of hemihydrate (Gauging water).\</a:t>
            </a:r>
          </a:p>
          <a:p>
            <a:pPr>
              <a:buFont typeface="Arial" pitchFamily="34" charset="0"/>
              <a:buChar char="•"/>
            </a:pPr>
            <a:r>
              <a:rPr lang="en-US" sz="2400" dirty="0">
                <a:latin typeface="Times New Roman" pitchFamily="18" charset="0"/>
                <a:cs typeface="Times New Roman" pitchFamily="18" charset="0"/>
              </a:rPr>
              <a:t>              </a:t>
            </a:r>
          </a:p>
          <a:p>
            <a:pPr>
              <a:buFont typeface="Arial" pitchFamily="34" charset="0"/>
              <a:buChar char="•"/>
            </a:pPr>
            <a:r>
              <a:rPr lang="en-US" sz="2400" dirty="0">
                <a:latin typeface="Times New Roman" pitchFamily="18" charset="0"/>
                <a:cs typeface="Times New Roman" pitchFamily="18" charset="0"/>
              </a:rPr>
              <a:t>More Gauging water = More porosity</a:t>
            </a:r>
          </a:p>
          <a:p>
            <a:pPr>
              <a:buFont typeface="Arial" pitchFamily="34" charset="0"/>
              <a:buChar char="•"/>
            </a:pPr>
            <a:endParaRPr lang="en-US" sz="2400" dirty="0">
              <a:latin typeface="Times New Roman" pitchFamily="18" charset="0"/>
              <a:cs typeface="Times New Roman" pitchFamily="18" charset="0"/>
            </a:endParaRPr>
          </a:p>
          <a:p>
            <a:pPr>
              <a:buFont typeface="Arial" pitchFamily="34" charset="0"/>
              <a:buChar char="•"/>
            </a:pPr>
            <a:r>
              <a:rPr lang="en-US" sz="2400" dirty="0">
                <a:latin typeface="Times New Roman" pitchFamily="18" charset="0"/>
                <a:cs typeface="Times New Roman" pitchFamily="18" charset="0"/>
              </a:rPr>
              <a:t>Water requirement affected by:</a:t>
            </a:r>
          </a:p>
          <a:p>
            <a:pPr>
              <a:buNone/>
            </a:pPr>
            <a:r>
              <a:rPr lang="en-US" sz="2400" dirty="0">
                <a:latin typeface="Times New Roman" pitchFamily="18" charset="0"/>
                <a:cs typeface="Times New Roman" pitchFamily="18" charset="0"/>
              </a:rPr>
              <a:t>     1.Shape &amp; compactness of crystals.</a:t>
            </a:r>
          </a:p>
          <a:p>
            <a:pPr>
              <a:buNone/>
            </a:pPr>
            <a:r>
              <a:rPr lang="en-US" sz="2400" dirty="0">
                <a:latin typeface="Times New Roman" pitchFamily="18" charset="0"/>
                <a:cs typeface="Times New Roman" pitchFamily="18" charset="0"/>
              </a:rPr>
              <a:t>     2.Surface active materials (Calcium carbonate and gum </a:t>
            </a:r>
            <a:r>
              <a:rPr lang="en-US" sz="2400" dirty="0" err="1">
                <a:latin typeface="Times New Roman" pitchFamily="18" charset="0"/>
                <a:cs typeface="Times New Roman" pitchFamily="18" charset="0"/>
              </a:rPr>
              <a:t>arabic</a:t>
            </a:r>
            <a:r>
              <a:rPr lang="en-US" sz="2400"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     3.Particle size distribution.</a:t>
            </a:r>
          </a:p>
        </p:txBody>
      </p:sp>
      <p:pic>
        <p:nvPicPr>
          <p:cNvPr id="2" name="Audio 1">
            <a:hlinkClick r:id="" action="ppaction://media"/>
            <a:extLst>
              <a:ext uri="{FF2B5EF4-FFF2-40B4-BE49-F238E27FC236}">
                <a16:creationId xmlns:a16="http://schemas.microsoft.com/office/drawing/2014/main" id="{9B0DFD73-B2C6-4971-8BE1-8D07CA0600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07"/>
    </mc:Choice>
    <mc:Fallback xmlns="">
      <p:transition spd="slow" advTm="44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u="sng" dirty="0">
                <a:solidFill>
                  <a:srgbClr val="FF0000"/>
                </a:solidFill>
                <a:latin typeface="Times New Roman" pitchFamily="18" charset="0"/>
                <a:cs typeface="Times New Roman" pitchFamily="18" charset="0"/>
              </a:rPr>
              <a:t>TYPES OF GYPSUM PRODUCTS</a:t>
            </a:r>
          </a:p>
        </p:txBody>
      </p:sp>
      <p:sp>
        <p:nvSpPr>
          <p:cNvPr id="3" name="Content Placeholder 2"/>
          <p:cNvSpPr>
            <a:spLocks noGrp="1"/>
          </p:cNvSpPr>
          <p:nvPr>
            <p:ph idx="1"/>
          </p:nvPr>
        </p:nvSpPr>
        <p:spPr>
          <a:xfrm>
            <a:off x="457200" y="1600200"/>
            <a:ext cx="8229600" cy="4525963"/>
          </a:xfrm>
        </p:spPr>
        <p:txBody>
          <a:bodyPr>
            <a:normAutofit/>
          </a:bodyPr>
          <a:lstStyle/>
          <a:p>
            <a:pPr>
              <a:buNone/>
            </a:pPr>
            <a:r>
              <a:rPr lang="en-US" sz="2400" dirty="0">
                <a:latin typeface="Times New Roman" pitchFamily="18" charset="0"/>
                <a:cs typeface="Times New Roman" pitchFamily="18" charset="0"/>
              </a:rPr>
              <a:t>                              </a:t>
            </a:r>
            <a:r>
              <a:rPr lang="en-US" sz="2400" u="sng" dirty="0">
                <a:solidFill>
                  <a:srgbClr val="FF0000"/>
                </a:solidFill>
                <a:latin typeface="Times New Roman" pitchFamily="18" charset="0"/>
                <a:cs typeface="Times New Roman" pitchFamily="18" charset="0"/>
              </a:rPr>
              <a:t>Impression Plaster</a:t>
            </a:r>
          </a:p>
          <a:p>
            <a:pPr>
              <a:buFont typeface="Arial" pitchFamily="34" charset="0"/>
              <a:buChar char="•"/>
            </a:pPr>
            <a:r>
              <a:rPr lang="en-US" sz="2400" dirty="0">
                <a:solidFill>
                  <a:srgbClr val="FF0000"/>
                </a:solidFill>
                <a:latin typeface="Times New Roman" pitchFamily="18" charset="0"/>
                <a:cs typeface="Times New Roman" pitchFamily="18" charset="0"/>
              </a:rPr>
              <a:t>Type I</a:t>
            </a:r>
          </a:p>
          <a:p>
            <a:pPr algn="just">
              <a:buFont typeface="Arial" pitchFamily="34" charset="0"/>
              <a:buChar char="•"/>
            </a:pPr>
            <a:r>
              <a:rPr lang="en-US" sz="2400" dirty="0">
                <a:latin typeface="Times New Roman" pitchFamily="18" charset="0"/>
                <a:cs typeface="Times New Roman" pitchFamily="18" charset="0"/>
              </a:rPr>
              <a:t>One of the earliest impression materials used.</a:t>
            </a:r>
          </a:p>
          <a:p>
            <a:pPr algn="just">
              <a:buFont typeface="Arial" pitchFamily="34" charset="0"/>
              <a:buChar char="•"/>
            </a:pPr>
            <a:r>
              <a:rPr lang="en-US" sz="2400" dirty="0">
                <a:latin typeface="Times New Roman" pitchFamily="18" charset="0"/>
                <a:cs typeface="Times New Roman" pitchFamily="18" charset="0"/>
              </a:rPr>
              <a:t>Rigid, so had to be fractured from undercut areas.</a:t>
            </a:r>
          </a:p>
          <a:p>
            <a:pPr algn="just">
              <a:buFont typeface="Arial" pitchFamily="34" charset="0"/>
              <a:buChar char="•"/>
            </a:pPr>
            <a:r>
              <a:rPr lang="en-US" sz="2400" dirty="0">
                <a:latin typeface="Times New Roman" pitchFamily="18" charset="0"/>
                <a:cs typeface="Times New Roman" pitchFamily="18" charset="0"/>
              </a:rPr>
              <a:t>Rarely used now a days.</a:t>
            </a:r>
          </a:p>
          <a:p>
            <a:pPr algn="just">
              <a:buFont typeface="Arial" pitchFamily="34" charset="0"/>
              <a:buChar char="•"/>
            </a:pPr>
            <a:r>
              <a:rPr lang="en-US" sz="2400" dirty="0">
                <a:latin typeface="Times New Roman" pitchFamily="18" charset="0"/>
                <a:cs typeface="Times New Roman" pitchFamily="18" charset="0"/>
              </a:rPr>
              <a:t>Replaced by newer materials like hydrocolloids and </a:t>
            </a:r>
            <a:r>
              <a:rPr lang="en-US" sz="2400" dirty="0" err="1">
                <a:latin typeface="Times New Roman" pitchFamily="18" charset="0"/>
                <a:cs typeface="Times New Roman" pitchFamily="18" charset="0"/>
              </a:rPr>
              <a:t>elastomers</a:t>
            </a:r>
            <a:r>
              <a:rPr lang="en-US" sz="2400" dirty="0">
                <a:latin typeface="Times New Roman" pitchFamily="18" charset="0"/>
                <a:cs typeface="Times New Roman" pitchFamily="18" charset="0"/>
              </a:rPr>
              <a:t>.</a:t>
            </a:r>
          </a:p>
          <a:p>
            <a:pPr algn="just">
              <a:buNone/>
            </a:pPr>
            <a:endParaRPr lang="en-US" sz="2400" dirty="0">
              <a:latin typeface="Times New Roman" pitchFamily="18" charset="0"/>
              <a:cs typeface="Times New Roman" pitchFamily="18" charset="0"/>
            </a:endParaRPr>
          </a:p>
          <a:p>
            <a:pPr algn="just">
              <a:buNone/>
            </a:pPr>
            <a:endParaRPr lang="en-US" sz="2400" dirty="0">
              <a:latin typeface="Times New Roman" pitchFamily="18" charset="0"/>
              <a:cs typeface="Times New Roman" pitchFamily="18" charset="0"/>
            </a:endParaRPr>
          </a:p>
          <a:p>
            <a:pPr algn="just">
              <a:buNone/>
            </a:pPr>
            <a:endParaRPr lang="en-US" sz="2400" dirty="0">
              <a:latin typeface="Times New Roman" pitchFamily="18" charset="0"/>
              <a:cs typeface="Times New Roman" pitchFamily="18" charset="0"/>
            </a:endParaRPr>
          </a:p>
        </p:txBody>
      </p:sp>
      <p:pic>
        <p:nvPicPr>
          <p:cNvPr id="4" name="Picture 2" descr="C:\Documents and Settings\user\My Documents\Downloads\plaster2.jpg">
            <a:extLst>
              <a:ext uri="{FF2B5EF4-FFF2-40B4-BE49-F238E27FC236}">
                <a16:creationId xmlns:a16="http://schemas.microsoft.com/office/drawing/2014/main" id="{B82E1F33-D259-4739-B11D-D10722DA50C2}"/>
              </a:ext>
            </a:extLst>
          </p:cNvPr>
          <p:cNvPicPr>
            <a:picLocks noChangeAspect="1" noChangeArrowheads="1"/>
          </p:cNvPicPr>
          <p:nvPr/>
        </p:nvPicPr>
        <p:blipFill>
          <a:blip r:embed="rId4" cstate="print"/>
          <a:srcRect l="13873" t="6977" r="7514"/>
          <a:stretch>
            <a:fillRect/>
          </a:stretch>
        </p:blipFill>
        <p:spPr bwMode="auto">
          <a:xfrm>
            <a:off x="6858000" y="1143000"/>
            <a:ext cx="1455420" cy="1669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Audio 4">
            <a:hlinkClick r:id="" action="ppaction://media"/>
            <a:extLst>
              <a:ext uri="{FF2B5EF4-FFF2-40B4-BE49-F238E27FC236}">
                <a16:creationId xmlns:a16="http://schemas.microsoft.com/office/drawing/2014/main" id="{C5C1EC9B-D58D-46BF-BDCD-427D942C0D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0655157"/>
      </p:ext>
    </p:extLst>
  </p:cSld>
  <p:clrMapOvr>
    <a:masterClrMapping/>
  </p:clrMapOvr>
  <mc:AlternateContent xmlns:mc="http://schemas.openxmlformats.org/markup-compatibility/2006" xmlns:p14="http://schemas.microsoft.com/office/powerpoint/2010/main">
    <mc:Choice Requires="p14">
      <p:transition spd="slow" p14:dur="2000" advTm="32966"/>
    </mc:Choice>
    <mc:Fallback xmlns="">
      <p:transition spd="slow" advTm="3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Font typeface="Arial" pitchFamily="34" charset="0"/>
              <a:buChar char="•"/>
            </a:pPr>
            <a:r>
              <a:rPr lang="en-US" sz="2400" dirty="0">
                <a:latin typeface="Times New Roman" pitchFamily="18" charset="0"/>
                <a:cs typeface="Times New Roman" pitchFamily="18" charset="0"/>
              </a:rPr>
              <a:t>It is CaSo</a:t>
            </a:r>
            <a:r>
              <a:rPr lang="en-US" sz="2400" baseline="-25000" dirty="0">
                <a:latin typeface="Times New Roman" pitchFamily="18" charset="0"/>
                <a:cs typeface="Times New Roman" pitchFamily="18" charset="0"/>
              </a:rPr>
              <a:t>4</a:t>
            </a:r>
            <a:r>
              <a:rPr lang="en-US" sz="2400" dirty="0">
                <a:latin typeface="Times New Roman" pitchFamily="18" charset="0"/>
                <a:cs typeface="Times New Roman" pitchFamily="18" charset="0"/>
              </a:rPr>
              <a:t> beta </a:t>
            </a:r>
            <a:r>
              <a:rPr lang="en-US" sz="2400" dirty="0" err="1">
                <a:latin typeface="Times New Roman" pitchFamily="18" charset="0"/>
                <a:cs typeface="Times New Roman" pitchFamily="18" charset="0"/>
              </a:rPr>
              <a:t>hemihydrate</a:t>
            </a:r>
            <a:r>
              <a:rPr lang="en-US" sz="2400" dirty="0">
                <a:latin typeface="Times New Roman" pitchFamily="18" charset="0"/>
                <a:cs typeface="Times New Roman" pitchFamily="18" charset="0"/>
              </a:rPr>
              <a:t> obtained by modifying type II plaster by adding small amounts of </a:t>
            </a:r>
          </a:p>
          <a:p>
            <a:pPr algn="just">
              <a:buFont typeface="Arial" pitchFamily="34" charset="0"/>
              <a:buChar char="•"/>
            </a:pPr>
            <a:r>
              <a:rPr lang="en-US" sz="2400" dirty="0" err="1">
                <a:latin typeface="Times New Roman" pitchFamily="18" charset="0"/>
                <a:cs typeface="Times New Roman" pitchFamily="18" charset="0"/>
              </a:rPr>
              <a:t>Uncalcined</a:t>
            </a:r>
            <a:r>
              <a:rPr lang="en-US" sz="2400" dirty="0">
                <a:latin typeface="Times New Roman" pitchFamily="18" charset="0"/>
                <a:cs typeface="Times New Roman" pitchFamily="18" charset="0"/>
              </a:rPr>
              <a:t> gypsum &amp; CaSo</a:t>
            </a:r>
            <a:r>
              <a:rPr lang="en-US" sz="2400" baseline="-25000" dirty="0">
                <a:latin typeface="Times New Roman" pitchFamily="18" charset="0"/>
                <a:cs typeface="Times New Roman" pitchFamily="18" charset="0"/>
              </a:rPr>
              <a:t>4</a:t>
            </a:r>
            <a:r>
              <a:rPr lang="en-US" sz="2400" dirty="0">
                <a:latin typeface="Times New Roman" pitchFamily="18" charset="0"/>
                <a:cs typeface="Times New Roman" pitchFamily="18" charset="0"/>
              </a:rPr>
              <a:t> anhydrite to decrease the setting time to 4±1(ADA-25)</a:t>
            </a:r>
          </a:p>
          <a:p>
            <a:pPr algn="just">
              <a:buFont typeface="Arial" pitchFamily="34" charset="0"/>
              <a:buChar char="•"/>
            </a:pPr>
            <a:r>
              <a:rPr lang="en-US" sz="2400">
                <a:latin typeface="Times New Roman" pitchFamily="18" charset="0"/>
                <a:cs typeface="Times New Roman" pitchFamily="18" charset="0"/>
              </a:rPr>
              <a:t>Modifiers</a:t>
            </a:r>
            <a:r>
              <a:rPr lang="en-US" sz="2400" dirty="0">
                <a:latin typeface="Times New Roman" pitchFamily="18" charset="0"/>
                <a:cs typeface="Times New Roman" pitchFamily="18" charset="0"/>
              </a:rPr>
              <a:t>.</a:t>
            </a:r>
          </a:p>
          <a:p>
            <a:pPr algn="just">
              <a:buFont typeface="Arial" pitchFamily="34" charset="0"/>
              <a:buChar char="•"/>
            </a:pPr>
            <a:r>
              <a:rPr lang="en-US" sz="2400" dirty="0">
                <a:latin typeface="Times New Roman" pitchFamily="18" charset="0"/>
                <a:cs typeface="Times New Roman" pitchFamily="18" charset="0"/>
              </a:rPr>
              <a:t>Potato starch or sugar: to form soluble plaster for dissolving &amp; </a:t>
            </a:r>
            <a:r>
              <a:rPr lang="en-US" sz="2400" dirty="0" err="1">
                <a:latin typeface="Times New Roman" pitchFamily="18" charset="0"/>
                <a:cs typeface="Times New Roman" pitchFamily="18" charset="0"/>
              </a:rPr>
              <a:t>seperating</a:t>
            </a:r>
            <a:r>
              <a:rPr lang="en-US" sz="2400" dirty="0">
                <a:latin typeface="Times New Roman" pitchFamily="18" charset="0"/>
                <a:cs typeface="Times New Roman" pitchFamily="18" charset="0"/>
              </a:rPr>
              <a:t> cast from the impression.</a:t>
            </a:r>
          </a:p>
          <a:p>
            <a:pPr algn="just">
              <a:buFont typeface="Arial" pitchFamily="34" charset="0"/>
              <a:buChar char="•"/>
            </a:pPr>
            <a:r>
              <a:rPr lang="en-US" sz="2400" dirty="0" err="1">
                <a:latin typeface="Times New Roman" pitchFamily="18" charset="0"/>
                <a:cs typeface="Times New Roman" pitchFamily="18" charset="0"/>
              </a:rPr>
              <a:t>Colouring</a:t>
            </a:r>
            <a:r>
              <a:rPr lang="en-US" sz="2400" dirty="0">
                <a:latin typeface="Times New Roman" pitchFamily="18" charset="0"/>
                <a:cs typeface="Times New Roman" pitchFamily="18" charset="0"/>
              </a:rPr>
              <a:t> pigments(Alizarin red) : to identify margins.</a:t>
            </a:r>
          </a:p>
          <a:p>
            <a:pPr algn="just">
              <a:buNone/>
            </a:pPr>
            <a:endParaRPr lang="en-US" sz="2400" dirty="0">
              <a:latin typeface="Times New Roman" pitchFamily="18" charset="0"/>
              <a:cs typeface="Times New Roman" pitchFamily="18" charset="0"/>
            </a:endParaRPr>
          </a:p>
        </p:txBody>
      </p:sp>
      <p:pic>
        <p:nvPicPr>
          <p:cNvPr id="4" name="Audio 3">
            <a:hlinkClick r:id="" action="ppaction://media"/>
            <a:extLst>
              <a:ext uri="{FF2B5EF4-FFF2-40B4-BE49-F238E27FC236}">
                <a16:creationId xmlns:a16="http://schemas.microsoft.com/office/drawing/2014/main" id="{63DA1504-2C6E-4A46-B289-220A204484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7774654"/>
      </p:ext>
    </p:extLst>
  </p:cSld>
  <p:clrMapOvr>
    <a:masterClrMapping/>
  </p:clrMapOvr>
  <mc:AlternateContent xmlns:mc="http://schemas.openxmlformats.org/markup-compatibility/2006" xmlns:p14="http://schemas.microsoft.com/office/powerpoint/2010/main">
    <mc:Choice Requires="p14">
      <p:transition spd="slow" p14:dur="2000" advTm="49414"/>
    </mc:Choice>
    <mc:Fallback xmlns="">
      <p:transition spd="slow" advTm="4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a:r>
              <a:rPr lang="en-US" sz="2400" dirty="0">
                <a:solidFill>
                  <a:srgbClr val="FFC000"/>
                </a:solidFill>
                <a:latin typeface="Times New Roman" pitchFamily="18" charset="0"/>
                <a:cs typeface="Times New Roman" pitchFamily="18" charset="0"/>
              </a:rPr>
              <a:t>Properties:</a:t>
            </a:r>
          </a:p>
          <a:p>
            <a:pPr algn="just">
              <a:buFont typeface="Arial" pitchFamily="34" charset="0"/>
              <a:buChar char="•"/>
            </a:pPr>
            <a:r>
              <a:rPr lang="en-US" sz="2400" dirty="0">
                <a:latin typeface="Times New Roman" pitchFamily="18" charset="0"/>
                <a:cs typeface="Times New Roman" pitchFamily="18" charset="0"/>
              </a:rPr>
              <a:t>Water powder ratio is 0.5 to 0.75.</a:t>
            </a:r>
          </a:p>
          <a:p>
            <a:pPr algn="just">
              <a:buFont typeface="Arial" pitchFamily="34" charset="0"/>
              <a:buChar char="•"/>
            </a:pPr>
            <a:r>
              <a:rPr lang="en-US" sz="2400" dirty="0">
                <a:latin typeface="Times New Roman" pitchFamily="18" charset="0"/>
                <a:cs typeface="Times New Roman" pitchFamily="18" charset="0"/>
              </a:rPr>
              <a:t>Setting time is 4±1 minute.</a:t>
            </a:r>
          </a:p>
          <a:p>
            <a:pPr algn="just">
              <a:buFont typeface="Arial" pitchFamily="34" charset="0"/>
              <a:buChar char="•"/>
            </a:pPr>
            <a:r>
              <a:rPr lang="en-US" sz="2400" dirty="0">
                <a:latin typeface="Times New Roman" pitchFamily="18" charset="0"/>
                <a:cs typeface="Times New Roman" pitchFamily="18" charset="0"/>
              </a:rPr>
              <a:t>Setting expansion is minimized (0 to 0.15%) to get good dimensional accuracy.</a:t>
            </a:r>
          </a:p>
          <a:p>
            <a:pPr algn="just">
              <a:buFont typeface="Arial" pitchFamily="34" charset="0"/>
              <a:buChar char="•"/>
            </a:pPr>
            <a:r>
              <a:rPr lang="en-US" sz="2400" dirty="0">
                <a:latin typeface="Times New Roman" pitchFamily="18" charset="0"/>
                <a:cs typeface="Times New Roman" pitchFamily="18" charset="0"/>
              </a:rPr>
              <a:t> Low strength helps to separate impression by fracture.</a:t>
            </a:r>
          </a:p>
          <a:p>
            <a:pPr algn="just">
              <a:buFont typeface="Arial" pitchFamily="34" charset="0"/>
              <a:buChar char="•"/>
            </a:pPr>
            <a:endParaRPr lang="en-US" sz="2400" dirty="0">
              <a:latin typeface="Times New Roman" pitchFamily="18" charset="0"/>
              <a:cs typeface="Times New Roman" pitchFamily="18" charset="0"/>
            </a:endParaRPr>
          </a:p>
          <a:p>
            <a:pPr algn="just">
              <a:buFont typeface="Arial" pitchFamily="34" charset="0"/>
              <a:buChar char="•"/>
            </a:pPr>
            <a:r>
              <a:rPr lang="en-US" sz="2400" dirty="0">
                <a:solidFill>
                  <a:srgbClr val="FFC000"/>
                </a:solidFill>
                <a:latin typeface="Times New Roman" pitchFamily="18" charset="0"/>
                <a:cs typeface="Times New Roman" pitchFamily="18" charset="0"/>
              </a:rPr>
              <a:t>Impression technique:</a:t>
            </a:r>
          </a:p>
          <a:p>
            <a:pPr algn="just">
              <a:buFont typeface="Arial" pitchFamily="34" charset="0"/>
              <a:buChar char="•"/>
            </a:pPr>
            <a:r>
              <a:rPr lang="en-US" sz="2400" dirty="0">
                <a:latin typeface="Times New Roman" pitchFamily="18" charset="0"/>
                <a:cs typeface="Times New Roman" pitchFamily="18" charset="0"/>
              </a:rPr>
              <a:t>Used for edentulous cases without severe undercuts : use is similar to other inelastic impression materials. Apply separating media.</a:t>
            </a:r>
          </a:p>
        </p:txBody>
      </p:sp>
      <p:pic>
        <p:nvPicPr>
          <p:cNvPr id="4" name="Audio 3">
            <a:hlinkClick r:id="" action="ppaction://media"/>
            <a:extLst>
              <a:ext uri="{FF2B5EF4-FFF2-40B4-BE49-F238E27FC236}">
                <a16:creationId xmlns:a16="http://schemas.microsoft.com/office/drawing/2014/main" id="{B8A93464-3AE3-489F-B0FC-1EE07C3518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2776148"/>
      </p:ext>
    </p:extLst>
  </p:cSld>
  <p:clrMapOvr>
    <a:masterClrMapping/>
  </p:clrMapOvr>
  <mc:AlternateContent xmlns:mc="http://schemas.openxmlformats.org/markup-compatibility/2006" xmlns:p14="http://schemas.microsoft.com/office/powerpoint/2010/main">
    <mc:Choice Requires="p14">
      <p:transition spd="slow" p14:dur="2000" advTm="52123"/>
    </mc:Choice>
    <mc:Fallback xmlns="">
      <p:transition spd="slow" advTm="52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normAutofit lnSpcReduction="10000"/>
          </a:bodyPr>
          <a:lstStyle/>
          <a:p>
            <a:pPr algn="just">
              <a:buFont typeface="Arial" pitchFamily="34" charset="0"/>
              <a:buChar char="•"/>
            </a:pPr>
            <a:r>
              <a:rPr lang="en-US" sz="2400" dirty="0">
                <a:latin typeface="Times New Roman" pitchFamily="18" charset="0"/>
                <a:cs typeface="Times New Roman" pitchFamily="18" charset="0"/>
              </a:rPr>
              <a:t>For partially edentulous cases or edentulous cases with severe undercuts: after impression sets, carefully fracture it by hammering to remove the impression, Join the broken pieces, apply </a:t>
            </a:r>
            <a:r>
              <a:rPr lang="en-US" sz="2400" dirty="0" err="1">
                <a:latin typeface="Times New Roman" pitchFamily="18" charset="0"/>
                <a:cs typeface="Times New Roman" pitchFamily="18" charset="0"/>
              </a:rPr>
              <a:t>seperating</a:t>
            </a:r>
            <a:r>
              <a:rPr lang="en-US" sz="2400" dirty="0">
                <a:latin typeface="Times New Roman" pitchFamily="18" charset="0"/>
                <a:cs typeface="Times New Roman" pitchFamily="18" charset="0"/>
              </a:rPr>
              <a:t> media, pour the cast.</a:t>
            </a:r>
          </a:p>
          <a:p>
            <a:pPr algn="just">
              <a:buFont typeface="Arial" pitchFamily="34" charset="0"/>
              <a:buChar char="•"/>
            </a:pPr>
            <a:r>
              <a:rPr lang="en-US" sz="2400" dirty="0">
                <a:latin typeface="Times New Roman" pitchFamily="18" charset="0"/>
                <a:cs typeface="Times New Roman" pitchFamily="18" charset="0"/>
              </a:rPr>
              <a:t>After setting immerse in warm water to dissolve the impression.</a:t>
            </a:r>
          </a:p>
          <a:p>
            <a:pPr algn="just">
              <a:buFont typeface="Arial" pitchFamily="34" charset="0"/>
              <a:buChar char="•"/>
            </a:pPr>
            <a:r>
              <a:rPr lang="en-US" sz="2400" dirty="0">
                <a:latin typeface="Times New Roman" pitchFamily="18" charset="0"/>
                <a:cs typeface="Times New Roman" pitchFamily="18" charset="0"/>
              </a:rPr>
              <a:t>Can also be used as wash or secondary impression.</a:t>
            </a:r>
          </a:p>
          <a:p>
            <a:pPr algn="just">
              <a:buNone/>
            </a:pPr>
            <a:endParaRPr lang="en-US" sz="2400" dirty="0">
              <a:latin typeface="Times New Roman" pitchFamily="18" charset="0"/>
              <a:cs typeface="Times New Roman" pitchFamily="18" charset="0"/>
            </a:endParaRPr>
          </a:p>
          <a:p>
            <a:pPr algn="just">
              <a:buNone/>
            </a:pPr>
            <a:r>
              <a:rPr lang="en-US" sz="2400" dirty="0">
                <a:latin typeface="Times New Roman" pitchFamily="18" charset="0"/>
                <a:cs typeface="Times New Roman" pitchFamily="18" charset="0"/>
              </a:rPr>
              <a:t>     </a:t>
            </a:r>
            <a:r>
              <a:rPr lang="en-US" sz="2400" dirty="0">
                <a:solidFill>
                  <a:srgbClr val="FFC000"/>
                </a:solidFill>
                <a:latin typeface="Times New Roman" pitchFamily="18" charset="0"/>
                <a:cs typeface="Times New Roman" pitchFamily="18" charset="0"/>
              </a:rPr>
              <a:t>Advantages:</a:t>
            </a:r>
          </a:p>
          <a:p>
            <a:pPr algn="just">
              <a:buFont typeface="Arial" pitchFamily="34" charset="0"/>
              <a:buChar char="•"/>
            </a:pPr>
            <a:r>
              <a:rPr lang="en-US" sz="2400" dirty="0">
                <a:latin typeface="Times New Roman" pitchFamily="18" charset="0"/>
                <a:cs typeface="Times New Roman" pitchFamily="18" charset="0"/>
              </a:rPr>
              <a:t>Negligible dimensional change.</a:t>
            </a:r>
          </a:p>
          <a:p>
            <a:pPr algn="just">
              <a:buFont typeface="Arial" pitchFamily="34" charset="0"/>
              <a:buChar char="•"/>
            </a:pPr>
            <a:r>
              <a:rPr lang="en-US" sz="2400" dirty="0">
                <a:latin typeface="Times New Roman" pitchFamily="18" charset="0"/>
                <a:cs typeface="Times New Roman" pitchFamily="18" charset="0"/>
              </a:rPr>
              <a:t>Good reproduction of details.</a:t>
            </a:r>
          </a:p>
        </p:txBody>
      </p:sp>
      <p:pic>
        <p:nvPicPr>
          <p:cNvPr id="2" name="Audio 1">
            <a:hlinkClick r:id="" action="ppaction://media"/>
            <a:extLst>
              <a:ext uri="{FF2B5EF4-FFF2-40B4-BE49-F238E27FC236}">
                <a16:creationId xmlns:a16="http://schemas.microsoft.com/office/drawing/2014/main" id="{50E7153E-4D20-4E59-BA2C-EE18F95720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5331380"/>
      </p:ext>
    </p:extLst>
  </p:cSld>
  <p:clrMapOvr>
    <a:masterClrMapping/>
  </p:clrMapOvr>
  <mc:AlternateContent xmlns:mc="http://schemas.openxmlformats.org/markup-compatibility/2006" xmlns:p14="http://schemas.microsoft.com/office/powerpoint/2010/main">
    <mc:Choice Requires="p14">
      <p:transition spd="slow" p14:dur="2000" advTm="30909"/>
    </mc:Choice>
    <mc:Fallback xmlns="">
      <p:transition spd="slow" advTm="30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9ED7A-9F69-41BD-94F1-F3EE7ECBA6D3}"/>
              </a:ext>
            </a:extLst>
          </p:cNvPr>
          <p:cNvSpPr>
            <a:spLocks noGrp="1"/>
          </p:cNvSpPr>
          <p:nvPr>
            <p:ph type="title"/>
          </p:nvPr>
        </p:nvSpPr>
        <p:spPr/>
        <p:txBody>
          <a:bodyPr/>
          <a:lstStyle/>
          <a:p>
            <a:r>
              <a:rPr lang="en-IN" dirty="0"/>
              <a:t>Objectives  of lecture</a:t>
            </a:r>
          </a:p>
        </p:txBody>
      </p:sp>
      <p:sp>
        <p:nvSpPr>
          <p:cNvPr id="3" name="Content Placeholder 2">
            <a:extLst>
              <a:ext uri="{FF2B5EF4-FFF2-40B4-BE49-F238E27FC236}">
                <a16:creationId xmlns:a16="http://schemas.microsoft.com/office/drawing/2014/main" id="{99CAA746-609F-4AE8-A8B4-35D9506E6316}"/>
              </a:ext>
            </a:extLst>
          </p:cNvPr>
          <p:cNvSpPr>
            <a:spLocks noGrp="1"/>
          </p:cNvSpPr>
          <p:nvPr>
            <p:ph idx="1"/>
          </p:nvPr>
        </p:nvSpPr>
        <p:spPr/>
        <p:txBody>
          <a:bodyPr>
            <a:normAutofit fontScale="55000" lnSpcReduction="20000"/>
          </a:bodyPr>
          <a:lstStyle/>
          <a:p>
            <a:r>
              <a:rPr lang="en-IN" dirty="0"/>
              <a:t>Definition </a:t>
            </a:r>
          </a:p>
          <a:p>
            <a:r>
              <a:rPr lang="en-IN" dirty="0"/>
              <a:t>Applications of Gypsum products</a:t>
            </a:r>
          </a:p>
          <a:p>
            <a:r>
              <a:rPr lang="en-IN" dirty="0"/>
              <a:t>ADA classification of gypsum  products</a:t>
            </a:r>
          </a:p>
          <a:p>
            <a:r>
              <a:rPr lang="en-IN" dirty="0"/>
              <a:t>Properties</a:t>
            </a:r>
          </a:p>
          <a:p>
            <a:r>
              <a:rPr lang="en-IN" dirty="0"/>
              <a:t>Manipulation</a:t>
            </a:r>
          </a:p>
          <a:p>
            <a:r>
              <a:rPr lang="en-IN" dirty="0"/>
              <a:t>Infection control</a:t>
            </a:r>
          </a:p>
          <a:p>
            <a:endParaRPr lang="en-IN" dirty="0"/>
          </a:p>
          <a:p>
            <a:endParaRPr lang="en-IN" dirty="0"/>
          </a:p>
          <a:p>
            <a:endParaRPr lang="en-IN" dirty="0"/>
          </a:p>
          <a:p>
            <a:endParaRPr lang="en-IN" dirty="0"/>
          </a:p>
          <a:p>
            <a:endParaRPr lang="en-IN" dirty="0"/>
          </a:p>
          <a:p>
            <a:pPr marL="36576" indent="0">
              <a:buNone/>
            </a:pPr>
            <a:endParaRPr lang="en-IN" dirty="0"/>
          </a:p>
          <a:p>
            <a:endParaRPr lang="en-IN" dirty="0"/>
          </a:p>
          <a:p>
            <a:endParaRPr lang="en-IN" dirty="0"/>
          </a:p>
          <a:p>
            <a:pPr marL="36576" indent="0">
              <a:buNone/>
            </a:pPr>
            <a:endParaRPr lang="en-IN" dirty="0"/>
          </a:p>
          <a:p>
            <a:endParaRPr lang="en-IN" dirty="0"/>
          </a:p>
          <a:p>
            <a:pPr marL="36576" indent="0">
              <a:buNone/>
            </a:pPr>
            <a:r>
              <a:rPr lang="en-IN" dirty="0"/>
              <a:t>    </a:t>
            </a:r>
          </a:p>
          <a:p>
            <a:endParaRPr lang="en-IN" dirty="0"/>
          </a:p>
        </p:txBody>
      </p:sp>
      <p:pic>
        <p:nvPicPr>
          <p:cNvPr id="5" name="Audio 4">
            <a:hlinkClick r:id="" action="ppaction://media"/>
            <a:extLst>
              <a:ext uri="{FF2B5EF4-FFF2-40B4-BE49-F238E27FC236}">
                <a16:creationId xmlns:a16="http://schemas.microsoft.com/office/drawing/2014/main" id="{226364B1-ED7E-4A9E-81F8-FAFD9A9212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6020662"/>
      </p:ext>
    </p:extLst>
  </p:cSld>
  <p:clrMapOvr>
    <a:masterClrMapping/>
  </p:clrMapOvr>
  <mc:AlternateContent xmlns:mc="http://schemas.openxmlformats.org/markup-compatibility/2006" xmlns:p14="http://schemas.microsoft.com/office/powerpoint/2010/main">
    <mc:Choice Requires="p14">
      <p:transition spd="slow" p14:dur="2000" advTm="17285"/>
    </mc:Choice>
    <mc:Fallback xmlns="">
      <p:transition spd="slow" advTm="1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212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z="2400" dirty="0">
                <a:solidFill>
                  <a:srgbClr val="FFC000"/>
                </a:solidFill>
                <a:latin typeface="Times New Roman" pitchFamily="18" charset="0"/>
                <a:cs typeface="Times New Roman" pitchFamily="18" charset="0"/>
              </a:rPr>
              <a:t>Disadvantages:</a:t>
            </a:r>
          </a:p>
          <a:p>
            <a:pPr algn="just">
              <a:buFont typeface="Arial" pitchFamily="34" charset="0"/>
              <a:buChar char="•"/>
            </a:pPr>
            <a:r>
              <a:rPr lang="en-US" sz="2400" dirty="0">
                <a:latin typeface="Times New Roman" pitchFamily="18" charset="0"/>
                <a:cs typeface="Times New Roman" pitchFamily="18" charset="0"/>
              </a:rPr>
              <a:t>Non elastic.</a:t>
            </a:r>
          </a:p>
          <a:p>
            <a:pPr algn="just">
              <a:buFont typeface="Arial" pitchFamily="34" charset="0"/>
              <a:buChar char="•"/>
            </a:pPr>
            <a:r>
              <a:rPr lang="en-US" sz="2400" dirty="0">
                <a:latin typeface="Times New Roman" pitchFamily="18" charset="0"/>
                <a:cs typeface="Times New Roman" pitchFamily="18" charset="0"/>
              </a:rPr>
              <a:t>Messy work</a:t>
            </a:r>
          </a:p>
          <a:p>
            <a:pPr algn="just">
              <a:buFont typeface="Arial" pitchFamily="34" charset="0"/>
              <a:buChar char="•"/>
            </a:pPr>
            <a:r>
              <a:rPr lang="en-US" sz="2400" dirty="0">
                <a:latin typeface="Times New Roman" pitchFamily="18" charset="0"/>
                <a:cs typeface="Times New Roman" pitchFamily="18" charset="0"/>
              </a:rPr>
              <a:t>Bad taste, disliked by patients.</a:t>
            </a:r>
          </a:p>
          <a:p>
            <a:pPr algn="just">
              <a:buNone/>
            </a:pPr>
            <a:endParaRPr lang="en-US" sz="2400" dirty="0">
              <a:latin typeface="Times New Roman" pitchFamily="18" charset="0"/>
              <a:cs typeface="Times New Roman" pitchFamily="18" charset="0"/>
            </a:endParaRPr>
          </a:p>
          <a:p>
            <a:pPr algn="just">
              <a:buFont typeface="Arial" pitchFamily="34" charset="0"/>
              <a:buChar char="•"/>
            </a:pPr>
            <a:r>
              <a:rPr lang="en-US" sz="2400" dirty="0">
                <a:latin typeface="Times New Roman" pitchFamily="18" charset="0"/>
                <a:cs typeface="Times New Roman" pitchFamily="18" charset="0"/>
              </a:rPr>
              <a:t>Due to availability of elastomeric and hydrocolloid impression materials, which are more convenient, it has become outdated now.</a:t>
            </a:r>
          </a:p>
        </p:txBody>
      </p:sp>
      <p:pic>
        <p:nvPicPr>
          <p:cNvPr id="2" name="Audio 1">
            <a:hlinkClick r:id="" action="ppaction://media"/>
            <a:extLst>
              <a:ext uri="{FF2B5EF4-FFF2-40B4-BE49-F238E27FC236}">
                <a16:creationId xmlns:a16="http://schemas.microsoft.com/office/drawing/2014/main" id="{02494DBB-28D5-474B-A8F4-B357A8C9B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092108"/>
      </p:ext>
    </p:extLst>
  </p:cSld>
  <p:clrMapOvr>
    <a:masterClrMapping/>
  </p:clrMapOvr>
  <mc:AlternateContent xmlns:mc="http://schemas.openxmlformats.org/markup-compatibility/2006" xmlns:p14="http://schemas.microsoft.com/office/powerpoint/2010/main">
    <mc:Choice Requires="p14">
      <p:transition spd="slow" p14:dur="2000" advTm="12738"/>
    </mc:Choice>
    <mc:Fallback xmlns="">
      <p:transition spd="slow" advTm="1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u="sng" dirty="0">
                <a:solidFill>
                  <a:srgbClr val="FF0000"/>
                </a:solidFill>
                <a:latin typeface="Bookman Old Style" pitchFamily="18" charset="0"/>
              </a:rPr>
              <a:t>DENTAL PLASTER</a:t>
            </a:r>
          </a:p>
        </p:txBody>
      </p:sp>
      <p:sp>
        <p:nvSpPr>
          <p:cNvPr id="3" name="Content Placeholder 2"/>
          <p:cNvSpPr>
            <a:spLocks noGrp="1"/>
          </p:cNvSpPr>
          <p:nvPr>
            <p:ph idx="1"/>
          </p:nvPr>
        </p:nvSpPr>
        <p:spPr/>
        <p:txBody>
          <a:bodyPr>
            <a:normAutofit/>
          </a:bodyPr>
          <a:lstStyle/>
          <a:p>
            <a:pPr>
              <a:buNone/>
            </a:pPr>
            <a:r>
              <a:rPr lang="en-US" sz="2400" dirty="0">
                <a:solidFill>
                  <a:srgbClr val="FFC000"/>
                </a:solidFill>
                <a:latin typeface="Times New Roman" pitchFamily="18" charset="0"/>
                <a:cs typeface="Times New Roman" pitchFamily="18" charset="0"/>
              </a:rPr>
              <a:t>   Composition:</a:t>
            </a:r>
          </a:p>
          <a:p>
            <a:pPr>
              <a:buFont typeface="Arial" pitchFamily="34" charset="0"/>
              <a:buChar char="•"/>
            </a:pPr>
            <a:r>
              <a:rPr lang="en-US" sz="2400" dirty="0">
                <a:latin typeface="Times New Roman" pitchFamily="18" charset="0"/>
                <a:cs typeface="Times New Roman" pitchFamily="18" charset="0"/>
              </a:rPr>
              <a:t>Beta </a:t>
            </a:r>
            <a:r>
              <a:rPr lang="en-US" sz="2400" dirty="0" err="1">
                <a:latin typeface="Times New Roman" pitchFamily="18" charset="0"/>
                <a:cs typeface="Times New Roman" pitchFamily="18" charset="0"/>
              </a:rPr>
              <a:t>hemihydrate</a:t>
            </a:r>
            <a:r>
              <a:rPr lang="en-US" sz="2400" dirty="0">
                <a:latin typeface="Times New Roman" pitchFamily="18" charset="0"/>
                <a:cs typeface="Times New Roman" pitchFamily="18" charset="0"/>
              </a:rPr>
              <a:t> and modifiers.</a:t>
            </a:r>
          </a:p>
          <a:p>
            <a:pPr>
              <a:buFont typeface="Arial" pitchFamily="34" charset="0"/>
              <a:buChar char="•"/>
            </a:pPr>
            <a:endParaRPr lang="en-US" sz="2400" dirty="0">
              <a:latin typeface="Times New Roman" pitchFamily="18" charset="0"/>
              <a:cs typeface="Times New Roman" pitchFamily="18" charset="0"/>
            </a:endParaRPr>
          </a:p>
          <a:p>
            <a:pPr>
              <a:buNone/>
            </a:pPr>
            <a:r>
              <a:rPr lang="en-US" sz="2400" dirty="0">
                <a:solidFill>
                  <a:srgbClr val="FFC000"/>
                </a:solidFill>
                <a:latin typeface="Times New Roman" pitchFamily="18" charset="0"/>
                <a:cs typeface="Times New Roman" pitchFamily="18" charset="0"/>
              </a:rPr>
              <a:t>   Uses:</a:t>
            </a:r>
          </a:p>
          <a:p>
            <a:pPr>
              <a:buFont typeface="Arial" pitchFamily="34" charset="0"/>
              <a:buChar char="•"/>
            </a:pPr>
            <a:r>
              <a:rPr lang="en-US" sz="2400" dirty="0">
                <a:latin typeface="Times New Roman" pitchFamily="18" charset="0"/>
                <a:cs typeface="Times New Roman" pitchFamily="18" charset="0"/>
              </a:rPr>
              <a:t>Making study casts and models.</a:t>
            </a:r>
          </a:p>
          <a:p>
            <a:pPr>
              <a:buFont typeface="Arial" pitchFamily="34" charset="0"/>
              <a:buChar char="•"/>
            </a:pPr>
            <a:r>
              <a:rPr lang="en-US" sz="2400" dirty="0">
                <a:latin typeface="Times New Roman" pitchFamily="18" charset="0"/>
                <a:cs typeface="Times New Roman" pitchFamily="18" charset="0"/>
              </a:rPr>
              <a:t>Making moulds for curing dentures.</a:t>
            </a:r>
          </a:p>
          <a:p>
            <a:pPr>
              <a:buFont typeface="Arial" pitchFamily="34" charset="0"/>
              <a:buChar char="•"/>
            </a:pPr>
            <a:r>
              <a:rPr lang="en-US" sz="2400" dirty="0">
                <a:latin typeface="Times New Roman" pitchFamily="18" charset="0"/>
                <a:cs typeface="Times New Roman" pitchFamily="18" charset="0"/>
              </a:rPr>
              <a:t>Mounting casts on articulators.</a:t>
            </a:r>
            <a:endParaRPr lang="en-US" sz="2400" dirty="0">
              <a:solidFill>
                <a:srgbClr val="FFC000"/>
              </a:solidFill>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p>
          <a:p>
            <a:pPr>
              <a:buNone/>
            </a:pPr>
            <a:r>
              <a:rPr lang="en-US" sz="2400" dirty="0">
                <a:latin typeface="Times New Roman" pitchFamily="18" charset="0"/>
                <a:cs typeface="Times New Roman" pitchFamily="18" charset="0"/>
              </a:rPr>
              <a:t>    </a:t>
            </a:r>
          </a:p>
        </p:txBody>
      </p:sp>
      <p:pic>
        <p:nvPicPr>
          <p:cNvPr id="5" name="Picture 4">
            <a:extLst>
              <a:ext uri="{FF2B5EF4-FFF2-40B4-BE49-F238E27FC236}">
                <a16:creationId xmlns:a16="http://schemas.microsoft.com/office/drawing/2014/main" id="{F15DDE5C-80AC-4048-ADF0-BB188A5D11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78759" y="2527041"/>
            <a:ext cx="2362200" cy="1880118"/>
          </a:xfrm>
          <a:prstGeom prst="rect">
            <a:avLst/>
          </a:prstGeom>
        </p:spPr>
      </p:pic>
      <p:pic>
        <p:nvPicPr>
          <p:cNvPr id="6" name="Audio 5">
            <a:hlinkClick r:id="" action="ppaction://media"/>
            <a:extLst>
              <a:ext uri="{FF2B5EF4-FFF2-40B4-BE49-F238E27FC236}">
                <a16:creationId xmlns:a16="http://schemas.microsoft.com/office/drawing/2014/main" id="{8FD1934C-F272-47CD-90BC-8025BB2E2B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4291294"/>
      </p:ext>
    </p:extLst>
  </p:cSld>
  <p:clrMapOvr>
    <a:masterClrMapping/>
  </p:clrMapOvr>
  <mc:AlternateContent xmlns:mc="http://schemas.openxmlformats.org/markup-compatibility/2006" xmlns:p14="http://schemas.microsoft.com/office/powerpoint/2010/main">
    <mc:Choice Requires="p14">
      <p:transition spd="slow" p14:dur="2000" advTm="13296"/>
    </mc:Choice>
    <mc:Fallback xmlns="">
      <p:transition spd="slow" advTm="13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400" u="sng" dirty="0">
                <a:solidFill>
                  <a:srgbClr val="FFC000"/>
                </a:solidFill>
                <a:latin typeface="Times New Roman" pitchFamily="18" charset="0"/>
                <a:cs typeface="Times New Roman" pitchFamily="18" charset="0"/>
              </a:rPr>
              <a:t>Requirements:</a:t>
            </a:r>
          </a:p>
          <a:p>
            <a:pPr algn="just">
              <a:buFont typeface="Arial" pitchFamily="34" charset="0"/>
              <a:buChar char="•"/>
            </a:pPr>
            <a:r>
              <a:rPr lang="en-US" sz="2400" dirty="0">
                <a:latin typeface="Times New Roman" pitchFamily="18" charset="0"/>
                <a:cs typeface="Times New Roman" pitchFamily="18" charset="0"/>
              </a:rPr>
              <a:t>Should set rapidly but give adequate time for manipulation.</a:t>
            </a:r>
          </a:p>
          <a:p>
            <a:pPr algn="just">
              <a:buFont typeface="Arial" pitchFamily="34" charset="0"/>
              <a:buChar char="•"/>
            </a:pPr>
            <a:r>
              <a:rPr lang="en-US" sz="2400" dirty="0">
                <a:latin typeface="Times New Roman" pitchFamily="18" charset="0"/>
                <a:cs typeface="Times New Roman" pitchFamily="18" charset="0"/>
              </a:rPr>
              <a:t>Should set to a very hard and strong mass.</a:t>
            </a:r>
          </a:p>
          <a:p>
            <a:pPr algn="just">
              <a:buFont typeface="Arial" pitchFamily="34" charset="0"/>
              <a:buChar char="•"/>
            </a:pPr>
            <a:r>
              <a:rPr lang="en-US" sz="2400" dirty="0">
                <a:latin typeface="Times New Roman" pitchFamily="18" charset="0"/>
                <a:cs typeface="Times New Roman" pitchFamily="18" charset="0"/>
              </a:rPr>
              <a:t>After mixing, Consistency should be such that it should flow into all parts of the impression and reproduce all the minute details.</a:t>
            </a:r>
          </a:p>
          <a:p>
            <a:pPr algn="just">
              <a:buFont typeface="Arial" pitchFamily="34" charset="0"/>
              <a:buChar char="•"/>
            </a:pPr>
            <a:r>
              <a:rPr lang="en-US" sz="2400" dirty="0">
                <a:latin typeface="Times New Roman" pitchFamily="18" charset="0"/>
                <a:cs typeface="Times New Roman" pitchFamily="18" charset="0"/>
              </a:rPr>
              <a:t>Neither contract nor expand while setting.</a:t>
            </a:r>
          </a:p>
          <a:p>
            <a:pPr algn="just">
              <a:buFont typeface="Arial" pitchFamily="34" charset="0"/>
              <a:buChar char="•"/>
            </a:pPr>
            <a:r>
              <a:rPr lang="en-US" sz="2400" dirty="0">
                <a:latin typeface="Times New Roman" pitchFamily="18" charset="0"/>
                <a:cs typeface="Times New Roman" pitchFamily="18" charset="0"/>
              </a:rPr>
              <a:t>After setting it should not warp or change shape.</a:t>
            </a:r>
          </a:p>
          <a:p>
            <a:pPr algn="just">
              <a:buFont typeface="Arial" pitchFamily="34" charset="0"/>
              <a:buChar char="•"/>
            </a:pPr>
            <a:r>
              <a:rPr lang="en-US" sz="2400" dirty="0">
                <a:latin typeface="Times New Roman" pitchFamily="18" charset="0"/>
                <a:cs typeface="Times New Roman" pitchFamily="18" charset="0"/>
              </a:rPr>
              <a:t>It should not loose strength when subjected to </a:t>
            </a:r>
            <a:r>
              <a:rPr lang="en-US" sz="2400" dirty="0" err="1">
                <a:latin typeface="Times New Roman" pitchFamily="18" charset="0"/>
                <a:cs typeface="Times New Roman" pitchFamily="18" charset="0"/>
              </a:rPr>
              <a:t>moulding</a:t>
            </a:r>
            <a:r>
              <a:rPr lang="en-US" sz="2400" dirty="0">
                <a:latin typeface="Times New Roman" pitchFamily="18" charset="0"/>
                <a:cs typeface="Times New Roman" pitchFamily="18" charset="0"/>
              </a:rPr>
              <a:t> &amp; curing procedures.</a:t>
            </a:r>
          </a:p>
          <a:p>
            <a:pPr algn="just">
              <a:buNone/>
            </a:pPr>
            <a:endParaRPr lang="en-US" sz="2400" dirty="0">
              <a:latin typeface="Times New Roman" pitchFamily="18" charset="0"/>
              <a:cs typeface="Times New Roman" pitchFamily="18" charset="0"/>
            </a:endParaRPr>
          </a:p>
        </p:txBody>
      </p:sp>
      <p:pic>
        <p:nvPicPr>
          <p:cNvPr id="4" name="Audio 3">
            <a:hlinkClick r:id="" action="ppaction://media"/>
            <a:extLst>
              <a:ext uri="{FF2B5EF4-FFF2-40B4-BE49-F238E27FC236}">
                <a16:creationId xmlns:a16="http://schemas.microsoft.com/office/drawing/2014/main" id="{CCF055B8-784A-4D32-87E2-B63BA0162D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4567393"/>
      </p:ext>
    </p:extLst>
  </p:cSld>
  <p:clrMapOvr>
    <a:masterClrMapping/>
  </p:clrMapOvr>
  <mc:AlternateContent xmlns:mc="http://schemas.openxmlformats.org/markup-compatibility/2006" xmlns:p14="http://schemas.microsoft.com/office/powerpoint/2010/main">
    <mc:Choice Requires="p14">
      <p:transition spd="slow" p14:dur="2000" advTm="30957"/>
    </mc:Choice>
    <mc:Fallback xmlns="">
      <p:transition spd="slow" advTm="30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153400" cy="3505199"/>
          </a:xfrm>
        </p:spPr>
        <p:txBody>
          <a:bodyPr>
            <a:normAutofit/>
          </a:bodyPr>
          <a:lstStyle/>
          <a:p>
            <a:pPr algn="just"/>
            <a:r>
              <a:rPr lang="en-US" sz="2400" dirty="0">
                <a:solidFill>
                  <a:srgbClr val="FFC000"/>
                </a:solidFill>
                <a:latin typeface="Times New Roman" pitchFamily="18" charset="0"/>
                <a:cs typeface="Times New Roman" pitchFamily="18" charset="0"/>
              </a:rPr>
              <a:t>Properties :</a:t>
            </a:r>
          </a:p>
          <a:p>
            <a:pPr marL="36576" indent="0" algn="just">
              <a:buNone/>
            </a:pPr>
            <a:endParaRPr lang="en-US" sz="2400" dirty="0">
              <a:solidFill>
                <a:srgbClr val="FFC000"/>
              </a:solidFill>
              <a:latin typeface="Times New Roman" pitchFamily="18" charset="0"/>
              <a:cs typeface="Times New Roman" pitchFamily="18" charset="0"/>
            </a:endParaRPr>
          </a:p>
          <a:p>
            <a:pPr algn="just">
              <a:buFont typeface="Arial" pitchFamily="34" charset="0"/>
              <a:buChar char="•"/>
            </a:pPr>
            <a:r>
              <a:rPr lang="en-US" sz="2400" dirty="0">
                <a:latin typeface="Times New Roman" pitchFamily="18" charset="0"/>
                <a:cs typeface="Times New Roman" pitchFamily="18" charset="0"/>
              </a:rPr>
              <a:t>Water powder ratio is 0.45-0.5</a:t>
            </a:r>
          </a:p>
          <a:p>
            <a:pPr algn="just">
              <a:buFont typeface="Arial" pitchFamily="34" charset="0"/>
              <a:buChar char="•"/>
            </a:pPr>
            <a:r>
              <a:rPr lang="en-US" sz="2400" dirty="0">
                <a:latin typeface="Times New Roman" pitchFamily="18" charset="0"/>
                <a:cs typeface="Times New Roman" pitchFamily="18" charset="0"/>
              </a:rPr>
              <a:t>Setting time is 12±4 minutes.</a:t>
            </a:r>
          </a:p>
          <a:p>
            <a:pPr algn="just">
              <a:buFont typeface="Arial" pitchFamily="34" charset="0"/>
              <a:buChar char="•"/>
            </a:pPr>
            <a:r>
              <a:rPr lang="en-US" sz="2400" dirty="0">
                <a:latin typeface="Times New Roman" pitchFamily="18" charset="0"/>
                <a:cs typeface="Times New Roman" pitchFamily="18" charset="0"/>
              </a:rPr>
              <a:t>Setting expansion is &lt; 0.3%</a:t>
            </a:r>
          </a:p>
          <a:p>
            <a:pPr algn="just">
              <a:buFont typeface="Arial" pitchFamily="34" charset="0"/>
              <a:buChar char="•"/>
            </a:pPr>
            <a:r>
              <a:rPr lang="en-US" sz="2400" dirty="0">
                <a:latin typeface="Times New Roman" pitchFamily="18" charset="0"/>
                <a:cs typeface="Times New Roman" pitchFamily="18" charset="0"/>
              </a:rPr>
              <a:t>Low strength: 9 MPa (1 hour) and 20-30 </a:t>
            </a:r>
            <a:r>
              <a:rPr lang="en-US" sz="2400" dirty="0" err="1">
                <a:latin typeface="Times New Roman" pitchFamily="18" charset="0"/>
                <a:cs typeface="Times New Roman" pitchFamily="18" charset="0"/>
              </a:rPr>
              <a:t>Mpa</a:t>
            </a:r>
            <a:r>
              <a:rPr lang="en-US" sz="2400" dirty="0">
                <a:latin typeface="Times New Roman" pitchFamily="18" charset="0"/>
                <a:cs typeface="Times New Roman" pitchFamily="18" charset="0"/>
              </a:rPr>
              <a:t> dry compressive strength- adequate for use.</a:t>
            </a:r>
          </a:p>
          <a:p>
            <a:pPr algn="just">
              <a:buFont typeface="Arial" pitchFamily="34" charset="0"/>
              <a:buChar char="•"/>
            </a:pPr>
            <a:r>
              <a:rPr lang="en-US" sz="2400" dirty="0">
                <a:latin typeface="Times New Roman" pitchFamily="18" charset="0"/>
                <a:cs typeface="Times New Roman" pitchFamily="18" charset="0"/>
              </a:rPr>
              <a:t>Low surface hardness and abrasion resistance.</a:t>
            </a:r>
          </a:p>
        </p:txBody>
      </p:sp>
      <p:pic>
        <p:nvPicPr>
          <p:cNvPr id="2" name="Audio 1">
            <a:hlinkClick r:id="" action="ppaction://media"/>
            <a:extLst>
              <a:ext uri="{FF2B5EF4-FFF2-40B4-BE49-F238E27FC236}">
                <a16:creationId xmlns:a16="http://schemas.microsoft.com/office/drawing/2014/main" id="{A31817BF-77BF-4247-ABC6-51D24F72E8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107649"/>
      </p:ext>
    </p:extLst>
  </p:cSld>
  <p:clrMapOvr>
    <a:masterClrMapping/>
  </p:clrMapOvr>
  <mc:AlternateContent xmlns:mc="http://schemas.openxmlformats.org/markup-compatibility/2006" xmlns:p14="http://schemas.microsoft.com/office/powerpoint/2010/main">
    <mc:Choice Requires="p14">
      <p:transition spd="slow" p14:dur="2000" advTm="30765"/>
    </mc:Choice>
    <mc:Fallback xmlns="">
      <p:transition spd="slow" advTm="30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u="sng" dirty="0">
                <a:solidFill>
                  <a:srgbClr val="FF0000"/>
                </a:solidFill>
                <a:latin typeface="Times New Roman" pitchFamily="18" charset="0"/>
                <a:cs typeface="Times New Roman" pitchFamily="18" charset="0"/>
              </a:rPr>
              <a:t>DENTAL STONE</a:t>
            </a:r>
          </a:p>
        </p:txBody>
      </p:sp>
      <p:sp>
        <p:nvSpPr>
          <p:cNvPr id="3" name="Content Placeholder 2"/>
          <p:cNvSpPr>
            <a:spLocks noGrp="1"/>
          </p:cNvSpPr>
          <p:nvPr>
            <p:ph idx="1"/>
          </p:nvPr>
        </p:nvSpPr>
        <p:spPr>
          <a:xfrm>
            <a:off x="457200" y="1371600"/>
            <a:ext cx="7467600" cy="4754563"/>
          </a:xfrm>
        </p:spPr>
        <p:txBody>
          <a:bodyPr>
            <a:normAutofit lnSpcReduction="10000"/>
          </a:bodyPr>
          <a:lstStyle/>
          <a:p>
            <a:pPr>
              <a:buFont typeface="Arial" pitchFamily="34" charset="0"/>
              <a:buChar char="•"/>
            </a:pPr>
            <a:r>
              <a:rPr lang="en-US" sz="2400" dirty="0">
                <a:solidFill>
                  <a:srgbClr val="FFC000"/>
                </a:solidFill>
                <a:latin typeface="Times New Roman" pitchFamily="18" charset="0"/>
                <a:cs typeface="Times New Roman" pitchFamily="18" charset="0"/>
              </a:rPr>
              <a:t>Uses :</a:t>
            </a:r>
          </a:p>
          <a:p>
            <a:pPr algn="just">
              <a:buNone/>
            </a:pPr>
            <a:r>
              <a:rPr lang="en-US" sz="2400" dirty="0">
                <a:latin typeface="Times New Roman" pitchFamily="18" charset="0"/>
                <a:cs typeface="Times New Roman" pitchFamily="18" charset="0"/>
              </a:rPr>
              <a:t>     For preparing master casts and make moulds.</a:t>
            </a:r>
          </a:p>
          <a:p>
            <a:pPr algn="just">
              <a:buNone/>
            </a:pPr>
            <a:r>
              <a:rPr lang="en-US" sz="2400" dirty="0">
                <a:latin typeface="Times New Roman" pitchFamily="18" charset="0"/>
                <a:cs typeface="Times New Roman" pitchFamily="18" charset="0"/>
              </a:rPr>
              <a:t>     Binder for gypsum bonded investment material, for casting and soldering purpose.</a:t>
            </a:r>
          </a:p>
          <a:p>
            <a:pPr algn="just">
              <a:buFont typeface="Arial" pitchFamily="34" charset="0"/>
              <a:buChar char="•"/>
            </a:pPr>
            <a:r>
              <a:rPr lang="en-US" sz="2400" dirty="0">
                <a:solidFill>
                  <a:srgbClr val="FFC000"/>
                </a:solidFill>
                <a:latin typeface="Times New Roman" pitchFamily="18" charset="0"/>
                <a:cs typeface="Times New Roman" pitchFamily="18" charset="0"/>
              </a:rPr>
              <a:t>Composition :</a:t>
            </a:r>
          </a:p>
          <a:p>
            <a:pPr algn="just">
              <a:buNone/>
            </a:pPr>
            <a:r>
              <a:rPr lang="en-US" sz="2400" dirty="0">
                <a:latin typeface="Times New Roman" pitchFamily="18" charset="0"/>
                <a:cs typeface="Times New Roman" pitchFamily="18" charset="0"/>
              </a:rPr>
              <a:t>     Alpha </a:t>
            </a:r>
            <a:r>
              <a:rPr lang="en-US" sz="2400" dirty="0" err="1">
                <a:latin typeface="Times New Roman" pitchFamily="18" charset="0"/>
                <a:cs typeface="Times New Roman" pitchFamily="18" charset="0"/>
              </a:rPr>
              <a:t>hemihydrate</a:t>
            </a:r>
            <a:endParaRPr lang="en-US" sz="2400" dirty="0">
              <a:latin typeface="Times New Roman" pitchFamily="18" charset="0"/>
              <a:cs typeface="Times New Roman" pitchFamily="18" charset="0"/>
            </a:endParaRPr>
          </a:p>
          <a:p>
            <a:pPr algn="just">
              <a:buNone/>
            </a:pPr>
            <a:r>
              <a:rPr lang="en-US" sz="2400" dirty="0">
                <a:latin typeface="Times New Roman" pitchFamily="18" charset="0"/>
                <a:cs typeface="Times New Roman" pitchFamily="18" charset="0"/>
              </a:rPr>
              <a:t>     Accelerators</a:t>
            </a:r>
          </a:p>
          <a:p>
            <a:pPr algn="just">
              <a:buNone/>
            </a:pPr>
            <a:r>
              <a:rPr lang="en-US" sz="2400" dirty="0">
                <a:latin typeface="Times New Roman" pitchFamily="18" charset="0"/>
                <a:cs typeface="Times New Roman" pitchFamily="18" charset="0"/>
              </a:rPr>
              <a:t>     Retarders</a:t>
            </a:r>
          </a:p>
          <a:p>
            <a:pPr algn="just">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Colouring</a:t>
            </a:r>
            <a:r>
              <a:rPr lang="en-US" sz="2400" dirty="0">
                <a:latin typeface="Times New Roman" pitchFamily="18" charset="0"/>
                <a:cs typeface="Times New Roman" pitchFamily="18" charset="0"/>
              </a:rPr>
              <a:t> matter.</a:t>
            </a:r>
          </a:p>
          <a:p>
            <a:pPr algn="just">
              <a:buFont typeface="Arial" pitchFamily="34" charset="0"/>
              <a:buChar char="•"/>
            </a:pPr>
            <a:r>
              <a:rPr lang="en-US" sz="2400" dirty="0">
                <a:latin typeface="Times New Roman" pitchFamily="18" charset="0"/>
                <a:cs typeface="Times New Roman" pitchFamily="18" charset="0"/>
              </a:rPr>
              <a:t>Balanced solution : A stone with the setting time established by the proper Quantities of both accelerators &amp; retarders.  </a:t>
            </a:r>
          </a:p>
        </p:txBody>
      </p:sp>
      <p:pic>
        <p:nvPicPr>
          <p:cNvPr id="4" name="Picture 3">
            <a:extLst>
              <a:ext uri="{FF2B5EF4-FFF2-40B4-BE49-F238E27FC236}">
                <a16:creationId xmlns:a16="http://schemas.microsoft.com/office/drawing/2014/main" id="{236F4064-3964-48AE-88AE-EDC22D1CAA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130884" y="2947802"/>
            <a:ext cx="1894114" cy="1506682"/>
          </a:xfrm>
          <a:prstGeom prst="rect">
            <a:avLst/>
          </a:prstGeom>
        </p:spPr>
      </p:pic>
      <p:pic>
        <p:nvPicPr>
          <p:cNvPr id="5" name="Audio 4">
            <a:hlinkClick r:id="" action="ppaction://media"/>
            <a:extLst>
              <a:ext uri="{FF2B5EF4-FFF2-40B4-BE49-F238E27FC236}">
                <a16:creationId xmlns:a16="http://schemas.microsoft.com/office/drawing/2014/main" id="{1F0725A1-B817-4931-9A1C-42F071F0B6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87515101"/>
      </p:ext>
    </p:extLst>
  </p:cSld>
  <p:clrMapOvr>
    <a:masterClrMapping/>
  </p:clrMapOvr>
  <mc:AlternateContent xmlns:mc="http://schemas.openxmlformats.org/markup-compatibility/2006" xmlns:p14="http://schemas.microsoft.com/office/powerpoint/2010/main">
    <mc:Choice Requires="p14">
      <p:transition spd="slow" p14:dur="2000" advTm="37768"/>
    </mc:Choice>
    <mc:Fallback xmlns="">
      <p:transition spd="slow" advTm="3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itchFamily="34" charset="0"/>
              <a:buChar char="•"/>
            </a:pPr>
            <a:r>
              <a:rPr lang="en-US" sz="2400" dirty="0">
                <a:solidFill>
                  <a:srgbClr val="FFC000"/>
                </a:solidFill>
                <a:latin typeface="Times New Roman" pitchFamily="18" charset="0"/>
                <a:cs typeface="Times New Roman" pitchFamily="18" charset="0"/>
              </a:rPr>
              <a:t>Properties:</a:t>
            </a:r>
          </a:p>
          <a:p>
            <a:pPr>
              <a:buFont typeface="Arial" pitchFamily="34" charset="0"/>
              <a:buChar char="•"/>
            </a:pPr>
            <a:r>
              <a:rPr lang="en-US" sz="2400" dirty="0">
                <a:latin typeface="Times New Roman" pitchFamily="18" charset="0"/>
                <a:cs typeface="Times New Roman" pitchFamily="18" charset="0"/>
              </a:rPr>
              <a:t>W/P is 0.28 to 0.3.</a:t>
            </a:r>
          </a:p>
          <a:p>
            <a:pPr>
              <a:buFont typeface="Arial" pitchFamily="34" charset="0"/>
              <a:buChar char="•"/>
            </a:pPr>
            <a:r>
              <a:rPr lang="en-US" sz="2400" dirty="0">
                <a:latin typeface="Times New Roman" pitchFamily="18" charset="0"/>
                <a:cs typeface="Times New Roman" pitchFamily="18" charset="0"/>
              </a:rPr>
              <a:t>Setting time is 12±4 minutes.</a:t>
            </a:r>
          </a:p>
          <a:p>
            <a:pPr>
              <a:buFont typeface="Arial" pitchFamily="34" charset="0"/>
              <a:buChar char="•"/>
            </a:pPr>
            <a:r>
              <a:rPr lang="en-US" sz="2400" dirty="0">
                <a:latin typeface="Times New Roman" pitchFamily="18" charset="0"/>
                <a:cs typeface="Times New Roman" pitchFamily="18" charset="0"/>
              </a:rPr>
              <a:t>Compressive wet strength : 20 </a:t>
            </a:r>
            <a:r>
              <a:rPr lang="en-US" sz="2400" dirty="0" err="1">
                <a:latin typeface="Times New Roman" pitchFamily="18" charset="0"/>
                <a:cs typeface="Times New Roman" pitchFamily="18" charset="0"/>
              </a:rPr>
              <a:t>Mpa</a:t>
            </a:r>
            <a:endParaRPr lang="en-US" sz="2400" dirty="0">
              <a:latin typeface="Times New Roman" pitchFamily="18" charset="0"/>
              <a:cs typeface="Times New Roman" pitchFamily="18" charset="0"/>
            </a:endParaRPr>
          </a:p>
          <a:p>
            <a:pPr>
              <a:buFont typeface="Arial" pitchFamily="34" charset="0"/>
              <a:buChar char="•"/>
            </a:pPr>
            <a:r>
              <a:rPr lang="en-US" sz="2400" dirty="0">
                <a:latin typeface="Times New Roman" pitchFamily="18" charset="0"/>
                <a:cs typeface="Times New Roman" pitchFamily="18" charset="0"/>
              </a:rPr>
              <a:t>Dry strength is 40-60 </a:t>
            </a:r>
            <a:r>
              <a:rPr lang="en-US" sz="2400" dirty="0" err="1">
                <a:latin typeface="Times New Roman" pitchFamily="18" charset="0"/>
                <a:cs typeface="Times New Roman" pitchFamily="18" charset="0"/>
              </a:rPr>
              <a:t>Mpa</a:t>
            </a:r>
            <a:r>
              <a:rPr lang="en-US" sz="2400" dirty="0">
                <a:latin typeface="Times New Roman" pitchFamily="18" charset="0"/>
                <a:cs typeface="Times New Roman" pitchFamily="18" charset="0"/>
              </a:rPr>
              <a:t>.</a:t>
            </a:r>
          </a:p>
          <a:p>
            <a:pPr>
              <a:buFont typeface="Arial" pitchFamily="34" charset="0"/>
              <a:buChar char="•"/>
            </a:pPr>
            <a:r>
              <a:rPr lang="en-US" sz="2400" dirty="0">
                <a:latin typeface="Times New Roman" pitchFamily="18" charset="0"/>
                <a:cs typeface="Times New Roman" pitchFamily="18" charset="0"/>
              </a:rPr>
              <a:t>Setting expansion : &lt;0.2%(0.06-0.12%)</a:t>
            </a:r>
          </a:p>
          <a:p>
            <a:pPr>
              <a:buFont typeface="Arial" pitchFamily="34" charset="0"/>
              <a:buChar char="•"/>
            </a:pPr>
            <a:r>
              <a:rPr lang="en-US" sz="2400" dirty="0">
                <a:latin typeface="Times New Roman" pitchFamily="18" charset="0"/>
                <a:cs typeface="Times New Roman" pitchFamily="18" charset="0"/>
              </a:rPr>
              <a:t>Hardness : 60 RHN</a:t>
            </a:r>
          </a:p>
        </p:txBody>
      </p:sp>
      <p:pic>
        <p:nvPicPr>
          <p:cNvPr id="4" name="Audio 3">
            <a:hlinkClick r:id="" action="ppaction://media"/>
            <a:extLst>
              <a:ext uri="{FF2B5EF4-FFF2-40B4-BE49-F238E27FC236}">
                <a16:creationId xmlns:a16="http://schemas.microsoft.com/office/drawing/2014/main" id="{8425B8C8-660C-436A-9E99-91C0CD90B6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8595660"/>
      </p:ext>
    </p:extLst>
  </p:cSld>
  <p:clrMapOvr>
    <a:masterClrMapping/>
  </p:clrMapOvr>
  <mc:AlternateContent xmlns:mc="http://schemas.openxmlformats.org/markup-compatibility/2006" xmlns:p14="http://schemas.microsoft.com/office/powerpoint/2010/main">
    <mc:Choice Requires="p14">
      <p:transition spd="slow" p14:dur="2000" advTm="26628"/>
    </mc:Choice>
    <mc:Fallback xmlns="">
      <p:transition spd="slow" advTm="2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u="sng" dirty="0">
                <a:solidFill>
                  <a:srgbClr val="FF0000"/>
                </a:solidFill>
                <a:latin typeface="Times New Roman" pitchFamily="18" charset="0"/>
                <a:cs typeface="Times New Roman" pitchFamily="18" charset="0"/>
              </a:rPr>
              <a:t> IMPROVED DENTAL STONE </a:t>
            </a:r>
          </a:p>
        </p:txBody>
      </p:sp>
      <p:sp>
        <p:nvSpPr>
          <p:cNvPr id="3" name="Content Placeholder 2"/>
          <p:cNvSpPr>
            <a:spLocks noGrp="1"/>
          </p:cNvSpPr>
          <p:nvPr>
            <p:ph idx="1"/>
          </p:nvPr>
        </p:nvSpPr>
        <p:spPr/>
        <p:txBody>
          <a:bodyPr>
            <a:normAutofit/>
          </a:bodyPr>
          <a:lstStyle/>
          <a:p>
            <a:pPr>
              <a:buFont typeface="Arial" pitchFamily="34" charset="0"/>
              <a:buChar char="•"/>
            </a:pPr>
            <a:r>
              <a:rPr lang="en-US" sz="2400" dirty="0">
                <a:latin typeface="Times New Roman" pitchFamily="18" charset="0"/>
                <a:cs typeface="Times New Roman" pitchFamily="18" charset="0"/>
              </a:rPr>
              <a:t>Type IV stone. Die stone, </a:t>
            </a:r>
            <a:r>
              <a:rPr lang="en-US" sz="2400" dirty="0" err="1">
                <a:latin typeface="Times New Roman" pitchFamily="18" charset="0"/>
                <a:cs typeface="Times New Roman" pitchFamily="18" charset="0"/>
              </a:rPr>
              <a:t>Densite</a:t>
            </a:r>
            <a:r>
              <a:rPr lang="en-US" sz="2400" dirty="0">
                <a:latin typeface="Times New Roman" pitchFamily="18" charset="0"/>
                <a:cs typeface="Times New Roman" pitchFamily="18" charset="0"/>
              </a:rPr>
              <a:t>, Class II dental stone</a:t>
            </a:r>
          </a:p>
          <a:p>
            <a:pPr>
              <a:buFont typeface="Arial" pitchFamily="34" charset="0"/>
              <a:buChar char="•"/>
            </a:pPr>
            <a:r>
              <a:rPr lang="en-US" sz="2400" dirty="0">
                <a:latin typeface="Times New Roman" pitchFamily="18" charset="0"/>
                <a:cs typeface="Times New Roman" pitchFamily="18" charset="0"/>
              </a:rPr>
              <a:t>The </a:t>
            </a:r>
            <a:r>
              <a:rPr lang="en-US" sz="2400" dirty="0" err="1">
                <a:latin typeface="Times New Roman" pitchFamily="18" charset="0"/>
                <a:cs typeface="Times New Roman" pitchFamily="18" charset="0"/>
              </a:rPr>
              <a:t>srongest</a:t>
            </a:r>
            <a:r>
              <a:rPr lang="en-US" sz="2400" dirty="0">
                <a:latin typeface="Times New Roman" pitchFamily="18" charset="0"/>
                <a:cs typeface="Times New Roman" pitchFamily="18" charset="0"/>
              </a:rPr>
              <a:t> &amp; hardest variety of gypsum products.</a:t>
            </a:r>
          </a:p>
          <a:p>
            <a:pPr>
              <a:buFont typeface="Arial" pitchFamily="34" charset="0"/>
              <a:buChar char="•"/>
            </a:pPr>
            <a:r>
              <a:rPr lang="en-US" sz="2400" dirty="0">
                <a:solidFill>
                  <a:srgbClr val="FFC000"/>
                </a:solidFill>
                <a:latin typeface="Times New Roman" pitchFamily="18" charset="0"/>
                <a:cs typeface="Times New Roman" pitchFamily="18" charset="0"/>
              </a:rPr>
              <a:t>Uses</a:t>
            </a:r>
            <a:r>
              <a:rPr lang="en-US" sz="2400" dirty="0">
                <a:latin typeface="Times New Roman" pitchFamily="18" charset="0"/>
                <a:cs typeface="Times New Roman" pitchFamily="18" charset="0"/>
              </a:rPr>
              <a:t> : Dies used for inlay, crown and bridge wax patterns.</a:t>
            </a:r>
          </a:p>
          <a:p>
            <a:pPr>
              <a:buFont typeface="Arial" pitchFamily="34" charset="0"/>
              <a:buChar char="•"/>
            </a:pPr>
            <a:r>
              <a:rPr lang="en-US" sz="2400" dirty="0">
                <a:solidFill>
                  <a:srgbClr val="FFC000"/>
                </a:solidFill>
                <a:latin typeface="Times New Roman" pitchFamily="18" charset="0"/>
                <a:cs typeface="Times New Roman" pitchFamily="18" charset="0"/>
              </a:rPr>
              <a:t>Properties:</a:t>
            </a:r>
          </a:p>
          <a:p>
            <a:pPr>
              <a:buFont typeface="Arial" pitchFamily="34" charset="0"/>
              <a:buChar char="•"/>
            </a:pPr>
            <a:r>
              <a:rPr lang="en-US" sz="2400" dirty="0">
                <a:latin typeface="Times New Roman" pitchFamily="18" charset="0"/>
                <a:cs typeface="Times New Roman" pitchFamily="18" charset="0"/>
              </a:rPr>
              <a:t>Low W/P ratio : 0.22 to 0.24</a:t>
            </a:r>
          </a:p>
          <a:p>
            <a:pPr>
              <a:buFont typeface="Arial" pitchFamily="34" charset="0"/>
              <a:buChar char="•"/>
            </a:pPr>
            <a:r>
              <a:rPr lang="en-US" sz="2400" dirty="0">
                <a:latin typeface="Times New Roman" pitchFamily="18" charset="0"/>
                <a:cs typeface="Times New Roman" pitchFamily="18" charset="0"/>
              </a:rPr>
              <a:t>Lowest setting expansion &lt; 0.1%</a:t>
            </a:r>
          </a:p>
          <a:p>
            <a:pPr>
              <a:buFont typeface="Arial" pitchFamily="34" charset="0"/>
              <a:buChar char="•"/>
            </a:pPr>
            <a:r>
              <a:rPr lang="en-US" sz="2400" dirty="0">
                <a:latin typeface="Times New Roman" pitchFamily="18" charset="0"/>
                <a:cs typeface="Times New Roman" pitchFamily="18" charset="0"/>
              </a:rPr>
              <a:t>Higher compressive strength, wet strength: &gt; 35 </a:t>
            </a:r>
            <a:r>
              <a:rPr lang="en-US" sz="2400" dirty="0" err="1">
                <a:latin typeface="Times New Roman" pitchFamily="18" charset="0"/>
                <a:cs typeface="Times New Roman" pitchFamily="18" charset="0"/>
              </a:rPr>
              <a:t>Mpa</a:t>
            </a:r>
            <a:r>
              <a:rPr lang="en-US" sz="2400" dirty="0">
                <a:latin typeface="Times New Roman" pitchFamily="18" charset="0"/>
                <a:cs typeface="Times New Roman" pitchFamily="18" charset="0"/>
              </a:rPr>
              <a:t>.</a:t>
            </a:r>
          </a:p>
          <a:p>
            <a:pPr>
              <a:buFont typeface="Arial" pitchFamily="34" charset="0"/>
              <a:buChar char="•"/>
            </a:pPr>
            <a:r>
              <a:rPr lang="en-US" sz="2400" dirty="0">
                <a:latin typeface="Times New Roman" pitchFamily="18" charset="0"/>
                <a:cs typeface="Times New Roman" pitchFamily="18" charset="0"/>
              </a:rPr>
              <a:t>Dry strength is about 92 RHN.</a:t>
            </a:r>
          </a:p>
          <a:p>
            <a:pPr>
              <a:buFont typeface="Arial" pitchFamily="34" charset="0"/>
              <a:buChar char="•"/>
            </a:pPr>
            <a:endParaRPr lang="en-US" sz="2400" dirty="0">
              <a:latin typeface="Times New Roman" pitchFamily="18" charset="0"/>
              <a:cs typeface="Times New Roman" pitchFamily="18" charset="0"/>
            </a:endParaRPr>
          </a:p>
        </p:txBody>
      </p:sp>
      <p:pic>
        <p:nvPicPr>
          <p:cNvPr id="4" name="Picture 2">
            <a:extLst>
              <a:ext uri="{FF2B5EF4-FFF2-40B4-BE49-F238E27FC236}">
                <a16:creationId xmlns:a16="http://schemas.microsoft.com/office/drawing/2014/main" id="{6F01E33A-B743-4F38-B887-16B314B473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3048000"/>
            <a:ext cx="1981200" cy="155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1AEF4D8B-4F5B-484F-83F6-8A2BDCB4C3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1979674"/>
      </p:ext>
    </p:extLst>
  </p:cSld>
  <p:clrMapOvr>
    <a:masterClrMapping/>
  </p:clrMapOvr>
  <mc:AlternateContent xmlns:mc="http://schemas.openxmlformats.org/markup-compatibility/2006" xmlns:p14="http://schemas.microsoft.com/office/powerpoint/2010/main">
    <mc:Choice Requires="p14">
      <p:transition spd="slow" p14:dur="2000" advTm="33633"/>
    </mc:Choice>
    <mc:Fallback xmlns="">
      <p:transition spd="slow" advTm="3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u="sng" dirty="0">
                <a:solidFill>
                  <a:srgbClr val="FF0000"/>
                </a:solidFill>
                <a:latin typeface="Times New Roman" pitchFamily="18" charset="0"/>
                <a:cs typeface="Times New Roman" pitchFamily="18" charset="0"/>
              </a:rPr>
              <a:t>TYPE V DENTAL STONE  WITH HIGH STRENGTH AND HIGH EXPANSION</a:t>
            </a:r>
          </a:p>
        </p:txBody>
      </p:sp>
      <p:sp>
        <p:nvSpPr>
          <p:cNvPr id="3" name="Content Placeholder 2"/>
          <p:cNvSpPr>
            <a:spLocks noGrp="1"/>
          </p:cNvSpPr>
          <p:nvPr>
            <p:ph idx="1"/>
          </p:nvPr>
        </p:nvSpPr>
        <p:spPr/>
        <p:txBody>
          <a:bodyPr>
            <a:normAutofit/>
          </a:bodyPr>
          <a:lstStyle/>
          <a:p>
            <a:pPr algn="just">
              <a:buFont typeface="Arial" pitchFamily="34" charset="0"/>
              <a:buChar char="•"/>
            </a:pPr>
            <a:endParaRPr lang="en-US" sz="2400" dirty="0">
              <a:latin typeface="Times New Roman" pitchFamily="18" charset="0"/>
              <a:cs typeface="Times New Roman" pitchFamily="18" charset="0"/>
            </a:endParaRPr>
          </a:p>
          <a:p>
            <a:pPr marL="36576" indent="0" algn="just">
              <a:buNone/>
            </a:pPr>
            <a:endParaRPr lang="en-US" sz="2400" dirty="0">
              <a:latin typeface="Times New Roman" pitchFamily="18" charset="0"/>
              <a:cs typeface="Times New Roman" pitchFamily="18" charset="0"/>
            </a:endParaRPr>
          </a:p>
          <a:p>
            <a:pPr algn="just">
              <a:buFont typeface="Arial" pitchFamily="34" charset="0"/>
              <a:buChar char="•"/>
            </a:pPr>
            <a:r>
              <a:rPr lang="en-US" sz="2400" dirty="0">
                <a:latin typeface="Times New Roman" pitchFamily="18" charset="0"/>
                <a:cs typeface="Times New Roman" pitchFamily="18" charset="0"/>
              </a:rPr>
              <a:t>To prepare dies.</a:t>
            </a:r>
          </a:p>
          <a:p>
            <a:pPr algn="just">
              <a:buFont typeface="Arial" pitchFamily="34" charset="0"/>
              <a:buChar char="•"/>
            </a:pPr>
            <a:r>
              <a:rPr lang="en-US" sz="2400" dirty="0">
                <a:latin typeface="Times New Roman" pitchFamily="18" charset="0"/>
                <a:cs typeface="Times New Roman" pitchFamily="18" charset="0"/>
              </a:rPr>
              <a:t>Most recent gypsum product having an even higher compressive strength than type IV stone.</a:t>
            </a:r>
          </a:p>
          <a:p>
            <a:pPr algn="just">
              <a:buFont typeface="Arial" pitchFamily="34" charset="0"/>
              <a:buChar char="•"/>
            </a:pPr>
            <a:r>
              <a:rPr lang="en-US" sz="2400" dirty="0">
                <a:latin typeface="Times New Roman" pitchFamily="18" charset="0"/>
                <a:cs typeface="Times New Roman" pitchFamily="18" charset="0"/>
              </a:rPr>
              <a:t>Obtained by lowering the w/p ration even further.</a:t>
            </a:r>
          </a:p>
          <a:p>
            <a:pPr algn="just">
              <a:buFont typeface="Arial" pitchFamily="34" charset="0"/>
              <a:buChar char="•"/>
            </a:pPr>
            <a:r>
              <a:rPr lang="en-US" sz="2400" dirty="0">
                <a:latin typeface="Times New Roman" pitchFamily="18" charset="0"/>
                <a:cs typeface="Times New Roman" pitchFamily="18" charset="0"/>
              </a:rPr>
              <a:t>Setting expansion increased from a maximum of 0.10 to 0.30%.</a:t>
            </a:r>
          </a:p>
          <a:p>
            <a:pPr algn="just">
              <a:buFont typeface="Arial" pitchFamily="34" charset="0"/>
              <a:buChar char="•"/>
            </a:pPr>
            <a:r>
              <a:rPr lang="en-US" sz="2400" dirty="0">
                <a:latin typeface="Times New Roman" pitchFamily="18" charset="0"/>
                <a:cs typeface="Times New Roman" pitchFamily="18" charset="0"/>
              </a:rPr>
              <a:t>This is for compensation for shrinkage of base metal alloys during solidification.</a:t>
            </a:r>
          </a:p>
        </p:txBody>
      </p:sp>
      <p:pic>
        <p:nvPicPr>
          <p:cNvPr id="4" name="Picture 3">
            <a:extLst>
              <a:ext uri="{FF2B5EF4-FFF2-40B4-BE49-F238E27FC236}">
                <a16:creationId xmlns:a16="http://schemas.microsoft.com/office/drawing/2014/main" id="{FEA65E01-9F0E-4020-BE37-924B2A6599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143000"/>
            <a:ext cx="2209800" cy="1797803"/>
          </a:xfrm>
          <a:prstGeom prst="rect">
            <a:avLst/>
          </a:prstGeom>
        </p:spPr>
      </p:pic>
      <p:pic>
        <p:nvPicPr>
          <p:cNvPr id="5" name="Audio 4">
            <a:hlinkClick r:id="" action="ppaction://media"/>
            <a:extLst>
              <a:ext uri="{FF2B5EF4-FFF2-40B4-BE49-F238E27FC236}">
                <a16:creationId xmlns:a16="http://schemas.microsoft.com/office/drawing/2014/main" id="{358AD7A2-C120-473C-B928-67DFB5923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0471240"/>
      </p:ext>
    </p:extLst>
  </p:cSld>
  <p:clrMapOvr>
    <a:masterClrMapping/>
  </p:clrMapOvr>
  <mc:AlternateContent xmlns:mc="http://schemas.openxmlformats.org/markup-compatibility/2006" xmlns:p14="http://schemas.microsoft.com/office/powerpoint/2010/main">
    <mc:Choice Requires="p14">
      <p:transition spd="slow" p14:dur="2000" advTm="53525"/>
    </mc:Choice>
    <mc:Fallback xmlns="">
      <p:transition spd="slow" advTm="5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458200" cy="6553200"/>
          </a:xfrm>
        </p:spPr>
        <p:txBody>
          <a:bodyPr>
            <a:normAutofit fontScale="85000" lnSpcReduction="20000"/>
          </a:bodyPr>
          <a:lstStyle/>
          <a:p>
            <a:pPr algn="just">
              <a:spcBef>
                <a:spcPct val="50000"/>
              </a:spcBef>
              <a:buNone/>
            </a:pPr>
            <a:r>
              <a:rPr lang="en-US" sz="3600" b="1" u="sng" dirty="0">
                <a:solidFill>
                  <a:srgbClr val="FFC000"/>
                </a:solidFill>
                <a:latin typeface="Times New Roman" pitchFamily="18" charset="0"/>
                <a:cs typeface="Times New Roman" pitchFamily="18" charset="0"/>
              </a:rPr>
              <a:t>MIXING, WORKING AND SETTING TIMES</a:t>
            </a:r>
            <a:r>
              <a:rPr lang="en-US" sz="3600" b="1" u="sng" dirty="0">
                <a:latin typeface="Times New Roman" pitchFamily="18" charset="0"/>
                <a:cs typeface="Times New Roman" pitchFamily="18" charset="0"/>
              </a:rPr>
              <a:t>:</a:t>
            </a:r>
          </a:p>
          <a:p>
            <a:pPr algn="just">
              <a:spcBef>
                <a:spcPct val="50000"/>
              </a:spcBef>
              <a:buNone/>
            </a:pPr>
            <a:r>
              <a:rPr lang="en-US" b="1" u="sng" dirty="0">
                <a:latin typeface="Times New Roman" pitchFamily="18" charset="0"/>
                <a:cs typeface="Times New Roman" pitchFamily="18" charset="0"/>
              </a:rPr>
              <a:t>MIXING TIME:</a:t>
            </a:r>
            <a:endParaRPr lang="en-US" dirty="0">
              <a:latin typeface="Times New Roman" pitchFamily="18" charset="0"/>
              <a:cs typeface="Times New Roman" pitchFamily="18" charset="0"/>
            </a:endParaRPr>
          </a:p>
          <a:p>
            <a:pPr algn="just">
              <a:spcBef>
                <a:spcPct val="50000"/>
              </a:spcBef>
              <a:buFont typeface="Arial" pitchFamily="34" charset="0"/>
              <a:buChar char="•"/>
            </a:pPr>
            <a:r>
              <a:rPr lang="en-US" dirty="0">
                <a:latin typeface="Times New Roman" pitchFamily="18" charset="0"/>
                <a:cs typeface="Times New Roman" pitchFamily="18" charset="0"/>
              </a:rPr>
              <a:t>Defined as the time </a:t>
            </a:r>
            <a:r>
              <a:rPr lang="en-US" dirty="0">
                <a:solidFill>
                  <a:srgbClr val="FF0000"/>
                </a:solidFill>
                <a:latin typeface="Times New Roman" pitchFamily="18" charset="0"/>
                <a:cs typeface="Times New Roman" pitchFamily="18" charset="0"/>
              </a:rPr>
              <a:t>from the addition of the powder to the water until the mixing is completed.</a:t>
            </a:r>
          </a:p>
          <a:p>
            <a:pPr algn="just">
              <a:spcBef>
                <a:spcPct val="50000"/>
              </a:spcBef>
              <a:buFont typeface="Arial" pitchFamily="34" charset="0"/>
              <a:buChar char="•"/>
            </a:pPr>
            <a:r>
              <a:rPr lang="en-US" dirty="0">
                <a:latin typeface="Times New Roman" pitchFamily="18" charset="0"/>
                <a:cs typeface="Times New Roman" pitchFamily="18" charset="0"/>
              </a:rPr>
              <a:t>Mechanical mixing of stones and plaster is usually completed in 20 to 30 seconds. Hand </a:t>
            </a:r>
            <a:r>
              <a:rPr lang="en-US" dirty="0" err="1">
                <a:latin typeface="Times New Roman" pitchFamily="18" charset="0"/>
                <a:cs typeface="Times New Roman" pitchFamily="18" charset="0"/>
              </a:rPr>
              <a:t>spatulation</a:t>
            </a:r>
            <a:r>
              <a:rPr lang="en-US" dirty="0">
                <a:latin typeface="Times New Roman" pitchFamily="18" charset="0"/>
                <a:cs typeface="Times New Roman" pitchFamily="18" charset="0"/>
              </a:rPr>
              <a:t> generally requires at least a minute to obtain a smooth mix.</a:t>
            </a:r>
          </a:p>
          <a:p>
            <a:pPr algn="just">
              <a:spcBef>
                <a:spcPct val="50000"/>
              </a:spcBef>
              <a:buNone/>
            </a:pPr>
            <a:r>
              <a:rPr lang="en-US" b="1" u="sng" dirty="0">
                <a:latin typeface="Times New Roman" pitchFamily="18" charset="0"/>
                <a:cs typeface="Times New Roman" pitchFamily="18" charset="0"/>
              </a:rPr>
              <a:t>WORKING TIME:</a:t>
            </a:r>
            <a:endParaRPr lang="en-US" dirty="0">
              <a:latin typeface="Times New Roman" pitchFamily="18" charset="0"/>
              <a:cs typeface="Times New Roman" pitchFamily="18" charset="0"/>
            </a:endParaRPr>
          </a:p>
          <a:p>
            <a:pPr algn="just">
              <a:spcBef>
                <a:spcPct val="50000"/>
              </a:spcBef>
              <a:buFont typeface="Arial" pitchFamily="34" charset="0"/>
              <a:buChar char="•"/>
            </a:pPr>
            <a:r>
              <a:rPr lang="en-US" dirty="0">
                <a:latin typeface="Times New Roman" pitchFamily="18" charset="0"/>
                <a:cs typeface="Times New Roman" pitchFamily="18" charset="0"/>
              </a:rPr>
              <a:t>The time available to use a workable mix, one that maintains a uniform constituency to perform one or more tasks.</a:t>
            </a:r>
          </a:p>
          <a:p>
            <a:pPr algn="just">
              <a:spcBef>
                <a:spcPct val="50000"/>
              </a:spcBef>
              <a:buFont typeface="Arial" pitchFamily="34" charset="0"/>
              <a:buChar char="•"/>
            </a:pPr>
            <a:r>
              <a:rPr lang="en-US" dirty="0">
                <a:latin typeface="Times New Roman" pitchFamily="18" charset="0"/>
                <a:cs typeface="Times New Roman" pitchFamily="18" charset="0"/>
              </a:rPr>
              <a:t> It is measured </a:t>
            </a:r>
            <a:r>
              <a:rPr lang="en-US" dirty="0">
                <a:solidFill>
                  <a:srgbClr val="FF0000"/>
                </a:solidFill>
                <a:latin typeface="Times New Roman" pitchFamily="18" charset="0"/>
                <a:cs typeface="Times New Roman" pitchFamily="18" charset="0"/>
              </a:rPr>
              <a:t>from the start of mixing to the point where the consistency is no longer acceptable for the product’s intended purpose. </a:t>
            </a:r>
          </a:p>
          <a:p>
            <a:pPr algn="just">
              <a:spcBef>
                <a:spcPct val="50000"/>
              </a:spcBef>
              <a:buFont typeface="Arial" pitchFamily="34" charset="0"/>
              <a:buChar char="•"/>
            </a:pPr>
            <a:r>
              <a:rPr lang="en-US" dirty="0">
                <a:latin typeface="Times New Roman" pitchFamily="18" charset="0"/>
                <a:cs typeface="Times New Roman" pitchFamily="18" charset="0"/>
              </a:rPr>
              <a:t>Generally, a 3-minute working time is adequate.</a:t>
            </a:r>
            <a:r>
              <a:rPr lang="en-US" dirty="0">
                <a:latin typeface="Times New Roman" pitchFamily="18" charset="0"/>
              </a:rPr>
              <a:t> </a:t>
            </a:r>
          </a:p>
          <a:p>
            <a:pPr algn="just"/>
            <a:endParaRPr lang="en-US" dirty="0"/>
          </a:p>
        </p:txBody>
      </p:sp>
      <p:pic>
        <p:nvPicPr>
          <p:cNvPr id="2" name="Audio 1">
            <a:hlinkClick r:id="" action="ppaction://media"/>
            <a:extLst>
              <a:ext uri="{FF2B5EF4-FFF2-40B4-BE49-F238E27FC236}">
                <a16:creationId xmlns:a16="http://schemas.microsoft.com/office/drawing/2014/main" id="{627A892C-5C3F-424F-8822-668752AE3B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738"/>
    </mc:Choice>
    <mc:Fallback xmlns="">
      <p:transition spd="slow" advTm="4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382000" cy="6400800"/>
          </a:xfrm>
        </p:spPr>
        <p:txBody>
          <a:bodyPr>
            <a:normAutofit/>
          </a:bodyPr>
          <a:lstStyle/>
          <a:p>
            <a:pPr algn="just">
              <a:spcBef>
                <a:spcPct val="50000"/>
              </a:spcBef>
              <a:buNone/>
            </a:pPr>
            <a:r>
              <a:rPr lang="en-US" sz="2400" b="1" u="sng" dirty="0">
                <a:latin typeface="Times New Roman" pitchFamily="18" charset="0"/>
                <a:cs typeface="Times New Roman" pitchFamily="18" charset="0"/>
              </a:rPr>
              <a:t>SETTING TIME: </a:t>
            </a:r>
            <a:endParaRPr lang="en-US" sz="2400" dirty="0">
              <a:latin typeface="Times New Roman" pitchFamily="18" charset="0"/>
              <a:cs typeface="Times New Roman" pitchFamily="18" charset="0"/>
            </a:endParaRPr>
          </a:p>
          <a:p>
            <a:pPr algn="just">
              <a:spcBef>
                <a:spcPct val="50000"/>
              </a:spcBef>
              <a:buFont typeface="Arial" pitchFamily="34" charset="0"/>
              <a:buChar char="•"/>
            </a:pPr>
            <a:r>
              <a:rPr lang="en-US" sz="2400" dirty="0">
                <a:latin typeface="Times New Roman" pitchFamily="18" charset="0"/>
                <a:cs typeface="Times New Roman" pitchFamily="18" charset="0"/>
              </a:rPr>
              <a:t>The time that elapses </a:t>
            </a:r>
            <a:r>
              <a:rPr lang="en-US" sz="2400" dirty="0">
                <a:solidFill>
                  <a:srgbClr val="FF0000"/>
                </a:solidFill>
                <a:latin typeface="Times New Roman" pitchFamily="18" charset="0"/>
                <a:cs typeface="Times New Roman" pitchFamily="18" charset="0"/>
              </a:rPr>
              <a:t>from the beginning of mixing until the material hardens</a:t>
            </a:r>
            <a:r>
              <a:rPr lang="en-US" sz="2400" dirty="0">
                <a:latin typeface="Times New Roman" pitchFamily="18" charset="0"/>
                <a:cs typeface="Times New Roman" pitchFamily="18" charset="0"/>
              </a:rPr>
              <a:t> is known as the setting time. </a:t>
            </a:r>
          </a:p>
          <a:p>
            <a:pPr algn="just">
              <a:spcBef>
                <a:spcPct val="50000"/>
              </a:spcBef>
              <a:buFont typeface="Arial" pitchFamily="34" charset="0"/>
              <a:buChar char="•"/>
            </a:pPr>
            <a:r>
              <a:rPr lang="en-US" sz="2400" dirty="0">
                <a:latin typeface="Times New Roman" pitchFamily="18" charset="0"/>
                <a:cs typeface="Times New Roman" pitchFamily="18" charset="0"/>
              </a:rPr>
              <a:t>Measurement of setting time: </a:t>
            </a:r>
          </a:p>
          <a:p>
            <a:pPr algn="just">
              <a:spcBef>
                <a:spcPct val="50000"/>
              </a:spcBef>
            </a:pPr>
            <a:r>
              <a:rPr lang="en-US" sz="2400" b="1" u="sng" dirty="0">
                <a:latin typeface="Times New Roman" pitchFamily="18" charset="0"/>
                <a:cs typeface="Times New Roman" pitchFamily="18" charset="0"/>
              </a:rPr>
              <a:t>LOSS OF GLOSS TEST:</a:t>
            </a:r>
            <a:endParaRPr lang="en-US" sz="2400" dirty="0">
              <a:latin typeface="Times New Roman" pitchFamily="18" charset="0"/>
              <a:cs typeface="Times New Roman" pitchFamily="18" charset="0"/>
            </a:endParaRPr>
          </a:p>
          <a:p>
            <a:pPr algn="just">
              <a:spcBef>
                <a:spcPct val="50000"/>
              </a:spcBef>
              <a:buFont typeface="Arial" pitchFamily="34" charset="0"/>
              <a:buChar char="•"/>
            </a:pPr>
            <a:r>
              <a:rPr lang="en-US" sz="2400" dirty="0">
                <a:latin typeface="Times New Roman" pitchFamily="18" charset="0"/>
                <a:cs typeface="Times New Roman" pitchFamily="18" charset="0"/>
              </a:rPr>
              <a:t>As the material sets, the mix loses its gloss. This occurs as some of the excess water is taken up in forming the </a:t>
            </a:r>
            <a:r>
              <a:rPr lang="en-US" sz="2400" dirty="0" err="1">
                <a:latin typeface="Times New Roman" pitchFamily="18" charset="0"/>
                <a:cs typeface="Times New Roman" pitchFamily="18" charset="0"/>
              </a:rPr>
              <a:t>dihydrate</a:t>
            </a:r>
            <a:r>
              <a:rPr lang="en-US" sz="2400" dirty="0">
                <a:latin typeface="Times New Roman" pitchFamily="18" charset="0"/>
                <a:cs typeface="Times New Roman" pitchFamily="18" charset="0"/>
              </a:rPr>
              <a:t>. This loss of the gloss is also sometimes considered as a indication of Initial set of the material.</a:t>
            </a:r>
          </a:p>
          <a:p>
            <a:pPr algn="just">
              <a:spcBef>
                <a:spcPct val="50000"/>
              </a:spcBef>
            </a:pPr>
            <a:r>
              <a:rPr lang="en-US" sz="2400" u="sng" dirty="0">
                <a:latin typeface="Times New Roman" pitchFamily="18" charset="0"/>
                <a:cs typeface="Times New Roman" pitchFamily="18" charset="0"/>
              </a:rPr>
              <a:t>PENETRATION TESTS</a:t>
            </a:r>
            <a:r>
              <a:rPr lang="en-US" sz="2400" dirty="0">
                <a:latin typeface="Times New Roman" pitchFamily="18" charset="0"/>
                <a:cs typeface="Times New Roman" pitchFamily="18" charset="0"/>
              </a:rPr>
              <a:t>:</a:t>
            </a:r>
          </a:p>
          <a:p>
            <a:pPr algn="just">
              <a:spcBef>
                <a:spcPct val="50000"/>
              </a:spcBef>
              <a:buFont typeface="Arial" pitchFamily="34" charset="0"/>
              <a:buChar char="•"/>
            </a:pPr>
            <a:r>
              <a:rPr lang="en-US" sz="2400" dirty="0" err="1">
                <a:latin typeface="Times New Roman" pitchFamily="18" charset="0"/>
                <a:cs typeface="Times New Roman" pitchFamily="18" charset="0"/>
              </a:rPr>
              <a:t>Gillmore</a:t>
            </a:r>
            <a:r>
              <a:rPr lang="en-US" sz="2400" dirty="0">
                <a:latin typeface="Times New Roman" pitchFamily="18" charset="0"/>
                <a:cs typeface="Times New Roman" pitchFamily="18" charset="0"/>
              </a:rPr>
              <a:t> needles</a:t>
            </a:r>
          </a:p>
          <a:p>
            <a:pPr algn="just">
              <a:spcBef>
                <a:spcPct val="50000"/>
              </a:spcBef>
              <a:buFont typeface="Arial" pitchFamily="34" charset="0"/>
              <a:buChar char="•"/>
            </a:pPr>
            <a:r>
              <a:rPr lang="en-US" sz="2400" dirty="0" err="1">
                <a:latin typeface="Times New Roman" pitchFamily="18" charset="0"/>
                <a:cs typeface="Times New Roman" pitchFamily="18" charset="0"/>
              </a:rPr>
              <a:t>Vicat</a:t>
            </a:r>
            <a:r>
              <a:rPr lang="en-US" sz="2400" dirty="0">
                <a:latin typeface="Times New Roman" pitchFamily="18" charset="0"/>
                <a:cs typeface="Times New Roman" pitchFamily="18" charset="0"/>
              </a:rPr>
              <a:t> needles</a:t>
            </a:r>
            <a:endParaRPr lang="en-US" sz="2400" dirty="0"/>
          </a:p>
        </p:txBody>
      </p:sp>
      <p:pic>
        <p:nvPicPr>
          <p:cNvPr id="2" name="Audio 1">
            <a:hlinkClick r:id="" action="ppaction://media"/>
            <a:extLst>
              <a:ext uri="{FF2B5EF4-FFF2-40B4-BE49-F238E27FC236}">
                <a16:creationId xmlns:a16="http://schemas.microsoft.com/office/drawing/2014/main" id="{E1ACB185-FC05-4FCC-85A1-02BE321B16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673"/>
    </mc:Choice>
    <mc:Fallback xmlns="">
      <p:transition spd="slow" advTm="37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606"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ctr">
              <a:spcBef>
                <a:spcPct val="50000"/>
              </a:spcBef>
            </a:pPr>
            <a:br>
              <a:rPr lang="en-US" sz="2800" dirty="0">
                <a:latin typeface="Times New Roman" pitchFamily="18" charset="0"/>
                <a:cs typeface="Times New Roman" pitchFamily="18" charset="0"/>
              </a:rPr>
            </a:br>
            <a:r>
              <a:rPr lang="en-US" sz="2800" b="1" u="sng" dirty="0">
                <a:solidFill>
                  <a:srgbClr val="FF0000"/>
                </a:solidFill>
                <a:latin typeface="Book Antiqua" pitchFamily="18" charset="0"/>
              </a:rPr>
              <a:t>GYPSUM</a:t>
            </a:r>
          </a:p>
        </p:txBody>
      </p:sp>
      <p:sp>
        <p:nvSpPr>
          <p:cNvPr id="3" name="Content Placeholder 2"/>
          <p:cNvSpPr>
            <a:spLocks noGrp="1"/>
          </p:cNvSpPr>
          <p:nvPr>
            <p:ph idx="1"/>
          </p:nvPr>
        </p:nvSpPr>
        <p:spPr/>
        <p:txBody>
          <a:bodyPr>
            <a:normAutofit/>
          </a:bodyPr>
          <a:lstStyle/>
          <a:p>
            <a:pPr>
              <a:buFont typeface="Arial" pitchFamily="34" charset="0"/>
              <a:buChar char="•"/>
            </a:pPr>
            <a:r>
              <a:rPr lang="en-US" sz="2400" dirty="0">
                <a:latin typeface="Times New Roman" pitchFamily="18" charset="0"/>
                <a:cs typeface="Times New Roman" pitchFamily="18" charset="0"/>
              </a:rPr>
              <a:t>Originates from the Greek word </a:t>
            </a:r>
            <a:r>
              <a:rPr lang="en-US" sz="2400" dirty="0">
                <a:solidFill>
                  <a:srgbClr val="FFFF00"/>
                </a:solidFill>
                <a:latin typeface="Times New Roman" pitchFamily="18" charset="0"/>
                <a:cs typeface="Times New Roman" pitchFamily="18" charset="0"/>
              </a:rPr>
              <a:t>‘</a:t>
            </a:r>
            <a:r>
              <a:rPr lang="en-US" sz="2400" b="1" dirty="0" err="1">
                <a:solidFill>
                  <a:srgbClr val="FFFF00"/>
                </a:solidFill>
                <a:latin typeface="Times New Roman" pitchFamily="18" charset="0"/>
                <a:cs typeface="Times New Roman" pitchFamily="18" charset="0"/>
              </a:rPr>
              <a:t>Gypos</a:t>
            </a:r>
            <a:r>
              <a:rPr lang="en-US" sz="2400" b="1" dirty="0">
                <a:solidFill>
                  <a:srgbClr val="FFFF00"/>
                </a:solidFill>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which means chalk. </a:t>
            </a:r>
          </a:p>
          <a:p>
            <a:pPr>
              <a:buFont typeface="Arial" pitchFamily="34" charset="0"/>
              <a:buChar char="•"/>
            </a:pPr>
            <a:r>
              <a:rPr lang="en-US" sz="2400" dirty="0">
                <a:latin typeface="Times New Roman" pitchFamily="18" charset="0"/>
                <a:cs typeface="Times New Roman" pitchFamily="18" charset="0"/>
              </a:rPr>
              <a:t>First found in the mines around the city of </a:t>
            </a:r>
            <a:r>
              <a:rPr lang="en-US" sz="2400" dirty="0" err="1">
                <a:latin typeface="Times New Roman" pitchFamily="18" charset="0"/>
                <a:cs typeface="Times New Roman" pitchFamily="18" charset="0"/>
              </a:rPr>
              <a:t>paris</a:t>
            </a:r>
            <a:r>
              <a:rPr lang="en-US" sz="2400" dirty="0">
                <a:latin typeface="Times New Roman" pitchFamily="18" charset="0"/>
                <a:cs typeface="Times New Roman" pitchFamily="18" charset="0"/>
              </a:rPr>
              <a:t>, so it is also called as ’Plaster of Paris’.</a:t>
            </a:r>
          </a:p>
          <a:p>
            <a:pPr>
              <a:buFont typeface="Arial" pitchFamily="34" charset="0"/>
              <a:buChar char="•"/>
            </a:pPr>
            <a:r>
              <a:rPr lang="en-US" sz="2400" dirty="0">
                <a:latin typeface="Times New Roman" pitchFamily="18" charset="0"/>
                <a:cs typeface="Times New Roman" pitchFamily="18" charset="0"/>
              </a:rPr>
              <a:t>Mineral mined in various parts of the world.</a:t>
            </a:r>
          </a:p>
          <a:p>
            <a:pPr>
              <a:buFont typeface="Arial" pitchFamily="34" charset="0"/>
              <a:buChar char="•"/>
            </a:pPr>
            <a:r>
              <a:rPr lang="en-US" sz="2400" dirty="0">
                <a:latin typeface="Times New Roman" pitchFamily="18" charset="0"/>
                <a:cs typeface="Times New Roman" pitchFamily="18" charset="0"/>
              </a:rPr>
              <a:t>Also a by product of some chemical processing operations.</a:t>
            </a:r>
          </a:p>
          <a:p>
            <a:pPr>
              <a:buFont typeface="Arial" pitchFamily="34" charset="0"/>
              <a:buChar char="•"/>
            </a:pPr>
            <a:r>
              <a:rPr lang="en-US" sz="2400" dirty="0" err="1">
                <a:latin typeface="Times New Roman" pitchFamily="18" charset="0"/>
                <a:cs typeface="Times New Roman" pitchFamily="18" charset="0"/>
              </a:rPr>
              <a:t>Dihydrate</a:t>
            </a:r>
            <a:r>
              <a:rPr lang="en-US" sz="2400" dirty="0">
                <a:latin typeface="Times New Roman" pitchFamily="18" charset="0"/>
                <a:cs typeface="Times New Roman" pitchFamily="18" charset="0"/>
              </a:rPr>
              <a:t> of calcium sulfate.</a:t>
            </a:r>
          </a:p>
          <a:p>
            <a:pPr>
              <a:buFont typeface="Arial" pitchFamily="34" charset="0"/>
              <a:buChar char="•"/>
            </a:pPr>
            <a:r>
              <a:rPr lang="en-US" sz="2400" dirty="0">
                <a:latin typeface="Times New Roman" pitchFamily="18" charset="0"/>
                <a:cs typeface="Times New Roman" pitchFamily="18" charset="0"/>
              </a:rPr>
              <a:t>Usually white to yellowish white in </a:t>
            </a:r>
            <a:r>
              <a:rPr lang="en-US" sz="2400" dirty="0" err="1">
                <a:latin typeface="Times New Roman" pitchFamily="18" charset="0"/>
                <a:cs typeface="Times New Roman" pitchFamily="18" charset="0"/>
              </a:rPr>
              <a:t>colour</a:t>
            </a:r>
            <a:r>
              <a:rPr lang="en-US" sz="2400" dirty="0">
                <a:latin typeface="Times New Roman" pitchFamily="18" charset="0"/>
                <a:cs typeface="Times New Roman" pitchFamily="18" charset="0"/>
              </a:rPr>
              <a:t>.</a:t>
            </a:r>
          </a:p>
          <a:p>
            <a:pPr>
              <a:buNone/>
            </a:pPr>
            <a:endParaRPr lang="en-US" sz="2400" dirty="0">
              <a:latin typeface="Times New Roman" pitchFamily="18" charset="0"/>
              <a:cs typeface="Times New Roman" pitchFamily="18" charset="0"/>
            </a:endParaRPr>
          </a:p>
        </p:txBody>
      </p:sp>
      <p:pic>
        <p:nvPicPr>
          <p:cNvPr id="4" name="Audio 3">
            <a:hlinkClick r:id="" action="ppaction://media"/>
            <a:extLst>
              <a:ext uri="{FF2B5EF4-FFF2-40B4-BE49-F238E27FC236}">
                <a16:creationId xmlns:a16="http://schemas.microsoft.com/office/drawing/2014/main" id="{D89BC3CC-8B7F-474E-9EA6-53F86E1B10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319"/>
    </mc:Choice>
    <mc:Fallback xmlns="">
      <p:transition spd="slow" advTm="4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8001000" cy="5897563"/>
          </a:xfrm>
        </p:spPr>
        <p:txBody>
          <a:bodyPr>
            <a:normAutofit fontScale="92500" lnSpcReduction="20000"/>
          </a:bodyPr>
          <a:lstStyle/>
          <a:p>
            <a:pPr marL="285750" indent="-285750">
              <a:spcBef>
                <a:spcPct val="50000"/>
              </a:spcBef>
            </a:pPr>
            <a:r>
              <a:rPr lang="en-US" sz="2600" b="1" u="sng" dirty="0">
                <a:latin typeface="Times New Roman" pitchFamily="18" charset="0"/>
                <a:cs typeface="Times New Roman" pitchFamily="18" charset="0"/>
              </a:rPr>
              <a:t>GILLMORE TEST FOR INITIAL SET:</a:t>
            </a:r>
            <a:endParaRPr lang="en-US" sz="2600" dirty="0">
              <a:latin typeface="Times New Roman" pitchFamily="18" charset="0"/>
              <a:cs typeface="Times New Roman" pitchFamily="18" charset="0"/>
            </a:endParaRPr>
          </a:p>
          <a:p>
            <a:pPr marL="285750" indent="-285750">
              <a:spcBef>
                <a:spcPct val="50000"/>
              </a:spcBef>
              <a:buClr>
                <a:schemeClr val="accent2"/>
              </a:buClr>
              <a:buFont typeface="Arial" pitchFamily="34" charset="0"/>
              <a:buChar char="•"/>
            </a:pPr>
            <a:r>
              <a:rPr lang="en-US" sz="2600" dirty="0">
                <a:latin typeface="Times New Roman" pitchFamily="18" charset="0"/>
                <a:cs typeface="Times New Roman" pitchFamily="18" charset="0"/>
              </a:rPr>
              <a:t>The mixture is spread out, and the smaller needle is lowered onto the surface. The time at which it no longer leaves an impression is called the initial set. </a:t>
            </a:r>
          </a:p>
          <a:p>
            <a:pPr marL="285750" indent="-285750">
              <a:spcBef>
                <a:spcPct val="50000"/>
              </a:spcBef>
              <a:buClr>
                <a:schemeClr val="accent2"/>
              </a:buClr>
              <a:buFont typeface="Arial" pitchFamily="34" charset="0"/>
              <a:buChar char="•"/>
            </a:pPr>
            <a:r>
              <a:rPr lang="en-US" sz="2600" dirty="0">
                <a:latin typeface="Times New Roman" pitchFamily="18" charset="0"/>
                <a:cs typeface="Times New Roman" pitchFamily="18" charset="0"/>
              </a:rPr>
              <a:t>This event is marked by a definite increase in strength. </a:t>
            </a:r>
          </a:p>
          <a:p>
            <a:pPr marL="285750" indent="-285750">
              <a:spcBef>
                <a:spcPct val="50000"/>
              </a:spcBef>
              <a:buClr>
                <a:schemeClr val="accent2"/>
              </a:buClr>
              <a:buFont typeface="Arial" pitchFamily="34" charset="0"/>
              <a:buChar char="•"/>
            </a:pPr>
            <a:r>
              <a:rPr lang="en-US" sz="2600" dirty="0">
                <a:latin typeface="Times New Roman" pitchFamily="18" charset="0"/>
                <a:cs typeface="Times New Roman" pitchFamily="18" charset="0"/>
              </a:rPr>
              <a:t>Acts as a guide to the time when the rigid material is strong enough to handle and, in particular, when it can be carved or trimmed to the final shape.</a:t>
            </a:r>
          </a:p>
          <a:p>
            <a:pPr marL="285750" indent="-285750">
              <a:spcBef>
                <a:spcPct val="50000"/>
              </a:spcBef>
              <a:buClr>
                <a:schemeClr val="accent2"/>
              </a:buClr>
              <a:buFont typeface="Arial" pitchFamily="34" charset="0"/>
              <a:buChar char="•"/>
            </a:pPr>
            <a:r>
              <a:rPr lang="en-US" sz="2600" dirty="0">
                <a:latin typeface="Times New Roman" pitchFamily="18" charset="0"/>
                <a:cs typeface="Times New Roman" pitchFamily="18" charset="0"/>
              </a:rPr>
              <a:t>The setting reaction continue for some time after this initial set.</a:t>
            </a:r>
            <a:r>
              <a:rPr lang="en-US" sz="2600" dirty="0">
                <a:latin typeface="Times New Roman" pitchFamily="18" charset="0"/>
              </a:rPr>
              <a:t> </a:t>
            </a:r>
          </a:p>
          <a:p>
            <a:pPr marL="285750" indent="-285750">
              <a:spcBef>
                <a:spcPct val="50000"/>
              </a:spcBef>
            </a:pPr>
            <a:r>
              <a:rPr lang="en-US" sz="2600" b="1" u="sng" dirty="0">
                <a:latin typeface="Times New Roman" pitchFamily="18" charset="0"/>
                <a:cs typeface="Times New Roman" pitchFamily="18" charset="0"/>
              </a:rPr>
              <a:t>GILLMORE TEST FOR FINAL SETTING TIME:</a:t>
            </a:r>
            <a:endParaRPr lang="en-US" sz="2600" dirty="0">
              <a:latin typeface="Times New Roman" pitchFamily="18" charset="0"/>
              <a:cs typeface="Times New Roman" pitchFamily="18" charset="0"/>
            </a:endParaRPr>
          </a:p>
          <a:p>
            <a:pPr marL="285750" indent="-285750">
              <a:spcBef>
                <a:spcPct val="50000"/>
              </a:spcBef>
              <a:buClr>
                <a:schemeClr val="accent2"/>
              </a:buClr>
              <a:buFont typeface="Arial" pitchFamily="34" charset="0"/>
              <a:buChar char="•"/>
            </a:pPr>
            <a:r>
              <a:rPr lang="en-US" sz="2600" dirty="0">
                <a:latin typeface="Times New Roman" pitchFamily="18" charset="0"/>
                <a:cs typeface="Times New Roman" pitchFamily="18" charset="0"/>
              </a:rPr>
              <a:t>Measured by the use of the heavier </a:t>
            </a:r>
            <a:r>
              <a:rPr lang="en-US" sz="2600" dirty="0" err="1">
                <a:latin typeface="Times New Roman" pitchFamily="18" charset="0"/>
                <a:cs typeface="Times New Roman" pitchFamily="18" charset="0"/>
              </a:rPr>
              <a:t>Gillmore</a:t>
            </a:r>
            <a:r>
              <a:rPr lang="en-US" sz="2600" dirty="0">
                <a:latin typeface="Times New Roman" pitchFamily="18" charset="0"/>
                <a:cs typeface="Times New Roman" pitchFamily="18" charset="0"/>
              </a:rPr>
              <a:t> needle. </a:t>
            </a:r>
          </a:p>
          <a:p>
            <a:pPr marL="285750" indent="-285750">
              <a:spcBef>
                <a:spcPct val="50000"/>
              </a:spcBef>
              <a:buClr>
                <a:schemeClr val="accent2"/>
              </a:buClr>
              <a:buFont typeface="Arial" pitchFamily="34" charset="0"/>
              <a:buChar char="•"/>
            </a:pPr>
            <a:r>
              <a:rPr lang="en-US" sz="2600" dirty="0">
                <a:latin typeface="Times New Roman" pitchFamily="18" charset="0"/>
                <a:cs typeface="Times New Roman" pitchFamily="18" charset="0"/>
              </a:rPr>
              <a:t>The elapsed time at which this needle leaves only a barely perceptible mark on the surface is called the final </a:t>
            </a:r>
            <a:r>
              <a:rPr lang="en-US" sz="2400" dirty="0">
                <a:latin typeface="Times New Roman" pitchFamily="18" charset="0"/>
                <a:cs typeface="Times New Roman" pitchFamily="18" charset="0"/>
              </a:rPr>
              <a:t>setting</a:t>
            </a:r>
          </a:p>
        </p:txBody>
      </p:sp>
      <p:pic>
        <p:nvPicPr>
          <p:cNvPr id="2" name="Audio 1">
            <a:hlinkClick r:id="" action="ppaction://media"/>
            <a:extLst>
              <a:ext uri="{FF2B5EF4-FFF2-40B4-BE49-F238E27FC236}">
                <a16:creationId xmlns:a16="http://schemas.microsoft.com/office/drawing/2014/main" id="{952EAF6C-5670-45AE-AE97-C01324E8CD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42"/>
    </mc:Choice>
    <mc:Fallback xmlns="">
      <p:transition spd="slow" advTm="3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458200" cy="6019800"/>
          </a:xfrm>
        </p:spPr>
        <p:txBody>
          <a:bodyPr>
            <a:noAutofit/>
          </a:bodyPr>
          <a:lstStyle/>
          <a:p>
            <a:pPr marL="342900" indent="-342900" algn="just">
              <a:spcBef>
                <a:spcPct val="50000"/>
              </a:spcBef>
            </a:pPr>
            <a:r>
              <a:rPr lang="en-US" sz="2400" b="1" u="sng" dirty="0">
                <a:latin typeface="Times New Roman" pitchFamily="18" charset="0"/>
                <a:cs typeface="Times New Roman" pitchFamily="18" charset="0"/>
              </a:rPr>
              <a:t>VICAT TEST FOR SETTING TIME:</a:t>
            </a:r>
          </a:p>
          <a:p>
            <a:pPr marL="342900" indent="-342900" algn="just">
              <a:spcBef>
                <a:spcPct val="50000"/>
              </a:spcBef>
            </a:pPr>
            <a:endParaRPr lang="en-US" sz="2400" dirty="0">
              <a:latin typeface="Times New Roman" pitchFamily="18" charset="0"/>
              <a:cs typeface="Times New Roman" pitchFamily="18" charset="0"/>
            </a:endParaRPr>
          </a:p>
          <a:p>
            <a:pPr marL="342900" indent="-342900" algn="just">
              <a:spcBef>
                <a:spcPct val="50000"/>
              </a:spcBef>
              <a:buClr>
                <a:schemeClr val="folHlink"/>
              </a:buClr>
              <a:buNone/>
            </a:pPr>
            <a:r>
              <a:rPr lang="en-US" sz="2400" dirty="0">
                <a:latin typeface="Times New Roman" pitchFamily="18" charset="0"/>
                <a:cs typeface="Times New Roman" pitchFamily="18" charset="0"/>
              </a:rPr>
              <a:t>    Consists of a rod weighing 300 gm with a needle of 1 mm diameter. </a:t>
            </a:r>
          </a:p>
          <a:p>
            <a:pPr marL="342900" indent="-342900" algn="just">
              <a:spcBef>
                <a:spcPct val="50000"/>
              </a:spcBef>
              <a:buClr>
                <a:schemeClr val="folHlink"/>
              </a:buClr>
              <a:buFont typeface="Wingdings" pitchFamily="2" charset="2"/>
              <a:buChar char="ü"/>
            </a:pPr>
            <a:endParaRPr lang="en-US" sz="2400" dirty="0">
              <a:latin typeface="Times New Roman" pitchFamily="18" charset="0"/>
              <a:cs typeface="Times New Roman" pitchFamily="18" charset="0"/>
            </a:endParaRPr>
          </a:p>
          <a:p>
            <a:pPr marL="342900" indent="-342900" algn="just">
              <a:spcBef>
                <a:spcPct val="50000"/>
              </a:spcBef>
              <a:buClr>
                <a:schemeClr val="folHlink"/>
              </a:buClr>
              <a:buNone/>
            </a:pPr>
            <a:r>
              <a:rPr lang="en-US" sz="2400" dirty="0">
                <a:latin typeface="Times New Roman" pitchFamily="18" charset="0"/>
                <a:cs typeface="Times New Roman" pitchFamily="18" charset="0"/>
              </a:rPr>
              <a:t>     A  ring container is filled with the mix. The needle with a weighted plunger rod is supported and held just in contact with the mix, then is the needle is released and allowed to penetrate the mix. The time elapsed until the needle no longer penetrates to the bottom of the mix is known as </a:t>
            </a:r>
            <a:r>
              <a:rPr lang="en-US" sz="2400" dirty="0" err="1">
                <a:latin typeface="Times New Roman" pitchFamily="18" charset="0"/>
                <a:cs typeface="Times New Roman" pitchFamily="18" charset="0"/>
              </a:rPr>
              <a:t>Vicat</a:t>
            </a:r>
            <a:r>
              <a:rPr lang="en-US" sz="2400" dirty="0">
                <a:latin typeface="Times New Roman" pitchFamily="18" charset="0"/>
                <a:cs typeface="Times New Roman" pitchFamily="18" charset="0"/>
              </a:rPr>
              <a:t> setting time. </a:t>
            </a:r>
          </a:p>
          <a:p>
            <a:pPr algn="just"/>
            <a:endParaRPr lang="en-US" sz="2400" dirty="0">
              <a:latin typeface="Times New Roman" pitchFamily="18" charset="0"/>
              <a:cs typeface="Times New Roman" pitchFamily="18" charset="0"/>
            </a:endParaRPr>
          </a:p>
        </p:txBody>
      </p:sp>
      <p:pic>
        <p:nvPicPr>
          <p:cNvPr id="2" name="Audio 1">
            <a:hlinkClick r:id="" action="ppaction://media"/>
            <a:extLst>
              <a:ext uri="{FF2B5EF4-FFF2-40B4-BE49-F238E27FC236}">
                <a16:creationId xmlns:a16="http://schemas.microsoft.com/office/drawing/2014/main" id="{6E0ADBD3-ABE9-4CF1-9F69-2789A18404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67"/>
    </mc:Choice>
    <mc:Fallback xmlns="">
      <p:transition spd="slow" advTm="3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2895601" y="609600"/>
            <a:ext cx="3520440" cy="838200"/>
          </a:xfrm>
        </p:spPr>
        <p:txBody>
          <a:bodyPr/>
          <a:lstStyle/>
          <a:p>
            <a:pPr marL="457200" indent="-457200">
              <a:buAutoNum type="alphaLcPeriod"/>
            </a:pPr>
            <a:r>
              <a:rPr lang="en-US" sz="2000" dirty="0"/>
              <a:t>Material is unset</a:t>
            </a:r>
          </a:p>
          <a:p>
            <a:pPr marL="457200" indent="-457200" algn="just">
              <a:buAutoNum type="alphaLcPeriod"/>
            </a:pPr>
            <a:r>
              <a:rPr lang="en-US" sz="2000" dirty="0"/>
              <a:t>Material is set</a:t>
            </a:r>
          </a:p>
          <a:p>
            <a:pPr marL="0" indent="0">
              <a:buNone/>
            </a:pPr>
            <a:endParaRPr lang="en-US" sz="2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228600"/>
            <a:ext cx="27432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524000"/>
            <a:ext cx="3276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1"/>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8377" y="4648200"/>
            <a:ext cx="3521075" cy="187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05400" y="5867400"/>
            <a:ext cx="2514600" cy="369332"/>
          </a:xfrm>
          <a:prstGeom prst="rect">
            <a:avLst/>
          </a:prstGeom>
          <a:noFill/>
        </p:spPr>
        <p:txBody>
          <a:bodyPr wrap="square" rtlCol="0">
            <a:spAutoFit/>
          </a:bodyPr>
          <a:lstStyle/>
          <a:p>
            <a:r>
              <a:rPr lang="en-US" dirty="0"/>
              <a:t>Vicat Penetrometer</a:t>
            </a:r>
          </a:p>
        </p:txBody>
      </p:sp>
      <p:pic>
        <p:nvPicPr>
          <p:cNvPr id="3" name="Audio 2">
            <a:hlinkClick r:id="" action="ppaction://media"/>
            <a:extLst>
              <a:ext uri="{FF2B5EF4-FFF2-40B4-BE49-F238E27FC236}">
                <a16:creationId xmlns:a16="http://schemas.microsoft.com/office/drawing/2014/main" id="{C75CBDB6-0A67-4C3E-8AA5-6934A4936E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2669626"/>
      </p:ext>
    </p:extLst>
  </p:cSld>
  <p:clrMapOvr>
    <a:masterClrMapping/>
  </p:clrMapOvr>
  <mc:AlternateContent xmlns:mc="http://schemas.openxmlformats.org/markup-compatibility/2006" xmlns:p14="http://schemas.microsoft.com/office/powerpoint/2010/main">
    <mc:Choice Requires="p14">
      <p:transition spd="slow" p14:dur="2000" advTm="14204"/>
    </mc:Choice>
    <mc:Fallback xmlns="">
      <p:transition spd="slow" advTm="14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u="sng" dirty="0">
                <a:solidFill>
                  <a:srgbClr val="FF0000"/>
                </a:solidFill>
                <a:latin typeface="Times New Roman" pitchFamily="18" charset="0"/>
                <a:cs typeface="Times New Roman" pitchFamily="18" charset="0"/>
              </a:rPr>
              <a:t>MANIPULATION</a:t>
            </a:r>
          </a:p>
        </p:txBody>
      </p:sp>
      <p:sp>
        <p:nvSpPr>
          <p:cNvPr id="3" name="Content Placeholder 2"/>
          <p:cNvSpPr>
            <a:spLocks noGrp="1"/>
          </p:cNvSpPr>
          <p:nvPr>
            <p:ph idx="1"/>
          </p:nvPr>
        </p:nvSpPr>
        <p:spPr/>
        <p:txBody>
          <a:bodyPr>
            <a:normAutofit fontScale="92500"/>
          </a:bodyPr>
          <a:lstStyle/>
          <a:p>
            <a:pPr>
              <a:buNone/>
            </a:pPr>
            <a:r>
              <a:rPr lang="en-US" sz="2400" dirty="0">
                <a:solidFill>
                  <a:srgbClr val="FFC000"/>
                </a:solidFill>
                <a:latin typeface="Times New Roman" pitchFamily="18" charset="0"/>
                <a:cs typeface="Times New Roman" pitchFamily="18" charset="0"/>
              </a:rPr>
              <a:t>   </a:t>
            </a:r>
            <a:r>
              <a:rPr lang="en-US" sz="2400" u="sng" dirty="0">
                <a:solidFill>
                  <a:srgbClr val="FFC000"/>
                </a:solidFill>
                <a:latin typeface="Times New Roman" pitchFamily="18" charset="0"/>
                <a:cs typeface="Times New Roman" pitchFamily="18" charset="0"/>
              </a:rPr>
              <a:t>Proportioning</a:t>
            </a:r>
            <a:r>
              <a:rPr lang="en-US" sz="2400" dirty="0">
                <a:solidFill>
                  <a:srgbClr val="FFC000"/>
                </a:solidFill>
                <a:latin typeface="Times New Roman" pitchFamily="18" charset="0"/>
                <a:cs typeface="Times New Roman" pitchFamily="18" charset="0"/>
              </a:rPr>
              <a:t>:</a:t>
            </a:r>
          </a:p>
          <a:p>
            <a:pPr>
              <a:buFont typeface="Arial" pitchFamily="34" charset="0"/>
              <a:buChar char="•"/>
            </a:pPr>
            <a:r>
              <a:rPr lang="en-US" sz="2400" dirty="0">
                <a:latin typeface="Times New Roman" pitchFamily="18" charset="0"/>
                <a:cs typeface="Times New Roman" pitchFamily="18" charset="0"/>
              </a:rPr>
              <a:t>To secure maximum strength, recommended water/powder ratio is used.</a:t>
            </a:r>
          </a:p>
          <a:p>
            <a:pPr>
              <a:buFont typeface="Arial" pitchFamily="34" charset="0"/>
              <a:buChar char="•"/>
            </a:pPr>
            <a:r>
              <a:rPr lang="en-US" sz="2400" dirty="0">
                <a:latin typeface="Times New Roman" pitchFamily="18" charset="0"/>
                <a:cs typeface="Times New Roman" pitchFamily="18" charset="0"/>
              </a:rPr>
              <a:t>The water should be measured and powder weighed.</a:t>
            </a:r>
          </a:p>
          <a:p>
            <a:pPr>
              <a:buFont typeface="Arial" pitchFamily="34" charset="0"/>
              <a:buChar char="•"/>
            </a:pPr>
            <a:endParaRPr lang="en-US" sz="2400" dirty="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r>
              <a:rPr lang="en-US" sz="2400" u="sng" dirty="0">
                <a:solidFill>
                  <a:srgbClr val="FFC000"/>
                </a:solidFill>
                <a:latin typeface="Times New Roman" pitchFamily="18" charset="0"/>
                <a:cs typeface="Times New Roman" pitchFamily="18" charset="0"/>
              </a:rPr>
              <a:t>Instruments:</a:t>
            </a:r>
          </a:p>
          <a:p>
            <a:pPr>
              <a:buFont typeface="Arial" pitchFamily="34" charset="0"/>
              <a:buChar char="•"/>
            </a:pPr>
            <a:r>
              <a:rPr lang="en-US" sz="2400" dirty="0">
                <a:solidFill>
                  <a:srgbClr val="FFC000"/>
                </a:solidFill>
                <a:latin typeface="Times New Roman" pitchFamily="18" charset="0"/>
                <a:cs typeface="Times New Roman" pitchFamily="18" charset="0"/>
              </a:rPr>
              <a:t> </a:t>
            </a:r>
            <a:r>
              <a:rPr lang="en-US" sz="2400" dirty="0">
                <a:latin typeface="Times New Roman" pitchFamily="18" charset="0"/>
                <a:cs typeface="Times New Roman" pitchFamily="18" charset="0"/>
              </a:rPr>
              <a:t>Flexible rubber mixing bowl(Parabolic), with a top diameter of 130 mm is recommended.</a:t>
            </a:r>
          </a:p>
          <a:p>
            <a:pPr>
              <a:buFont typeface="Arial" pitchFamily="34" charset="0"/>
              <a:buChar char="•"/>
            </a:pPr>
            <a:r>
              <a:rPr lang="en-US" sz="2400" dirty="0">
                <a:latin typeface="Times New Roman" pitchFamily="18" charset="0"/>
                <a:cs typeface="Times New Roman" pitchFamily="18" charset="0"/>
              </a:rPr>
              <a:t>Stiff bladed spatula(width: 20-25mm &amp; length 100 mm).</a:t>
            </a:r>
            <a:br>
              <a:rPr lang="en-US" sz="2400" dirty="0">
                <a:latin typeface="Times New Roman" pitchFamily="18" charset="0"/>
                <a:cs typeface="Times New Roman" pitchFamily="18" charset="0"/>
              </a:rPr>
            </a:br>
            <a:endParaRPr lang="en-US" sz="2400" dirty="0">
              <a:latin typeface="Times New Roman" pitchFamily="18" charset="0"/>
              <a:cs typeface="Times New Roman" pitchFamily="18" charset="0"/>
            </a:endParaRPr>
          </a:p>
          <a:p>
            <a:pPr>
              <a:buFont typeface="Arial" pitchFamily="34" charset="0"/>
              <a:buChar char="•"/>
            </a:pPr>
            <a:r>
              <a:rPr lang="en-US" sz="2400" dirty="0">
                <a:solidFill>
                  <a:srgbClr val="FFC000"/>
                </a:solidFill>
                <a:latin typeface="Times New Roman" pitchFamily="18" charset="0"/>
                <a:cs typeface="Times New Roman" pitchFamily="18" charset="0"/>
              </a:rPr>
              <a:t>Hand mixing &amp; Mechanical mixing</a:t>
            </a:r>
          </a:p>
        </p:txBody>
      </p:sp>
      <p:pic>
        <p:nvPicPr>
          <p:cNvPr id="4" name="Audio 3">
            <a:hlinkClick r:id="" action="ppaction://media"/>
            <a:extLst>
              <a:ext uri="{FF2B5EF4-FFF2-40B4-BE49-F238E27FC236}">
                <a16:creationId xmlns:a16="http://schemas.microsoft.com/office/drawing/2014/main" id="{D9B9B7CA-1C14-474B-9893-6DDD349C95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19"/>
    </mc:Choice>
    <mc:Fallback xmlns="">
      <p:transition spd="slow" advTm="28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u="sng" dirty="0">
                <a:solidFill>
                  <a:srgbClr val="FFC000"/>
                </a:solidFill>
                <a:latin typeface="Times New Roman" pitchFamily="18" charset="0"/>
                <a:cs typeface="Times New Roman" pitchFamily="18" charset="0"/>
              </a:rPr>
              <a:t>Hand-Mixing:</a:t>
            </a:r>
          </a:p>
          <a:p>
            <a:pPr algn="just">
              <a:buFont typeface="Arial" pitchFamily="34" charset="0"/>
              <a:buChar char="•"/>
            </a:pPr>
            <a:r>
              <a:rPr lang="en-US" sz="2400" dirty="0">
                <a:latin typeface="Times New Roman" pitchFamily="18" charset="0"/>
                <a:cs typeface="Times New Roman" pitchFamily="18" charset="0"/>
              </a:rPr>
              <a:t>Take measured quantity of water in a rubber bowl &amp; sift</a:t>
            </a:r>
          </a:p>
          <a:p>
            <a:pPr algn="just">
              <a:buNone/>
            </a:pPr>
            <a:r>
              <a:rPr lang="en-US" sz="2400" dirty="0">
                <a:latin typeface="Times New Roman" pitchFamily="18" charset="0"/>
                <a:cs typeface="Times New Roman" pitchFamily="18" charset="0"/>
              </a:rPr>
              <a:t>      a weighed quantity of powder into it.</a:t>
            </a:r>
          </a:p>
          <a:p>
            <a:pPr algn="just">
              <a:buFont typeface="Arial" pitchFamily="34" charset="0"/>
              <a:buChar char="•"/>
            </a:pPr>
            <a:r>
              <a:rPr lang="en-US" sz="2400" dirty="0">
                <a:latin typeface="Times New Roman" pitchFamily="18" charset="0"/>
                <a:cs typeface="Times New Roman" pitchFamily="18" charset="0"/>
              </a:rPr>
              <a:t>Allow to </a:t>
            </a:r>
            <a:r>
              <a:rPr lang="en-US" sz="2400" dirty="0" err="1">
                <a:latin typeface="Times New Roman" pitchFamily="18" charset="0"/>
                <a:cs typeface="Times New Roman" pitchFamily="18" charset="0"/>
              </a:rPr>
              <a:t>selttle</a:t>
            </a:r>
            <a:r>
              <a:rPr lang="en-US" sz="2400" dirty="0">
                <a:latin typeface="Times New Roman" pitchFamily="18" charset="0"/>
                <a:cs typeface="Times New Roman" pitchFamily="18" charset="0"/>
              </a:rPr>
              <a:t> for 30 seconds.</a:t>
            </a:r>
          </a:p>
          <a:p>
            <a:pPr algn="just">
              <a:buFont typeface="Arial" pitchFamily="34" charset="0"/>
              <a:buChar char="•"/>
            </a:pPr>
            <a:r>
              <a:rPr lang="en-US" sz="2400" dirty="0">
                <a:latin typeface="Times New Roman" pitchFamily="18" charset="0"/>
                <a:cs typeface="Times New Roman" pitchFamily="18" charset="0"/>
              </a:rPr>
              <a:t>The mix is stirred </a:t>
            </a:r>
            <a:r>
              <a:rPr lang="en-US" sz="2400" dirty="0" err="1">
                <a:latin typeface="Times New Roman" pitchFamily="18" charset="0"/>
                <a:cs typeface="Times New Roman" pitchFamily="18" charset="0"/>
              </a:rPr>
              <a:t>vigurosly.Periodically</a:t>
            </a:r>
            <a:r>
              <a:rPr lang="en-US" sz="2400" dirty="0">
                <a:latin typeface="Times New Roman" pitchFamily="18" charset="0"/>
                <a:cs typeface="Times New Roman" pitchFamily="18" charset="0"/>
              </a:rPr>
              <a:t> wipe the inside of the bowl with a spatula to ensure wetting of the powder&amp; breaking of the lumps.</a:t>
            </a:r>
          </a:p>
          <a:p>
            <a:pPr algn="just">
              <a:buFont typeface="Arial" pitchFamily="34" charset="0"/>
              <a:buChar char="•"/>
            </a:pPr>
            <a:r>
              <a:rPr lang="en-US" sz="2400" dirty="0">
                <a:latin typeface="Times New Roman" pitchFamily="18" charset="0"/>
                <a:cs typeface="Times New Roman" pitchFamily="18" charset="0"/>
              </a:rPr>
              <a:t>Continue till a </a:t>
            </a:r>
            <a:r>
              <a:rPr lang="en-US" sz="2400" dirty="0" err="1">
                <a:latin typeface="Times New Roman" pitchFamily="18" charset="0"/>
                <a:cs typeface="Times New Roman" pitchFamily="18" charset="0"/>
              </a:rPr>
              <a:t>smooth,Creamy</a:t>
            </a:r>
            <a:r>
              <a:rPr lang="en-US" sz="2400" dirty="0">
                <a:latin typeface="Times New Roman" pitchFamily="18" charset="0"/>
                <a:cs typeface="Times New Roman" pitchFamily="18" charset="0"/>
              </a:rPr>
              <a:t> mix is obtained.</a:t>
            </a:r>
          </a:p>
          <a:p>
            <a:pPr algn="just">
              <a:buFont typeface="Arial" pitchFamily="34" charset="0"/>
              <a:buChar char="•"/>
            </a:pPr>
            <a:r>
              <a:rPr lang="en-US" sz="2400" dirty="0" err="1">
                <a:latin typeface="Times New Roman" pitchFamily="18" charset="0"/>
                <a:cs typeface="Times New Roman" pitchFamily="18" charset="0"/>
              </a:rPr>
              <a:t>Spatulation</a:t>
            </a:r>
            <a:r>
              <a:rPr lang="en-US" sz="2400" dirty="0">
                <a:latin typeface="Times New Roman" pitchFamily="18" charset="0"/>
                <a:cs typeface="Times New Roman" pitchFamily="18" charset="0"/>
              </a:rPr>
              <a:t> should be completed in 45-60 seconds. </a:t>
            </a:r>
          </a:p>
          <a:p>
            <a:pPr algn="just">
              <a:buNone/>
            </a:pPr>
            <a:r>
              <a:rPr lang="en-US" sz="2400" dirty="0">
                <a:latin typeface="Times New Roman" pitchFamily="18" charset="0"/>
                <a:cs typeface="Times New Roman" pitchFamily="18" charset="0"/>
              </a:rPr>
              <a:t> </a:t>
            </a:r>
          </a:p>
        </p:txBody>
      </p:sp>
      <p:pic>
        <p:nvPicPr>
          <p:cNvPr id="4" name="Audio 3">
            <a:hlinkClick r:id="" action="ppaction://media"/>
            <a:extLst>
              <a:ext uri="{FF2B5EF4-FFF2-40B4-BE49-F238E27FC236}">
                <a16:creationId xmlns:a16="http://schemas.microsoft.com/office/drawing/2014/main" id="{D4794C2D-DEF6-4DA4-AF56-528AFA00A8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926"/>
    </mc:Choice>
    <mc:Fallback xmlns="">
      <p:transition spd="slow" advTm="3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itchFamily="34" charset="0"/>
              <a:buChar char="•"/>
            </a:pPr>
            <a:r>
              <a:rPr lang="en-US" sz="2400" dirty="0">
                <a:latin typeface="Times New Roman" pitchFamily="18" charset="0"/>
                <a:cs typeface="Times New Roman" pitchFamily="18" charset="0"/>
              </a:rPr>
              <a:t>Vibrate the mix(vibrator or hand tapping) &amp; pour it into the impression.</a:t>
            </a:r>
          </a:p>
          <a:p>
            <a:pPr>
              <a:buNone/>
            </a:pPr>
            <a:r>
              <a:rPr lang="en-US" sz="2400" dirty="0">
                <a:latin typeface="Times New Roman" pitchFamily="18" charset="0"/>
                <a:cs typeface="Times New Roman" pitchFamily="18" charset="0"/>
              </a:rPr>
              <a:t>     Note:</a:t>
            </a:r>
          </a:p>
          <a:p>
            <a:pPr>
              <a:buFont typeface="Arial" pitchFamily="34" charset="0"/>
              <a:buChar char="•"/>
            </a:pPr>
            <a:r>
              <a:rPr lang="en-US" sz="2400" dirty="0">
                <a:latin typeface="Times New Roman" pitchFamily="18" charset="0"/>
                <a:cs typeface="Times New Roman" pitchFamily="18" charset="0"/>
              </a:rPr>
              <a:t> The mixing instruments should be meticulously cleaned.</a:t>
            </a:r>
          </a:p>
          <a:p>
            <a:pPr>
              <a:buFont typeface="Arial" pitchFamily="34" charset="0"/>
              <a:buChar char="•"/>
            </a:pPr>
            <a:r>
              <a:rPr lang="en-US" sz="2400" dirty="0">
                <a:latin typeface="Times New Roman" pitchFamily="18" charset="0"/>
                <a:cs typeface="Times New Roman" pitchFamily="18" charset="0"/>
              </a:rPr>
              <a:t>No air must be trapped into the mixed mass.</a:t>
            </a:r>
          </a:p>
        </p:txBody>
      </p:sp>
      <p:pic>
        <p:nvPicPr>
          <p:cNvPr id="4" name="Audio 3">
            <a:hlinkClick r:id="" action="ppaction://media"/>
            <a:extLst>
              <a:ext uri="{FF2B5EF4-FFF2-40B4-BE49-F238E27FC236}">
                <a16:creationId xmlns:a16="http://schemas.microsoft.com/office/drawing/2014/main" id="{9265AD61-3C50-437C-ACDA-FCE5CE9840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18"/>
    </mc:Choice>
    <mc:Fallback xmlns="">
      <p:transition spd="slow" advTm="2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solidFill>
                  <a:srgbClr val="FFC000"/>
                </a:solidFill>
                <a:latin typeface="Times New Roman" pitchFamily="18" charset="0"/>
                <a:cs typeface="Times New Roman" pitchFamily="18" charset="0"/>
              </a:rPr>
              <a:t>Mechanical mixing:</a:t>
            </a:r>
          </a:p>
          <a:p>
            <a:pPr>
              <a:buFont typeface="Arial" pitchFamily="34" charset="0"/>
              <a:buChar char="•"/>
            </a:pPr>
            <a:r>
              <a:rPr lang="en-US" sz="2400" dirty="0">
                <a:latin typeface="Times New Roman" pitchFamily="18" charset="0"/>
                <a:cs typeface="Times New Roman" pitchFamily="18" charset="0"/>
              </a:rPr>
              <a:t>Done under </a:t>
            </a:r>
            <a:r>
              <a:rPr lang="en-US" sz="2400" dirty="0" err="1">
                <a:latin typeface="Times New Roman" pitchFamily="18" charset="0"/>
                <a:cs typeface="Times New Roman" pitchFamily="18" charset="0"/>
              </a:rPr>
              <a:t>vaccum</a:t>
            </a:r>
            <a:r>
              <a:rPr lang="en-US" sz="2400" dirty="0">
                <a:latin typeface="Times New Roman" pitchFamily="18" charset="0"/>
                <a:cs typeface="Times New Roman" pitchFamily="18" charset="0"/>
              </a:rPr>
              <a:t>.</a:t>
            </a:r>
          </a:p>
          <a:p>
            <a:pPr>
              <a:buFont typeface="Arial" pitchFamily="34" charset="0"/>
              <a:buChar char="•"/>
            </a:pPr>
            <a:r>
              <a:rPr lang="en-US" sz="2400" dirty="0">
                <a:latin typeface="Times New Roman" pitchFamily="18" charset="0"/>
                <a:cs typeface="Times New Roman" pitchFamily="18" charset="0"/>
              </a:rPr>
              <a:t>Gives stronger and denser casts.</a:t>
            </a:r>
          </a:p>
          <a:p>
            <a:pPr>
              <a:buFont typeface="Arial" pitchFamily="34" charset="0"/>
              <a:buChar char="•"/>
            </a:pPr>
            <a:r>
              <a:rPr lang="en-US" sz="2400" dirty="0">
                <a:latin typeface="Times New Roman" pitchFamily="18" charset="0"/>
                <a:cs typeface="Times New Roman" pitchFamily="18" charset="0"/>
              </a:rPr>
              <a:t>Expensive equipment.</a:t>
            </a:r>
          </a:p>
        </p:txBody>
      </p:sp>
      <p:pic>
        <p:nvPicPr>
          <p:cNvPr id="4" name="Audio 3">
            <a:hlinkClick r:id="" action="ppaction://media"/>
            <a:extLst>
              <a:ext uri="{FF2B5EF4-FFF2-40B4-BE49-F238E27FC236}">
                <a16:creationId xmlns:a16="http://schemas.microsoft.com/office/drawing/2014/main" id="{5A532B10-429D-41A5-8B13-85090C04F8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54"/>
    </mc:Choice>
    <mc:Fallback xmlns="">
      <p:transition spd="slow" advTm="18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u="sng" dirty="0">
                <a:solidFill>
                  <a:srgbClr val="FFC000"/>
                </a:solidFill>
                <a:latin typeface="Times New Roman" pitchFamily="18" charset="0"/>
                <a:cs typeface="Times New Roman" pitchFamily="18" charset="0"/>
              </a:rPr>
              <a:t>Preparing the cast:</a:t>
            </a:r>
          </a:p>
          <a:p>
            <a:pPr algn="just">
              <a:buFont typeface="Arial" pitchFamily="34" charset="0"/>
              <a:buChar char="•"/>
            </a:pPr>
            <a:r>
              <a:rPr lang="en-US" sz="2400" dirty="0">
                <a:latin typeface="Times New Roman" pitchFamily="18" charset="0"/>
                <a:cs typeface="Times New Roman" pitchFamily="18" charset="0"/>
              </a:rPr>
              <a:t>A small amount of mix is teased through the sides of the impression and vibrated to flow on the floor of the impression .</a:t>
            </a:r>
          </a:p>
          <a:p>
            <a:pPr algn="just">
              <a:buFont typeface="Arial" pitchFamily="34" charset="0"/>
              <a:buChar char="•"/>
            </a:pPr>
            <a:r>
              <a:rPr lang="en-US" sz="2400" dirty="0">
                <a:latin typeface="Times New Roman" pitchFamily="18" charset="0"/>
                <a:cs typeface="Times New Roman" pitchFamily="18" charset="0"/>
              </a:rPr>
              <a:t>This is done to sweep all the trapped air bubbles.</a:t>
            </a:r>
          </a:p>
          <a:p>
            <a:pPr algn="just">
              <a:buFont typeface="Arial" pitchFamily="34" charset="0"/>
              <a:buChar char="•"/>
            </a:pPr>
            <a:r>
              <a:rPr lang="en-US" sz="2400" dirty="0">
                <a:latin typeface="Times New Roman" pitchFamily="18" charset="0"/>
                <a:cs typeface="Times New Roman" pitchFamily="18" charset="0"/>
              </a:rPr>
              <a:t>Remaining of the mix is then poured with vibration and allowed to set.</a:t>
            </a:r>
          </a:p>
        </p:txBody>
      </p:sp>
      <p:pic>
        <p:nvPicPr>
          <p:cNvPr id="4" name="Audio 3">
            <a:hlinkClick r:id="" action="ppaction://media"/>
            <a:extLst>
              <a:ext uri="{FF2B5EF4-FFF2-40B4-BE49-F238E27FC236}">
                <a16:creationId xmlns:a16="http://schemas.microsoft.com/office/drawing/2014/main" id="{D8A9110D-4E1F-477E-BA8D-EA4B14D629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11"/>
    </mc:Choice>
    <mc:Fallback xmlns="">
      <p:transition spd="slow" advTm="1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z="2400" u="sng" dirty="0">
                <a:solidFill>
                  <a:srgbClr val="FFC000"/>
                </a:solidFill>
                <a:latin typeface="Times New Roman" pitchFamily="18" charset="0"/>
                <a:cs typeface="Times New Roman" pitchFamily="18" charset="0"/>
              </a:rPr>
              <a:t>Preparing the base:</a:t>
            </a:r>
          </a:p>
          <a:p>
            <a:pPr algn="just">
              <a:buFont typeface="Arial" pitchFamily="34" charset="0"/>
              <a:buChar char="•"/>
            </a:pPr>
            <a:r>
              <a:rPr lang="en-US" sz="2400" dirty="0">
                <a:latin typeface="Times New Roman" pitchFamily="18" charset="0"/>
                <a:cs typeface="Times New Roman" pitchFamily="18" charset="0"/>
              </a:rPr>
              <a:t>A plaster mix is made and placed on a glazed </a:t>
            </a:r>
            <a:r>
              <a:rPr lang="en-US" sz="2400" dirty="0" err="1">
                <a:latin typeface="Times New Roman" pitchFamily="18" charset="0"/>
                <a:cs typeface="Times New Roman" pitchFamily="18" charset="0"/>
              </a:rPr>
              <a:t>tile.Over</a:t>
            </a:r>
            <a:r>
              <a:rPr lang="en-US" sz="2400" dirty="0">
                <a:latin typeface="Times New Roman" pitchFamily="18" charset="0"/>
                <a:cs typeface="Times New Roman" pitchFamily="18" charset="0"/>
              </a:rPr>
              <a:t> this the initially set cast is inverted &amp; excess is removed from the sides, shaped &amp; allowed to harden.</a:t>
            </a:r>
          </a:p>
          <a:p>
            <a:pPr algn="just">
              <a:buFont typeface="Arial" pitchFamily="34" charset="0"/>
              <a:buChar char="•"/>
            </a:pPr>
            <a:r>
              <a:rPr lang="en-US" sz="2400" dirty="0">
                <a:solidFill>
                  <a:srgbClr val="FFC000"/>
                </a:solidFill>
                <a:latin typeface="Times New Roman" pitchFamily="18" charset="0"/>
                <a:cs typeface="Times New Roman" pitchFamily="18" charset="0"/>
              </a:rPr>
              <a:t>Boxing method :</a:t>
            </a:r>
          </a:p>
          <a:p>
            <a:pPr algn="just">
              <a:buFont typeface="Arial" pitchFamily="34" charset="0"/>
              <a:buChar char="•"/>
            </a:pPr>
            <a:r>
              <a:rPr lang="en-US" sz="2400" dirty="0">
                <a:latin typeface="Times New Roman" pitchFamily="18" charset="0"/>
                <a:cs typeface="Times New Roman" pitchFamily="18" charset="0"/>
              </a:rPr>
              <a:t>The impression is first </a:t>
            </a:r>
            <a:r>
              <a:rPr lang="en-US" sz="2400" dirty="0" err="1">
                <a:latin typeface="Times New Roman" pitchFamily="18" charset="0"/>
                <a:cs typeface="Times New Roman" pitchFamily="18" charset="0"/>
              </a:rPr>
              <a:t>countoured</a:t>
            </a:r>
            <a:r>
              <a:rPr lang="en-US" sz="2400" dirty="0">
                <a:latin typeface="Times New Roman" pitchFamily="18" charset="0"/>
                <a:cs typeface="Times New Roman" pitchFamily="18" charset="0"/>
              </a:rPr>
              <a:t> by beading it and then building vertical walls by using boxing wax.</a:t>
            </a:r>
          </a:p>
          <a:p>
            <a:pPr algn="just">
              <a:buFont typeface="Arial" pitchFamily="34" charset="0"/>
              <a:buChar char="•"/>
            </a:pPr>
            <a:r>
              <a:rPr lang="en-US" sz="2400" dirty="0">
                <a:latin typeface="Times New Roman" pitchFamily="18" charset="0"/>
                <a:cs typeface="Times New Roman" pitchFamily="18" charset="0"/>
              </a:rPr>
              <a:t>The plaster mix is poured; first in small quantity to cover the impression </a:t>
            </a:r>
            <a:r>
              <a:rPr lang="en-US" sz="2400" dirty="0" err="1">
                <a:latin typeface="Times New Roman" pitchFamily="18" charset="0"/>
                <a:cs typeface="Times New Roman" pitchFamily="18" charset="0"/>
              </a:rPr>
              <a:t>surface,Vibrated</a:t>
            </a:r>
            <a:r>
              <a:rPr lang="en-US" sz="2400" dirty="0">
                <a:latin typeface="Times New Roman" pitchFamily="18" charset="0"/>
                <a:cs typeface="Times New Roman" pitchFamily="18" charset="0"/>
              </a:rPr>
              <a:t> and then the remaining mix is poured and allow to set.</a:t>
            </a:r>
          </a:p>
        </p:txBody>
      </p:sp>
      <p:pic>
        <p:nvPicPr>
          <p:cNvPr id="4" name="Audio 3">
            <a:hlinkClick r:id="" action="ppaction://media"/>
            <a:extLst>
              <a:ext uri="{FF2B5EF4-FFF2-40B4-BE49-F238E27FC236}">
                <a16:creationId xmlns:a16="http://schemas.microsoft.com/office/drawing/2014/main" id="{F7780528-7606-4F56-A881-5910CDE8C4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64"/>
    </mc:Choice>
    <mc:Fallback xmlns="">
      <p:transition spd="slow" advTm="2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Desktop\6_thu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129" y="3180417"/>
            <a:ext cx="3886200" cy="259965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r\Desktop\image0117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329" y="33997"/>
            <a:ext cx="2903318" cy="36998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r\Desktop\y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18193"/>
            <a:ext cx="3697129" cy="296222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Dr\Desktop\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6329" y="3733800"/>
            <a:ext cx="392239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B258A42-A739-4EED-9DCC-FE86B15701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1403697"/>
      </p:ext>
    </p:extLst>
  </p:cSld>
  <p:clrMapOvr>
    <a:masterClrMapping/>
  </p:clrMapOvr>
  <mc:AlternateContent xmlns:mc="http://schemas.openxmlformats.org/markup-compatibility/2006" xmlns:p14="http://schemas.microsoft.com/office/powerpoint/2010/main">
    <mc:Choice Requires="p14">
      <p:transition spd="slow" p14:dur="2000" advTm="15688"/>
    </mc:Choice>
    <mc:Fallback xmlns="">
      <p:transition spd="slow" advTm="1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normAutofit/>
          </a:bodyPr>
          <a:lstStyle/>
          <a:p>
            <a:pPr algn="ctr"/>
            <a:r>
              <a:rPr lang="en-US" sz="2400" b="1" u="sng" dirty="0">
                <a:solidFill>
                  <a:srgbClr val="FF0000"/>
                </a:solidFill>
                <a:latin typeface="Book Antiqua" pitchFamily="18" charset="0"/>
              </a:rPr>
              <a:t>APPLICATIONS</a:t>
            </a:r>
          </a:p>
        </p:txBody>
      </p:sp>
      <p:sp>
        <p:nvSpPr>
          <p:cNvPr id="3" name="Content Placeholder 2"/>
          <p:cNvSpPr>
            <a:spLocks noGrp="1"/>
          </p:cNvSpPr>
          <p:nvPr>
            <p:ph idx="1"/>
          </p:nvPr>
        </p:nvSpPr>
        <p:spPr>
          <a:xfrm>
            <a:off x="381000" y="1295400"/>
            <a:ext cx="7467600" cy="4876800"/>
          </a:xfrm>
        </p:spPr>
        <p:txBody>
          <a:bodyPr>
            <a:normAutofit/>
          </a:bodyPr>
          <a:lstStyle/>
          <a:p>
            <a:r>
              <a:rPr lang="en-US" sz="2400" dirty="0">
                <a:solidFill>
                  <a:srgbClr val="FFC000"/>
                </a:solidFill>
                <a:latin typeface="Times New Roman" pitchFamily="18" charset="0"/>
                <a:cs typeface="Times New Roman" pitchFamily="18" charset="0"/>
              </a:rPr>
              <a:t>General :</a:t>
            </a:r>
          </a:p>
          <a:p>
            <a:pPr>
              <a:buFont typeface="Arial" pitchFamily="34" charset="0"/>
              <a:buChar char="•"/>
            </a:pPr>
            <a:r>
              <a:rPr lang="en-US" sz="2400" dirty="0">
                <a:latin typeface="Times New Roman" pitchFamily="18" charset="0"/>
                <a:cs typeface="Times New Roman" pitchFamily="18" charset="0"/>
              </a:rPr>
              <a:t>For  Preparing statues.</a:t>
            </a:r>
          </a:p>
          <a:p>
            <a:pPr>
              <a:buFont typeface="Arial" pitchFamily="34" charset="0"/>
              <a:buChar char="•"/>
            </a:pPr>
            <a:r>
              <a:rPr lang="en-US" sz="2400" dirty="0">
                <a:latin typeface="Times New Roman" pitchFamily="18" charset="0"/>
                <a:cs typeface="Times New Roman" pitchFamily="18" charset="0"/>
              </a:rPr>
              <a:t>In Construction work</a:t>
            </a:r>
          </a:p>
          <a:p>
            <a:pPr marL="457200" indent="-457200">
              <a:spcBef>
                <a:spcPct val="50000"/>
              </a:spcBef>
              <a:buFont typeface="Arial" pitchFamily="34" charset="0"/>
              <a:buChar char="•"/>
            </a:pPr>
            <a:r>
              <a:rPr lang="en-US" sz="2400" dirty="0">
                <a:latin typeface="Times New Roman" pitchFamily="18" charset="0"/>
              </a:rPr>
              <a:t>Grounded gypsum (land plaster) is sometimes used as a </a:t>
            </a:r>
            <a:r>
              <a:rPr lang="en-US" sz="2400" b="1" dirty="0">
                <a:latin typeface="Times New Roman" pitchFamily="18" charset="0"/>
              </a:rPr>
              <a:t>fertilizer</a:t>
            </a:r>
            <a:r>
              <a:rPr lang="en-US" sz="2400" dirty="0">
                <a:latin typeface="Times New Roman" pitchFamily="18" charset="0"/>
              </a:rPr>
              <a:t> for soil that needs calcium</a:t>
            </a:r>
            <a:endParaRPr lang="en-US" sz="2400" dirty="0">
              <a:latin typeface="Times New Roman" pitchFamily="18" charset="0"/>
              <a:cs typeface="Times New Roman" pitchFamily="18" charset="0"/>
            </a:endParaRPr>
          </a:p>
          <a:p>
            <a:pPr marL="457200" indent="-457200">
              <a:spcBef>
                <a:spcPct val="50000"/>
              </a:spcBef>
              <a:buFont typeface="Arial" pitchFamily="34" charset="0"/>
              <a:buChar char="•"/>
            </a:pPr>
            <a:r>
              <a:rPr lang="en-US" sz="2400" dirty="0">
                <a:latin typeface="Times New Roman" pitchFamily="18" charset="0"/>
              </a:rPr>
              <a:t>It is also used to make paint (as a filler), filters, insulation and wall plaster.</a:t>
            </a:r>
            <a:r>
              <a:rPr lang="en-US" sz="2400" dirty="0">
                <a:latin typeface="Times New Roman" pitchFamily="18" charset="0"/>
                <a:cs typeface="Times New Roman" pitchFamily="18" charset="0"/>
              </a:rPr>
              <a:t> </a:t>
            </a:r>
          </a:p>
          <a:p>
            <a:pPr marL="457200" indent="-457200">
              <a:spcBef>
                <a:spcPct val="50000"/>
              </a:spcBef>
              <a:buFont typeface="Arial" pitchFamily="34" charset="0"/>
              <a:buChar char="•"/>
            </a:pPr>
            <a:r>
              <a:rPr lang="en-US" sz="2400" dirty="0">
                <a:latin typeface="Times New Roman" pitchFamily="18" charset="0"/>
              </a:rPr>
              <a:t>Alabaster is used for carving ornaments and vases.</a:t>
            </a:r>
            <a:endParaRPr lang="en-US" sz="2400" dirty="0">
              <a:latin typeface="Times New Roman" pitchFamily="18" charset="0"/>
              <a:cs typeface="Times New Roman" pitchFamily="18" charset="0"/>
            </a:endParaRPr>
          </a:p>
          <a:p>
            <a:pPr marL="457200" indent="-457200">
              <a:spcBef>
                <a:spcPct val="50000"/>
              </a:spcBef>
              <a:buNone/>
            </a:pPr>
            <a:endParaRPr lang="en-US" sz="2400" dirty="0">
              <a:latin typeface="Times New Roman" pitchFamily="18" charset="0"/>
            </a:endParaRPr>
          </a:p>
          <a:p>
            <a:pPr marL="457200" indent="-457200">
              <a:spcBef>
                <a:spcPct val="50000"/>
              </a:spcBef>
            </a:pPr>
            <a:endParaRPr lang="en-US" sz="2400" dirty="0">
              <a:latin typeface="Times New Roman" pitchFamily="18" charset="0"/>
            </a:endParaRPr>
          </a:p>
          <a:p>
            <a:pPr>
              <a:buFont typeface="Arial" pitchFamily="34" charset="0"/>
              <a:buChar char="•"/>
            </a:pPr>
            <a:endParaRPr lang="en-US" sz="2400" dirty="0">
              <a:latin typeface="Times New Roman" pitchFamily="18" charset="0"/>
              <a:cs typeface="Times New Roman" pitchFamily="18" charset="0"/>
            </a:endParaRPr>
          </a:p>
        </p:txBody>
      </p:sp>
      <p:pic>
        <p:nvPicPr>
          <p:cNvPr id="4" name="Audio 3">
            <a:hlinkClick r:id="" action="ppaction://media"/>
            <a:extLst>
              <a:ext uri="{FF2B5EF4-FFF2-40B4-BE49-F238E27FC236}">
                <a16:creationId xmlns:a16="http://schemas.microsoft.com/office/drawing/2014/main" id="{C71ABD4D-EB75-44FE-B508-AB357E66C4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87"/>
    </mc:Choice>
    <mc:Fallback xmlns="">
      <p:transition spd="slow" advTm="2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u="sng" dirty="0">
                <a:solidFill>
                  <a:srgbClr val="FF0000"/>
                </a:solidFill>
                <a:latin typeface="Times New Roman" pitchFamily="18" charset="0"/>
                <a:cs typeface="Times New Roman" pitchFamily="18" charset="0"/>
              </a:rPr>
              <a:t>CARE OF GYPSUM</a:t>
            </a:r>
          </a:p>
        </p:txBody>
      </p:sp>
      <p:sp>
        <p:nvSpPr>
          <p:cNvPr id="3" name="Content Placeholder 2"/>
          <p:cNvSpPr>
            <a:spLocks noGrp="1"/>
          </p:cNvSpPr>
          <p:nvPr>
            <p:ph idx="1"/>
          </p:nvPr>
        </p:nvSpPr>
        <p:spPr/>
        <p:txBody>
          <a:bodyPr>
            <a:normAutofit/>
          </a:bodyPr>
          <a:lstStyle/>
          <a:p>
            <a:pPr>
              <a:buNone/>
            </a:pPr>
            <a:r>
              <a:rPr lang="en-US" sz="2400" dirty="0">
                <a:solidFill>
                  <a:srgbClr val="FFC000"/>
                </a:solidFill>
                <a:latin typeface="Times New Roman" pitchFamily="18" charset="0"/>
                <a:cs typeface="Times New Roman" pitchFamily="18" charset="0"/>
              </a:rPr>
              <a:t>    </a:t>
            </a:r>
            <a:r>
              <a:rPr lang="en-US" sz="2400" u="sng" dirty="0">
                <a:solidFill>
                  <a:srgbClr val="FFC000"/>
                </a:solidFill>
                <a:latin typeface="Times New Roman" pitchFamily="18" charset="0"/>
                <a:cs typeface="Times New Roman" pitchFamily="18" charset="0"/>
              </a:rPr>
              <a:t> Care of the cast</a:t>
            </a:r>
          </a:p>
          <a:p>
            <a:pPr>
              <a:buFont typeface="Arial" pitchFamily="34" charset="0"/>
              <a:buChar char="•"/>
            </a:pPr>
            <a:r>
              <a:rPr lang="en-US" sz="2400" dirty="0">
                <a:latin typeface="Times New Roman" pitchFamily="18" charset="0"/>
                <a:cs typeface="Times New Roman" pitchFamily="18" charset="0"/>
              </a:rPr>
              <a:t>All gypsum casts should be handled with care, as any departure from the expected accuracy may result in poor fitting appliance.</a:t>
            </a:r>
          </a:p>
          <a:p>
            <a:pPr>
              <a:buFont typeface="Arial" pitchFamily="34" charset="0"/>
              <a:buChar char="•"/>
            </a:pPr>
            <a:r>
              <a:rPr lang="en-US" sz="2400" dirty="0">
                <a:latin typeface="Times New Roman" pitchFamily="18" charset="0"/>
                <a:cs typeface="Times New Roman" pitchFamily="18" charset="0"/>
              </a:rPr>
              <a:t>If the gypsum cast has to be soaked in water. It should be placed in a water bath in which the plaster debris are allowed to remain constantly at the bottom.</a:t>
            </a:r>
          </a:p>
          <a:p>
            <a:pPr>
              <a:buFont typeface="Arial" pitchFamily="34" charset="0"/>
              <a:buChar char="•"/>
            </a:pPr>
            <a:r>
              <a:rPr lang="en-US" sz="2400" dirty="0">
                <a:latin typeface="Times New Roman" pitchFamily="18" charset="0"/>
                <a:cs typeface="Times New Roman" pitchFamily="18" charset="0"/>
              </a:rPr>
              <a:t>This is as slurry water.</a:t>
            </a:r>
          </a:p>
          <a:p>
            <a:pPr>
              <a:buFont typeface="Arial" pitchFamily="34" charset="0"/>
              <a:buChar char="•"/>
            </a:pPr>
            <a:r>
              <a:rPr lang="en-US" sz="2400" dirty="0">
                <a:latin typeface="Times New Roman" pitchFamily="18" charset="0"/>
                <a:cs typeface="Times New Roman" pitchFamily="18" charset="0"/>
              </a:rPr>
              <a:t>Used to preserve surface details.</a:t>
            </a:r>
          </a:p>
        </p:txBody>
      </p:sp>
      <p:pic>
        <p:nvPicPr>
          <p:cNvPr id="4" name="Audio 3">
            <a:hlinkClick r:id="" action="ppaction://media"/>
            <a:extLst>
              <a:ext uri="{FF2B5EF4-FFF2-40B4-BE49-F238E27FC236}">
                <a16:creationId xmlns:a16="http://schemas.microsoft.com/office/drawing/2014/main" id="{77157FDC-E6DC-42B6-9DE0-C83D7F499F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40"/>
    </mc:Choice>
    <mc:Fallback xmlns="">
      <p:transition spd="slow" advTm="18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400" dirty="0">
                <a:solidFill>
                  <a:srgbClr val="FFC000"/>
                </a:solidFill>
                <a:latin typeface="Times New Roman" pitchFamily="18" charset="0"/>
                <a:cs typeface="Times New Roman" pitchFamily="18" charset="0"/>
              </a:rPr>
              <a:t>Storage of the powder:</a:t>
            </a:r>
          </a:p>
          <a:p>
            <a:pPr>
              <a:buFont typeface="Arial" pitchFamily="34" charset="0"/>
              <a:buChar char="•"/>
            </a:pPr>
            <a:r>
              <a:rPr lang="en-US" sz="2400" dirty="0">
                <a:latin typeface="Times New Roman" pitchFamily="18" charset="0"/>
                <a:cs typeface="Times New Roman" pitchFamily="18" charset="0"/>
              </a:rPr>
              <a:t>As gypsum products are hygroscopic, so they should be stored in airtight containers.</a:t>
            </a:r>
          </a:p>
          <a:p>
            <a:pPr>
              <a:buFont typeface="Arial" pitchFamily="34" charset="0"/>
              <a:buChar char="•"/>
            </a:pPr>
            <a:r>
              <a:rPr lang="en-US" sz="2400" dirty="0"/>
              <a:t>When the relative humidity is more than 70%, it takes up moisture to start the setting reaction.</a:t>
            </a:r>
          </a:p>
          <a:p>
            <a:pPr>
              <a:buFont typeface="Arial" pitchFamily="34" charset="0"/>
              <a:buChar char="•"/>
            </a:pPr>
            <a:r>
              <a:rPr lang="en-US" sz="2400" dirty="0"/>
              <a:t>In earlier </a:t>
            </a:r>
            <a:r>
              <a:rPr lang="en-US" sz="2400" dirty="0" err="1"/>
              <a:t>stages→crystals</a:t>
            </a:r>
            <a:r>
              <a:rPr lang="en-US" sz="2400" dirty="0"/>
              <a:t> of </a:t>
            </a:r>
            <a:r>
              <a:rPr lang="en-US" sz="2400" dirty="0" err="1"/>
              <a:t>gypsum→Nuclei</a:t>
            </a:r>
            <a:r>
              <a:rPr lang="en-US" sz="2400" dirty="0"/>
              <a:t> of </a:t>
            </a:r>
            <a:r>
              <a:rPr lang="en-US" sz="2400" dirty="0" err="1"/>
              <a:t>crystallization→</a:t>
            </a:r>
            <a:r>
              <a:rPr lang="en-US" sz="2400" dirty="0" err="1">
                <a:solidFill>
                  <a:srgbClr val="FFC000"/>
                </a:solidFill>
              </a:rPr>
              <a:t>Faster</a:t>
            </a:r>
            <a:r>
              <a:rPr lang="en-US" sz="2400" dirty="0"/>
              <a:t> setting</a:t>
            </a:r>
          </a:p>
          <a:p>
            <a:pPr>
              <a:buFont typeface="Arial" pitchFamily="34" charset="0"/>
              <a:buChar char="•"/>
            </a:pPr>
            <a:r>
              <a:rPr lang="en-US" sz="2400" dirty="0"/>
              <a:t>Later </a:t>
            </a:r>
            <a:r>
              <a:rPr lang="en-US" sz="2400" dirty="0" err="1"/>
              <a:t>stages→Entire</a:t>
            </a:r>
            <a:r>
              <a:rPr lang="en-US" sz="2400" dirty="0"/>
              <a:t> mass covered by more gypsum </a:t>
            </a:r>
            <a:r>
              <a:rPr lang="en-US" sz="2400" dirty="0" err="1"/>
              <a:t>crystals→Difficulty</a:t>
            </a:r>
            <a:r>
              <a:rPr lang="en-US" sz="2400" dirty="0"/>
              <a:t> in water penetration→</a:t>
            </a:r>
          </a:p>
          <a:p>
            <a:pPr>
              <a:buNone/>
            </a:pPr>
            <a:r>
              <a:rPr lang="en-US" sz="2400" dirty="0"/>
              <a:t>     </a:t>
            </a:r>
            <a:r>
              <a:rPr lang="en-US" sz="2400" dirty="0">
                <a:solidFill>
                  <a:srgbClr val="FFC000"/>
                </a:solidFill>
              </a:rPr>
              <a:t>Delayed</a:t>
            </a:r>
            <a:r>
              <a:rPr lang="en-US" sz="2400" dirty="0"/>
              <a:t> setting.</a:t>
            </a:r>
          </a:p>
          <a:p>
            <a:pPr>
              <a:buFont typeface="Arial" pitchFamily="34" charset="0"/>
              <a:buChar char="•"/>
            </a:pPr>
            <a:r>
              <a:rPr lang="en-US" sz="2400" dirty="0"/>
              <a:t>It should be kept clean with no dirt or other foreign bodies.</a:t>
            </a:r>
          </a:p>
        </p:txBody>
      </p:sp>
      <p:pic>
        <p:nvPicPr>
          <p:cNvPr id="4" name="Audio 3">
            <a:hlinkClick r:id="" action="ppaction://media"/>
            <a:extLst>
              <a:ext uri="{FF2B5EF4-FFF2-40B4-BE49-F238E27FC236}">
                <a16:creationId xmlns:a16="http://schemas.microsoft.com/office/drawing/2014/main" id="{B1D52A34-BB0A-4624-B978-88BD561926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629"/>
    </mc:Choice>
    <mc:Fallback xmlns="">
      <p:transition spd="slow" advTm="2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Modifications of the Gypsum </a:t>
            </a:r>
          </a:p>
        </p:txBody>
      </p:sp>
      <p:sp>
        <p:nvSpPr>
          <p:cNvPr id="3" name="Content Placeholder 2"/>
          <p:cNvSpPr>
            <a:spLocks noGrp="1"/>
          </p:cNvSpPr>
          <p:nvPr>
            <p:ph idx="1"/>
          </p:nvPr>
        </p:nvSpPr>
        <p:spPr>
          <a:xfrm>
            <a:off x="457200" y="1600200"/>
            <a:ext cx="8229600" cy="4525963"/>
          </a:xfrm>
        </p:spPr>
        <p:txBody>
          <a:bodyPr/>
          <a:lstStyle/>
          <a:p>
            <a:pPr>
              <a:buFont typeface="Wingdings" panose="05000000000000000000" pitchFamily="2" charset="2"/>
              <a:buChar char="Ø"/>
            </a:pPr>
            <a:r>
              <a:rPr lang="en-US" sz="2400" b="1" u="sng" dirty="0"/>
              <a:t>Dental Casting Investment</a:t>
            </a:r>
          </a:p>
          <a:p>
            <a:pPr>
              <a:buFont typeface="Wingdings" panose="05000000000000000000" pitchFamily="2" charset="2"/>
              <a:buChar char="ü"/>
            </a:pPr>
            <a:r>
              <a:rPr lang="en-US" sz="2000" dirty="0"/>
              <a:t>To prepare refractory molds</a:t>
            </a:r>
          </a:p>
          <a:p>
            <a:pPr>
              <a:buFont typeface="Wingdings" panose="05000000000000000000" pitchFamily="2" charset="2"/>
              <a:buChar char="ü"/>
            </a:pPr>
            <a:r>
              <a:rPr lang="en-US" sz="2000" dirty="0"/>
              <a:t>Silica or quartz add to gypsum</a:t>
            </a:r>
          </a:p>
          <a:p>
            <a:pPr>
              <a:buFont typeface="Wingdings" panose="05000000000000000000" pitchFamily="2" charset="2"/>
              <a:buChar char="Ø"/>
            </a:pPr>
            <a:endParaRPr lang="en-US" sz="2400" dirty="0"/>
          </a:p>
          <a:p>
            <a:pPr>
              <a:buFont typeface="Wingdings" panose="05000000000000000000" pitchFamily="2" charset="2"/>
              <a:buChar char="Ø"/>
            </a:pPr>
            <a:r>
              <a:rPr lang="en-US" sz="2400" b="1" u="sng" dirty="0">
                <a:latin typeface="Times New Roman" pitchFamily="18" charset="0"/>
                <a:cs typeface="Times New Roman" pitchFamily="18" charset="0"/>
              </a:rPr>
              <a:t>Synthetic gypsum</a:t>
            </a:r>
          </a:p>
          <a:p>
            <a:pPr>
              <a:buFont typeface="Wingdings" panose="05000000000000000000" pitchFamily="2" charset="2"/>
              <a:buChar char="Ø"/>
            </a:pPr>
            <a:r>
              <a:rPr lang="en-US" sz="2000" dirty="0">
                <a:latin typeface="Times New Roman" pitchFamily="18" charset="0"/>
                <a:cs typeface="Times New Roman" pitchFamily="18" charset="0"/>
              </a:rPr>
              <a:t>Also produced as a by-product of manufacture of</a:t>
            </a:r>
            <a:r>
              <a:rPr lang="en-US" sz="2000" b="1" dirty="0">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phosphoric acid</a:t>
            </a:r>
            <a:r>
              <a:rPr lang="en-US" sz="2000" dirty="0">
                <a:solidFill>
                  <a:srgbClr val="FF0000"/>
                </a:solidFill>
                <a:latin typeface="Times New Roman" pitchFamily="18" charset="0"/>
                <a:cs typeface="Times New Roman" pitchFamily="18" charset="0"/>
              </a:rPr>
              <a:t>.</a:t>
            </a:r>
          </a:p>
          <a:p>
            <a:pPr>
              <a:buFont typeface="Wingdings" panose="05000000000000000000" pitchFamily="2" charset="2"/>
              <a:buChar char="Ø"/>
            </a:pPr>
            <a:r>
              <a:rPr lang="en-US" sz="2000" dirty="0">
                <a:latin typeface="Times New Roman" pitchFamily="18" charset="0"/>
                <a:cs typeface="Times New Roman" pitchFamily="18" charset="0"/>
              </a:rPr>
              <a:t>More expensive</a:t>
            </a:r>
          </a:p>
          <a:p>
            <a:pPr marL="36576" indent="0">
              <a:buNone/>
            </a:pPr>
            <a:endParaRPr lang="en-US" sz="2000" dirty="0">
              <a:latin typeface="Times New Roman" pitchFamily="18" charset="0"/>
              <a:cs typeface="Times New Roman" pitchFamily="18" charset="0"/>
            </a:endParaRPr>
          </a:p>
          <a:p>
            <a:pPr>
              <a:buFont typeface="Wingdings" panose="05000000000000000000" pitchFamily="2" charset="2"/>
              <a:buChar char="Ø"/>
            </a:pPr>
            <a:r>
              <a:rPr lang="en-US" sz="2400" b="1" u="sng" dirty="0">
                <a:latin typeface="Times New Roman" pitchFamily="18" charset="0"/>
                <a:cs typeface="Times New Roman" pitchFamily="18" charset="0"/>
              </a:rPr>
              <a:t>Orthodontic stone</a:t>
            </a:r>
          </a:p>
          <a:p>
            <a:pPr>
              <a:buFont typeface="Wingdings" panose="05000000000000000000" pitchFamily="2" charset="2"/>
              <a:buChar char="Ø"/>
            </a:pPr>
            <a:r>
              <a:rPr lang="en-US" sz="2000" dirty="0"/>
              <a:t>To prepare Ortho study model</a:t>
            </a:r>
          </a:p>
          <a:p>
            <a:pPr>
              <a:buFont typeface="Wingdings" panose="05000000000000000000" pitchFamily="2" charset="2"/>
              <a:buChar char="Ø"/>
            </a:pPr>
            <a:r>
              <a:rPr lang="en-US" sz="2000" dirty="0"/>
              <a:t>Longer working time</a:t>
            </a:r>
          </a:p>
        </p:txBody>
      </p:sp>
      <p:pic>
        <p:nvPicPr>
          <p:cNvPr id="4" name="Audio 3">
            <a:hlinkClick r:id="" action="ppaction://media"/>
            <a:extLst>
              <a:ext uri="{FF2B5EF4-FFF2-40B4-BE49-F238E27FC236}">
                <a16:creationId xmlns:a16="http://schemas.microsoft.com/office/drawing/2014/main" id="{7BCF2033-A4F1-4C94-AFB0-B40C07C117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9381579"/>
      </p:ext>
    </p:extLst>
  </p:cSld>
  <p:clrMapOvr>
    <a:masterClrMapping/>
  </p:clrMapOvr>
  <mc:AlternateContent xmlns:mc="http://schemas.openxmlformats.org/markup-compatibility/2006" xmlns:p14="http://schemas.microsoft.com/office/powerpoint/2010/main">
    <mc:Choice Requires="p14">
      <p:transition spd="slow" p14:dur="2000" advTm="18381"/>
    </mc:Choice>
    <mc:Fallback xmlns="">
      <p:transition spd="slow" advTm="18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57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172200"/>
          </a:xfrm>
        </p:spPr>
        <p:txBody>
          <a:bodyPr>
            <a:normAutofit lnSpcReduction="10000"/>
          </a:bodyPr>
          <a:lstStyle/>
          <a:p>
            <a:pPr>
              <a:buFont typeface="Wingdings" panose="05000000000000000000" pitchFamily="2" charset="2"/>
              <a:buChar char="q"/>
            </a:pPr>
            <a:r>
              <a:rPr lang="en-US" sz="2400" b="1" u="sng" dirty="0"/>
              <a:t>Resin modified stone</a:t>
            </a:r>
            <a:endParaRPr lang="en-US" sz="2800" b="1" u="sng" dirty="0"/>
          </a:p>
          <a:p>
            <a:pPr>
              <a:buFont typeface="Wingdings" panose="05000000000000000000" pitchFamily="2" charset="2"/>
              <a:buChar char="§"/>
            </a:pPr>
            <a:r>
              <a:rPr lang="en-US" sz="2400" dirty="0" err="1"/>
              <a:t>Resinrocks</a:t>
            </a:r>
            <a:endParaRPr lang="en-US" sz="2400" dirty="0"/>
          </a:p>
          <a:p>
            <a:pPr>
              <a:buFont typeface="Wingdings" panose="05000000000000000000" pitchFamily="2" charset="2"/>
              <a:buChar char="§"/>
            </a:pPr>
            <a:r>
              <a:rPr lang="en-US" sz="2400" dirty="0"/>
              <a:t>It is a blend of synthetic resin and alpha gypsum.</a:t>
            </a:r>
          </a:p>
          <a:p>
            <a:pPr>
              <a:buFont typeface="Wingdings" panose="05000000000000000000" pitchFamily="2" charset="2"/>
              <a:buChar char="§"/>
            </a:pPr>
            <a:r>
              <a:rPr lang="en-US" sz="2400" dirty="0"/>
              <a:t>The strength is more</a:t>
            </a:r>
          </a:p>
          <a:p>
            <a:endParaRPr lang="en-US" sz="2400" dirty="0"/>
          </a:p>
          <a:p>
            <a:r>
              <a:rPr lang="en-US" sz="2400" b="1" u="sng" dirty="0"/>
              <a:t>Mounting plaster</a:t>
            </a:r>
          </a:p>
          <a:p>
            <a:pPr>
              <a:buFont typeface="Wingdings" panose="05000000000000000000" pitchFamily="2" charset="2"/>
              <a:buChar char="§"/>
            </a:pPr>
            <a:r>
              <a:rPr lang="en-US" sz="2400" dirty="0"/>
              <a:t>Plaster used for attaching the cast to articulators</a:t>
            </a:r>
          </a:p>
          <a:p>
            <a:pPr>
              <a:buFont typeface="Wingdings" panose="05000000000000000000" pitchFamily="2" charset="2"/>
              <a:buChar char="§"/>
            </a:pPr>
            <a:r>
              <a:rPr lang="en-US" sz="2400" dirty="0"/>
              <a:t>Low setting expansion</a:t>
            </a:r>
          </a:p>
          <a:p>
            <a:pPr>
              <a:buFont typeface="Wingdings" panose="05000000000000000000" pitchFamily="2" charset="2"/>
              <a:buChar char="§"/>
            </a:pPr>
            <a:r>
              <a:rPr lang="en-US" sz="2400" dirty="0"/>
              <a:t>Type II plaster is used for this purpose</a:t>
            </a:r>
          </a:p>
          <a:p>
            <a:pPr>
              <a:buFont typeface="Wingdings" panose="05000000000000000000" pitchFamily="2" charset="2"/>
              <a:buChar char="§"/>
            </a:pPr>
            <a:r>
              <a:rPr lang="en-US" sz="2400" dirty="0"/>
              <a:t>Specialized plaster is also available for this (3 min)</a:t>
            </a:r>
          </a:p>
          <a:p>
            <a:pPr>
              <a:buFont typeface="Wingdings" panose="05000000000000000000" pitchFamily="2" charset="2"/>
              <a:buChar char="§"/>
            </a:pPr>
            <a:r>
              <a:rPr lang="en-US" sz="2400" dirty="0"/>
              <a:t>Easy separation and low setting expansion</a:t>
            </a:r>
          </a:p>
          <a:p>
            <a:endParaRPr lang="en-US" sz="2400" dirty="0"/>
          </a:p>
          <a:p>
            <a:r>
              <a:rPr lang="en-US" sz="2400" dirty="0"/>
              <a:t>Fast setting stone</a:t>
            </a:r>
          </a:p>
          <a:p>
            <a:r>
              <a:rPr lang="en-US" sz="2400" dirty="0"/>
              <a:t>Setting time is 2 min.</a:t>
            </a:r>
          </a:p>
          <a:p>
            <a:r>
              <a:rPr lang="en-US" sz="2400" dirty="0"/>
              <a:t>E.g. snap stone</a:t>
            </a:r>
          </a:p>
        </p:txBody>
      </p:sp>
      <p:pic>
        <p:nvPicPr>
          <p:cNvPr id="2" name="Audio 1">
            <a:hlinkClick r:id="" action="ppaction://media"/>
            <a:extLst>
              <a:ext uri="{FF2B5EF4-FFF2-40B4-BE49-F238E27FC236}">
                <a16:creationId xmlns:a16="http://schemas.microsoft.com/office/drawing/2014/main" id="{647833B3-4787-41C6-A650-25240904D7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3785747"/>
      </p:ext>
    </p:extLst>
  </p:cSld>
  <p:clrMapOvr>
    <a:masterClrMapping/>
  </p:clrMapOvr>
  <mc:AlternateContent xmlns:mc="http://schemas.openxmlformats.org/markup-compatibility/2006" xmlns:p14="http://schemas.microsoft.com/office/powerpoint/2010/main">
    <mc:Choice Requires="p14">
      <p:transition spd="slow" p14:dur="2000" advTm="32720"/>
    </mc:Choice>
    <mc:Fallback xmlns="">
      <p:transition spd="slow" advTm="3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467600" cy="808038"/>
          </a:xfrm>
        </p:spPr>
        <p:txBody>
          <a:bodyPr>
            <a:normAutofit/>
          </a:bodyPr>
          <a:lstStyle/>
          <a:p>
            <a:pPr algn="ctr"/>
            <a:r>
              <a:rPr lang="en-US" sz="3200" u="sng" dirty="0">
                <a:solidFill>
                  <a:srgbClr val="FF0000"/>
                </a:solidFill>
                <a:latin typeface="Times New Roman" pitchFamily="18" charset="0"/>
                <a:cs typeface="Times New Roman" pitchFamily="18" charset="0"/>
              </a:rPr>
              <a:t>INFECTION CONTROL</a:t>
            </a:r>
          </a:p>
        </p:txBody>
      </p:sp>
      <p:sp>
        <p:nvSpPr>
          <p:cNvPr id="3" name="Content Placeholder 2"/>
          <p:cNvSpPr>
            <a:spLocks noGrp="1"/>
          </p:cNvSpPr>
          <p:nvPr>
            <p:ph idx="1"/>
          </p:nvPr>
        </p:nvSpPr>
        <p:spPr>
          <a:xfrm>
            <a:off x="533400" y="1752600"/>
            <a:ext cx="8353425" cy="3124200"/>
          </a:xfrm>
        </p:spPr>
        <p:txBody>
          <a:bodyPr>
            <a:normAutofit/>
          </a:bodyPr>
          <a:lstStyle/>
          <a:p>
            <a:pPr algn="just">
              <a:lnSpc>
                <a:spcPct val="150000"/>
              </a:lnSpc>
              <a:buFont typeface="Arial" pitchFamily="34" charset="0"/>
              <a:buChar char="•"/>
            </a:pPr>
            <a:r>
              <a:rPr lang="en-US" sz="2400" dirty="0"/>
              <a:t>The process of killing (inactivating) harmful bacteria and other microorganisms (pathogenic) by various agents such as chemicals, heat, ultraviolet light, ultrasonic waves or radiation.</a:t>
            </a:r>
          </a:p>
          <a:p>
            <a:pPr algn="just">
              <a:lnSpc>
                <a:spcPct val="150000"/>
              </a:lnSpc>
              <a:buFont typeface="Arial" pitchFamily="34" charset="0"/>
              <a:buChar char="•"/>
            </a:pPr>
            <a:endParaRPr lang="en-US" sz="2400" dirty="0">
              <a:latin typeface="Times New Roman" pitchFamily="18" charset="0"/>
              <a:cs typeface="Times New Roman" pitchFamily="18" charset="0"/>
            </a:endParaRPr>
          </a:p>
        </p:txBody>
      </p:sp>
      <p:pic>
        <p:nvPicPr>
          <p:cNvPr id="4" name="Audio 3">
            <a:hlinkClick r:id="" action="ppaction://media"/>
            <a:extLst>
              <a:ext uri="{FF2B5EF4-FFF2-40B4-BE49-F238E27FC236}">
                <a16:creationId xmlns:a16="http://schemas.microsoft.com/office/drawing/2014/main" id="{7EE24D36-DF7A-4336-82E6-3949D3F70A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11"/>
    </mc:Choice>
    <mc:Fallback xmlns="">
      <p:transition spd="slow" advTm="20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458200" cy="6019800"/>
          </a:xfrm>
        </p:spPr>
        <p:txBody>
          <a:bodyPr>
            <a:normAutofit/>
          </a:bodyPr>
          <a:lstStyle/>
          <a:p>
            <a:pPr algn="just">
              <a:buFont typeface="Arial" pitchFamily="34" charset="0"/>
              <a:buChar char="•"/>
            </a:pPr>
            <a:r>
              <a:rPr lang="en-US" sz="2800" dirty="0">
                <a:latin typeface="Times New Roman" pitchFamily="18" charset="0"/>
                <a:cs typeface="Times New Roman" pitchFamily="18" charset="0"/>
              </a:rPr>
              <a:t>Cross contamination possible to dental office personnel through dental impressions.</a:t>
            </a:r>
          </a:p>
          <a:p>
            <a:pPr algn="just">
              <a:buFont typeface="Arial" pitchFamily="34" charset="0"/>
              <a:buChar char="•"/>
            </a:pPr>
            <a:r>
              <a:rPr lang="en-US" sz="2800" dirty="0">
                <a:latin typeface="Times New Roman" pitchFamily="18" charset="0"/>
                <a:cs typeface="Times New Roman" pitchFamily="18" charset="0"/>
              </a:rPr>
              <a:t>So Disinfection of casts recommended.</a:t>
            </a:r>
          </a:p>
          <a:p>
            <a:pPr algn="just">
              <a:buFont typeface="Arial" pitchFamily="34" charset="0"/>
              <a:buChar char="•"/>
            </a:pPr>
            <a:r>
              <a:rPr lang="en-US" sz="2800" dirty="0">
                <a:latin typeface="Times New Roman" pitchFamily="18" charset="0"/>
                <a:cs typeface="Times New Roman" pitchFamily="18" charset="0"/>
              </a:rPr>
              <a:t>Gypsum products can be disinfected by:</a:t>
            </a:r>
          </a:p>
          <a:p>
            <a:pPr algn="just">
              <a:buFont typeface="Arial" pitchFamily="34" charset="0"/>
              <a:buChar char="•"/>
            </a:pPr>
            <a:r>
              <a:rPr lang="en-US" sz="2800" dirty="0">
                <a:latin typeface="Times New Roman" pitchFamily="18" charset="0"/>
                <a:cs typeface="Times New Roman" pitchFamily="18" charset="0"/>
              </a:rPr>
              <a:t>Immersing cast in disinfecting solutions.</a:t>
            </a:r>
          </a:p>
          <a:p>
            <a:pPr algn="just">
              <a:buFont typeface="Arial" pitchFamily="34" charset="0"/>
              <a:buChar char="•"/>
            </a:pPr>
            <a:r>
              <a:rPr lang="en-US" sz="2800" dirty="0">
                <a:latin typeface="Times New Roman" pitchFamily="18" charset="0"/>
                <a:cs typeface="Times New Roman" pitchFamily="18" charset="0"/>
              </a:rPr>
              <a:t>Addition of disinfectant in the stone.</a:t>
            </a:r>
          </a:p>
          <a:p>
            <a:pPr algn="just">
              <a:buFont typeface="Arial" pitchFamily="34" charset="0"/>
              <a:buChar char="•"/>
            </a:pPr>
            <a:r>
              <a:rPr lang="en-US" sz="2800" dirty="0">
                <a:latin typeface="Times New Roman" pitchFamily="18" charset="0"/>
                <a:cs typeface="Times New Roman" pitchFamily="18" charset="0"/>
              </a:rPr>
              <a:t>When patients with known cases of infection are being treated, overnight gas sterilization can be a option (impractical for routine use).</a:t>
            </a:r>
          </a:p>
          <a:p>
            <a:pPr algn="just">
              <a:buFont typeface="Arial" pitchFamily="34" charset="0"/>
              <a:buChar char="•"/>
            </a:pPr>
            <a:r>
              <a:rPr lang="en-IN" sz="2800" dirty="0"/>
              <a:t>Commonly used stone disinfectants are spray disinfectants, </a:t>
            </a:r>
            <a:r>
              <a:rPr lang="en-IN" sz="2800" dirty="0">
                <a:solidFill>
                  <a:srgbClr val="FFFF00"/>
                </a:solidFill>
              </a:rPr>
              <a:t>hypochlorite and iodophores and glutaraldehyde</a:t>
            </a:r>
            <a:endParaRPr lang="en-US" sz="2800" dirty="0">
              <a:solidFill>
                <a:srgbClr val="FFFF00"/>
              </a:solidFill>
              <a:latin typeface="Times New Roman" pitchFamily="18" charset="0"/>
              <a:cs typeface="Times New Roman" pitchFamily="18" charset="0"/>
            </a:endParaRPr>
          </a:p>
          <a:p>
            <a:pPr algn="just"/>
            <a:endParaRPr lang="en-US" sz="2400" dirty="0"/>
          </a:p>
        </p:txBody>
      </p:sp>
      <p:pic>
        <p:nvPicPr>
          <p:cNvPr id="2" name="Audio 1">
            <a:hlinkClick r:id="" action="ppaction://media"/>
            <a:extLst>
              <a:ext uri="{FF2B5EF4-FFF2-40B4-BE49-F238E27FC236}">
                <a16:creationId xmlns:a16="http://schemas.microsoft.com/office/drawing/2014/main" id="{77859B36-1BE7-438C-967A-AC7AECB445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757628"/>
      </p:ext>
    </p:extLst>
  </p:cSld>
  <p:clrMapOvr>
    <a:masterClrMapping/>
  </p:clrMapOvr>
  <mc:AlternateContent xmlns:mc="http://schemas.openxmlformats.org/markup-compatibility/2006" xmlns:p14="http://schemas.microsoft.com/office/powerpoint/2010/main">
    <mc:Choice Requires="p14">
      <p:transition spd="slow" p14:dur="2000" advTm="43855"/>
    </mc:Choice>
    <mc:Fallback xmlns="">
      <p:transition spd="slow" advTm="4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63220477"/>
              </p:ext>
            </p:extLst>
          </p:nvPr>
        </p:nvGraphicFramePr>
        <p:xfrm>
          <a:off x="304800" y="152400"/>
          <a:ext cx="8458200" cy="6248399"/>
        </p:xfrm>
        <a:graphic>
          <a:graphicData uri="http://schemas.openxmlformats.org/drawingml/2006/table">
            <a:tbl>
              <a:tblPr firstRow="1" bandRow="1">
                <a:tableStyleId>{5C22544A-7EE6-4342-B048-85BDC9FD1C3A}</a:tableStyleId>
              </a:tblPr>
              <a:tblGrid>
                <a:gridCol w="861483">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767417">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409700">
                  <a:extLst>
                    <a:ext uri="{9D8B030D-6E8A-4147-A177-3AD203B41FA5}">
                      <a16:colId xmlns:a16="http://schemas.microsoft.com/office/drawing/2014/main" val="20004"/>
                    </a:ext>
                  </a:extLst>
                </a:gridCol>
                <a:gridCol w="1409700">
                  <a:extLst>
                    <a:ext uri="{9D8B030D-6E8A-4147-A177-3AD203B41FA5}">
                      <a16:colId xmlns:a16="http://schemas.microsoft.com/office/drawing/2014/main" val="20005"/>
                    </a:ext>
                  </a:extLst>
                </a:gridCol>
              </a:tblGrid>
              <a:tr h="920282">
                <a:tc>
                  <a:txBody>
                    <a:bodyPr/>
                    <a:lstStyle/>
                    <a:p>
                      <a:pPr algn="ctr"/>
                      <a:r>
                        <a:rPr lang="en-IN" dirty="0"/>
                        <a:t>TITLE</a:t>
                      </a:r>
                    </a:p>
                  </a:txBody>
                  <a:tcPr/>
                </a:tc>
                <a:tc>
                  <a:txBody>
                    <a:bodyPr/>
                    <a:lstStyle/>
                    <a:p>
                      <a:pPr algn="ctr"/>
                      <a:r>
                        <a:rPr lang="en-IN" dirty="0"/>
                        <a:t>AUTHOR AND JOURNAL</a:t>
                      </a:r>
                    </a:p>
                  </a:txBody>
                  <a:tcPr/>
                </a:tc>
                <a:tc>
                  <a:txBody>
                    <a:bodyPr/>
                    <a:lstStyle/>
                    <a:p>
                      <a:pPr algn="ctr"/>
                      <a:r>
                        <a:rPr lang="en-IN" sz="1800" dirty="0"/>
                        <a:t>MATERIALS AND METHOD</a:t>
                      </a:r>
                    </a:p>
                  </a:txBody>
                  <a:tcPr/>
                </a:tc>
                <a:tc>
                  <a:txBody>
                    <a:bodyPr/>
                    <a:lstStyle/>
                    <a:p>
                      <a:pPr algn="ctr"/>
                      <a:r>
                        <a:rPr lang="en-IN" dirty="0"/>
                        <a:t>RESULTS</a:t>
                      </a:r>
                    </a:p>
                  </a:txBody>
                  <a:tcPr/>
                </a:tc>
                <a:tc>
                  <a:txBody>
                    <a:bodyPr/>
                    <a:lstStyle/>
                    <a:p>
                      <a:pPr algn="ctr"/>
                      <a:r>
                        <a:rPr lang="en-IN" dirty="0"/>
                        <a:t>CONCLUSION</a:t>
                      </a:r>
                    </a:p>
                  </a:txBody>
                  <a:tcPr/>
                </a:tc>
                <a:tc>
                  <a:txBody>
                    <a:bodyPr/>
                    <a:lstStyle/>
                    <a:p>
                      <a:pPr algn="ctr"/>
                      <a:r>
                        <a:rPr lang="en-IN" dirty="0"/>
                        <a:t>LEVEL OF EVIDENCE</a:t>
                      </a:r>
                    </a:p>
                  </a:txBody>
                  <a:tcPr/>
                </a:tc>
                <a:extLst>
                  <a:ext uri="{0D108BD9-81ED-4DB2-BD59-A6C34878D82A}">
                    <a16:rowId xmlns:a16="http://schemas.microsoft.com/office/drawing/2014/main" val="10000"/>
                  </a:ext>
                </a:extLst>
              </a:tr>
              <a:tr h="53281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IN" sz="1100" b="0" i="0" kern="1200" dirty="0">
                          <a:solidFill>
                            <a:schemeClr val="dk1"/>
                          </a:solidFill>
                          <a:effectLst/>
                          <a:latin typeface="+mn-lt"/>
                          <a:ea typeface="+mn-ea"/>
                          <a:cs typeface="+mn-cs"/>
                        </a:rPr>
                        <a:t>Disinfection procedures: their effect on the dimensional accuracy and surface quality of irreversible hydrocolloid impression materials and gypsum casts</a:t>
                      </a:r>
                    </a:p>
                    <a:p>
                      <a:pPr algn="ctr"/>
                      <a:endParaRPr lang="en-IN" dirty="0"/>
                    </a:p>
                  </a:txBody>
                  <a:tcPr/>
                </a:tc>
                <a:tc>
                  <a:txBody>
                    <a:bodyPr/>
                    <a:lstStyle/>
                    <a:p>
                      <a:pPr algn="ctr"/>
                      <a:r>
                        <a:rPr kumimoji="0" lang="en-IN" sz="1100" b="0" u="none" strike="noStrike" kern="1200" dirty="0">
                          <a:solidFill>
                            <a:srgbClr val="FF0000"/>
                          </a:solidFill>
                          <a:effectLst/>
                          <a:latin typeface="+mn-lt"/>
                          <a:ea typeface="+mn-ea"/>
                          <a:cs typeface="+mn-cs"/>
                          <a:hlinkClick r:id="rId4">
                            <a:extLst>
                              <a:ext uri="{A12FA001-AC4F-418D-AE19-62706E023703}">
                                <ahyp:hlinkClr xmlns:ahyp="http://schemas.microsoft.com/office/drawing/2018/hyperlinkcolor" val="tx"/>
                              </a:ext>
                            </a:extLst>
                          </a:hlinkClick>
                        </a:rPr>
                        <a:t>Rebecca L. Taylor</a:t>
                      </a:r>
                      <a:r>
                        <a:rPr kumimoji="0" lang="en-IN" sz="1100" b="0" kern="1200" baseline="30000" dirty="0">
                          <a:solidFill>
                            <a:srgbClr val="FF0000"/>
                          </a:solidFill>
                          <a:effectLst/>
                          <a:latin typeface="+mn-lt"/>
                          <a:ea typeface="+mn-ea"/>
                          <a:cs typeface="+mn-cs"/>
                        </a:rPr>
                        <a:t>, </a:t>
                      </a:r>
                      <a:r>
                        <a:rPr lang="en-IN" sz="1100" dirty="0">
                          <a:solidFill>
                            <a:srgbClr val="FF0000"/>
                          </a:solidFill>
                        </a:rPr>
                        <a:t>, </a:t>
                      </a:r>
                      <a:r>
                        <a:rPr kumimoji="0" lang="en-IN" sz="1100" b="0" u="none" strike="noStrike" kern="1200" dirty="0">
                          <a:solidFill>
                            <a:srgbClr val="FF0000"/>
                          </a:solidFill>
                          <a:effectLst/>
                          <a:latin typeface="+mn-lt"/>
                          <a:ea typeface="+mn-ea"/>
                          <a:cs typeface="+mn-cs"/>
                          <a:hlinkClick r:id="rId4">
                            <a:extLst>
                              <a:ext uri="{A12FA001-AC4F-418D-AE19-62706E023703}">
                                <ahyp:hlinkClr xmlns:ahyp="http://schemas.microsoft.com/office/drawing/2018/hyperlinkcolor" val="tx"/>
                              </a:ext>
                            </a:extLst>
                          </a:hlinkClick>
                        </a:rPr>
                        <a:t>Paul S. Wright</a:t>
                      </a:r>
                      <a:r>
                        <a:rPr lang="en-IN" sz="1100" dirty="0">
                          <a:solidFill>
                            <a:srgbClr val="FF0000"/>
                          </a:solidFill>
                        </a:rPr>
                        <a:t>, </a:t>
                      </a:r>
                      <a:r>
                        <a:rPr kumimoji="0" lang="en-IN" sz="1100" b="0" u="none" strike="noStrike" kern="1200" dirty="0">
                          <a:solidFill>
                            <a:srgbClr val="FF0000"/>
                          </a:solidFill>
                          <a:effectLst/>
                          <a:latin typeface="+mn-lt"/>
                          <a:ea typeface="+mn-ea"/>
                          <a:cs typeface="+mn-cs"/>
                          <a:hlinkClick r:id="rId4">
                            <a:extLst>
                              <a:ext uri="{A12FA001-AC4F-418D-AE19-62706E023703}">
                                <ahyp:hlinkClr xmlns:ahyp="http://schemas.microsoft.com/office/drawing/2018/hyperlinkcolor" val="tx"/>
                              </a:ext>
                            </a:extLst>
                          </a:hlinkClick>
                        </a:rPr>
                        <a:t>Christophe</a:t>
                      </a:r>
                      <a:r>
                        <a:rPr kumimoji="0" lang="en-IN" sz="1100" b="0" u="none" strike="noStrike" kern="1200" dirty="0">
                          <a:solidFill>
                            <a:srgbClr val="00C8C3"/>
                          </a:solidFill>
                          <a:effectLst/>
                          <a:latin typeface="+mn-lt"/>
                          <a:ea typeface="+mn-ea"/>
                          <a:cs typeface="+mn-cs"/>
                          <a:hlinkClick r:id="rId4">
                            <a:extLst>
                              <a:ext uri="{A12FA001-AC4F-418D-AE19-62706E023703}">
                                <ahyp:hlinkClr xmlns:ahyp="http://schemas.microsoft.com/office/drawing/2018/hyperlinkcolor" val="tx"/>
                              </a:ext>
                            </a:extLst>
                          </a:hlinkClick>
                        </a:rPr>
                        <a:t>r </a:t>
                      </a:r>
                      <a:r>
                        <a:rPr kumimoji="0" lang="en-IN" sz="1100" b="0" u="none" strike="noStrike" kern="1200" dirty="0" err="1">
                          <a:solidFill>
                            <a:srgbClr val="FF0000"/>
                          </a:solidFill>
                          <a:effectLst/>
                          <a:latin typeface="+mn-lt"/>
                          <a:ea typeface="+mn-ea"/>
                          <a:cs typeface="+mn-cs"/>
                          <a:hlinkClick r:id="rId4">
                            <a:extLst>
                              <a:ext uri="{A12FA001-AC4F-418D-AE19-62706E023703}">
                                <ahyp:hlinkClr xmlns:ahyp="http://schemas.microsoft.com/office/drawing/2018/hyperlinkcolor" val="tx"/>
                              </a:ext>
                            </a:extLst>
                          </a:hlinkClick>
                        </a:rPr>
                        <a:t>Maryan</a:t>
                      </a:r>
                      <a:endParaRPr kumimoji="0" lang="en-IN" sz="1100" b="0" u="none" strike="noStrike" kern="1200" dirty="0">
                        <a:solidFill>
                          <a:srgbClr val="FF0000"/>
                        </a:solidFill>
                        <a:effectLst/>
                        <a:latin typeface="+mn-lt"/>
                        <a:ea typeface="+mn-ea"/>
                        <a:cs typeface="+mn-cs"/>
                      </a:endParaRPr>
                    </a:p>
                    <a:p>
                      <a:pPr algn="ctr"/>
                      <a:endParaRPr kumimoji="0" lang="en-IN" sz="1100" b="0" u="none" strike="noStrike" kern="1200" dirty="0">
                        <a:solidFill>
                          <a:srgbClr val="FF0000"/>
                        </a:solidFill>
                        <a:effectLst/>
                        <a:latin typeface="+mn-lt"/>
                        <a:ea typeface="+mn-ea"/>
                        <a:cs typeface="+mn-cs"/>
                      </a:endParaRPr>
                    </a:p>
                    <a:p>
                      <a:pPr fontAlgn="base"/>
                      <a:r>
                        <a:rPr kumimoji="0" lang="en-IN" sz="1100" b="0" i="0" u="none" strike="noStrike" kern="1200" dirty="0">
                          <a:solidFill>
                            <a:srgbClr val="FF0000"/>
                          </a:solidFill>
                          <a:effectLst/>
                          <a:latin typeface="+mn-lt"/>
                          <a:ea typeface="+mn-ea"/>
                          <a:cs typeface="+mn-cs"/>
                          <a:hlinkClick r:id="rId5" tooltip="Go to Dental Materials on ScienceDirect">
                            <a:extLst>
                              <a:ext uri="{A12FA001-AC4F-418D-AE19-62706E023703}">
                                <ahyp:hlinkClr xmlns:ahyp="http://schemas.microsoft.com/office/drawing/2018/hyperlinkcolor" val="tx"/>
                              </a:ext>
                            </a:extLst>
                          </a:hlinkClick>
                        </a:rPr>
                        <a:t>Dental Materials</a:t>
                      </a:r>
                      <a:endParaRPr kumimoji="0" lang="en-IN" sz="1100" b="1" i="0" kern="1200" dirty="0">
                        <a:solidFill>
                          <a:srgbClr val="FF0000"/>
                        </a:solidFill>
                        <a:effectLst/>
                        <a:latin typeface="+mn-lt"/>
                        <a:ea typeface="+mn-ea"/>
                        <a:cs typeface="+mn-cs"/>
                      </a:endParaRPr>
                    </a:p>
                    <a:p>
                      <a:pPr fontAlgn="base"/>
                      <a:r>
                        <a:rPr kumimoji="0" lang="en-IN" sz="1100" b="0" i="0" u="none" strike="noStrike" kern="1200" dirty="0">
                          <a:solidFill>
                            <a:srgbClr val="FF0000"/>
                          </a:solidFill>
                          <a:effectLst/>
                          <a:latin typeface="+mn-lt"/>
                          <a:ea typeface="+mn-ea"/>
                          <a:cs typeface="+mn-cs"/>
                          <a:hlinkClick r:id="rId6" tooltip="Go to table of contents for this volume/issue">
                            <a:extLst>
                              <a:ext uri="{A12FA001-AC4F-418D-AE19-62706E023703}">
                                <ahyp:hlinkClr xmlns:ahyp="http://schemas.microsoft.com/office/drawing/2018/hyperlinkcolor" val="tx"/>
                              </a:ext>
                            </a:extLst>
                          </a:hlinkClick>
                        </a:rPr>
                        <a:t>Volume 18, Issue 2</a:t>
                      </a:r>
                      <a:r>
                        <a:rPr kumimoji="0" lang="en-IN" sz="1100" b="0" i="0" kern="1200" dirty="0">
                          <a:solidFill>
                            <a:srgbClr val="FF0000"/>
                          </a:solidFill>
                          <a:effectLst/>
                          <a:latin typeface="+mn-lt"/>
                          <a:ea typeface="+mn-ea"/>
                          <a:cs typeface="+mn-cs"/>
                        </a:rPr>
                        <a:t>, March 2002, Pages 103–110</a:t>
                      </a:r>
                    </a:p>
                    <a:p>
                      <a:pPr algn="ctr"/>
                      <a:endParaRPr lang="en-IN" sz="1100" dirty="0">
                        <a:solidFill>
                          <a:schemeClr val="bg1"/>
                        </a:solidFill>
                      </a:endParaRPr>
                    </a:p>
                  </a:txBody>
                  <a:tcPr/>
                </a:tc>
                <a:tc>
                  <a:txBody>
                    <a:bodyPr/>
                    <a:lstStyle/>
                    <a:p>
                      <a:pPr algn="ctr"/>
                      <a:r>
                        <a:rPr kumimoji="0" lang="en-IN" sz="1100" b="0" i="0" kern="1200" dirty="0">
                          <a:solidFill>
                            <a:schemeClr val="dk1"/>
                          </a:solidFill>
                          <a:effectLst/>
                          <a:latin typeface="+mn-lt"/>
                          <a:ea typeface="+mn-ea"/>
                          <a:cs typeface="+mn-cs"/>
                        </a:rPr>
                        <a:t> Dimensional accuracy was determined from the mean percentage deviation of six measurements taken from casts made from disinfected impressions compared with corresponding measurements from the master model and controls. Statistical analysis of data was determined by analysis of variance. Surface quality was determined using a stainless steel test block in accordance with ISO 1563.</a:t>
                      </a:r>
                      <a:endParaRPr lang="en-IN" sz="1100" dirty="0"/>
                    </a:p>
                  </a:txBody>
                  <a:tcPr/>
                </a:tc>
                <a:tc>
                  <a:txBody>
                    <a:bodyPr/>
                    <a:lstStyle/>
                    <a:p>
                      <a:pPr algn="ctr"/>
                      <a:r>
                        <a:rPr kumimoji="0" lang="en-IN" sz="1100" b="0" i="0" kern="1200" dirty="0">
                          <a:solidFill>
                            <a:schemeClr val="dk1"/>
                          </a:solidFill>
                          <a:effectLst/>
                          <a:latin typeface="+mn-lt"/>
                          <a:ea typeface="+mn-ea"/>
                          <a:cs typeface="+mn-cs"/>
                        </a:rPr>
                        <a:t>The dimensional accuracy of the impression materials tested were of a comparable standard following disinfection. The surface quality of casts taken from Blueprint </a:t>
                      </a:r>
                      <a:r>
                        <a:rPr kumimoji="0" lang="en-IN" sz="1100" b="0" i="0" kern="1200" dirty="0" err="1">
                          <a:solidFill>
                            <a:schemeClr val="dk1"/>
                          </a:solidFill>
                          <a:effectLst/>
                          <a:latin typeface="+mn-lt"/>
                          <a:ea typeface="+mn-ea"/>
                          <a:cs typeface="+mn-cs"/>
                        </a:rPr>
                        <a:t>Cremix</a:t>
                      </a:r>
                      <a:r>
                        <a:rPr kumimoji="0" lang="en-IN" sz="1100" b="0" i="0" kern="1200" dirty="0">
                          <a:solidFill>
                            <a:schemeClr val="dk1"/>
                          </a:solidFill>
                          <a:effectLst/>
                          <a:latin typeface="+mn-lt"/>
                          <a:ea typeface="+mn-ea"/>
                          <a:cs typeface="+mn-cs"/>
                        </a:rPr>
                        <a:t> impressions were unaffected by the disinfection procedures. The remaining impression materials studied showed greater surface deterioration on casts following disinfection with sodium hypochlorite than immersion in Perform</a:t>
                      </a:r>
                      <a:r>
                        <a:rPr kumimoji="0" lang="en-IN" sz="1100" b="0" i="0" kern="1200" baseline="30000" dirty="0">
                          <a:solidFill>
                            <a:schemeClr val="dk1"/>
                          </a:solidFill>
                          <a:effectLst/>
                          <a:latin typeface="+mn-lt"/>
                          <a:ea typeface="+mn-ea"/>
                          <a:cs typeface="+mn-cs"/>
                        </a:rPr>
                        <a:t>®</a:t>
                      </a:r>
                      <a:r>
                        <a:rPr kumimoji="0" lang="en-IN" sz="1100" b="0" i="0" kern="1200" dirty="0">
                          <a:solidFill>
                            <a:schemeClr val="dk1"/>
                          </a:solidFill>
                          <a:effectLst/>
                          <a:latin typeface="+mn-lt"/>
                          <a:ea typeface="+mn-ea"/>
                          <a:cs typeface="+mn-cs"/>
                        </a:rPr>
                        <a:t>. All disinfection procedures selected proved appropriate for antibacterial purposes.</a:t>
                      </a:r>
                      <a:endParaRPr lang="en-IN" sz="1100" dirty="0"/>
                    </a:p>
                  </a:txBody>
                  <a:tcPr/>
                </a:tc>
                <a:tc>
                  <a:txBody>
                    <a:bodyPr/>
                    <a:lstStyle/>
                    <a:p>
                      <a:pPr algn="ctr"/>
                      <a:r>
                        <a:rPr kumimoji="0" lang="en-IN" sz="1100" b="0" i="0" kern="1200" dirty="0">
                          <a:solidFill>
                            <a:schemeClr val="dk1"/>
                          </a:solidFill>
                          <a:effectLst/>
                          <a:latin typeface="+mn-lt"/>
                          <a:ea typeface="+mn-ea"/>
                          <a:cs typeface="+mn-cs"/>
                        </a:rPr>
                        <a:t>Individual analysis of impression materials is required to determine their suitability to a given disinfection protocol.</a:t>
                      </a:r>
                      <a:endParaRPr lang="en-IN" sz="1100" dirty="0"/>
                    </a:p>
                  </a:txBody>
                  <a:tcPr/>
                </a:tc>
                <a:tc>
                  <a:txBody>
                    <a:bodyPr/>
                    <a:lstStyle/>
                    <a:p>
                      <a:pPr algn="ctr"/>
                      <a:r>
                        <a:rPr lang="en-IN" b="0" dirty="0"/>
                        <a:t>C3</a:t>
                      </a:r>
                    </a:p>
                  </a:txBody>
                  <a:tcPr/>
                </a:tc>
                <a:extLst>
                  <a:ext uri="{0D108BD9-81ED-4DB2-BD59-A6C34878D82A}">
                    <a16:rowId xmlns:a16="http://schemas.microsoft.com/office/drawing/2014/main" val="10001"/>
                  </a:ext>
                </a:extLst>
              </a:tr>
            </a:tbl>
          </a:graphicData>
        </a:graphic>
      </p:graphicFrame>
      <p:pic>
        <p:nvPicPr>
          <p:cNvPr id="2" name="Audio 1">
            <a:hlinkClick r:id="" action="ppaction://media"/>
            <a:extLst>
              <a:ext uri="{FF2B5EF4-FFF2-40B4-BE49-F238E27FC236}">
                <a16:creationId xmlns:a16="http://schemas.microsoft.com/office/drawing/2014/main" id="{68AD27E5-8208-4DF7-93DF-75D4840BF8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2811620"/>
      </p:ext>
    </p:extLst>
  </p:cSld>
  <p:clrMapOvr>
    <a:masterClrMapping/>
  </p:clrMapOvr>
  <mc:AlternateContent xmlns:mc="http://schemas.openxmlformats.org/markup-compatibility/2006" xmlns:p14="http://schemas.microsoft.com/office/powerpoint/2010/main">
    <mc:Choice Requires="p14">
      <p:transition spd="slow" p14:dur="2000" advTm="61555"/>
    </mc:Choice>
    <mc:Fallback xmlns="">
      <p:transition spd="slow" advTm="61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u="sng" dirty="0">
                <a:latin typeface="Book Antiqua" pitchFamily="18" charset="0"/>
              </a:rPr>
              <a:t>REFERENCES</a:t>
            </a:r>
            <a:endParaRPr lang="en-US" sz="3200" dirty="0"/>
          </a:p>
        </p:txBody>
      </p:sp>
      <p:sp>
        <p:nvSpPr>
          <p:cNvPr id="3" name="Content Placeholder 2"/>
          <p:cNvSpPr>
            <a:spLocks noGrp="1"/>
          </p:cNvSpPr>
          <p:nvPr>
            <p:ph idx="1"/>
          </p:nvPr>
        </p:nvSpPr>
        <p:spPr/>
        <p:txBody>
          <a:bodyPr>
            <a:normAutofit/>
          </a:bodyPr>
          <a:lstStyle/>
          <a:p>
            <a:r>
              <a:rPr lang="en-US" sz="2400" dirty="0">
                <a:latin typeface="Calibri" pitchFamily="34" charset="0"/>
              </a:rPr>
              <a:t>Philip’s science of dental </a:t>
            </a:r>
            <a:r>
              <a:rPr lang="en-US" sz="2400" dirty="0" err="1">
                <a:latin typeface="Calibri" pitchFamily="34" charset="0"/>
              </a:rPr>
              <a:t>materials,Tenth</a:t>
            </a:r>
            <a:r>
              <a:rPr lang="en-US" sz="2400" dirty="0">
                <a:latin typeface="Calibri" pitchFamily="34" charset="0"/>
              </a:rPr>
              <a:t> edition.</a:t>
            </a:r>
          </a:p>
          <a:p>
            <a:r>
              <a:rPr lang="en-US" sz="2400" dirty="0">
                <a:latin typeface="Calibri" pitchFamily="34" charset="0"/>
              </a:rPr>
              <a:t>Restorative dental materials, Robert </a:t>
            </a:r>
            <a:r>
              <a:rPr lang="en-US" sz="2400" dirty="0" err="1">
                <a:latin typeface="Calibri" pitchFamily="34" charset="0"/>
              </a:rPr>
              <a:t>G.Craig,John</a:t>
            </a:r>
            <a:r>
              <a:rPr lang="en-US" sz="2400" dirty="0">
                <a:latin typeface="Calibri" pitchFamily="34" charset="0"/>
              </a:rPr>
              <a:t> </a:t>
            </a:r>
            <a:r>
              <a:rPr lang="en-US" sz="2400" dirty="0" err="1">
                <a:latin typeface="Calibri" pitchFamily="34" charset="0"/>
              </a:rPr>
              <a:t>M.Powers</a:t>
            </a:r>
            <a:r>
              <a:rPr lang="en-US" sz="2400" dirty="0">
                <a:latin typeface="Calibri" pitchFamily="34" charset="0"/>
              </a:rPr>
              <a:t>; eleventh edition.</a:t>
            </a:r>
          </a:p>
          <a:p>
            <a:r>
              <a:rPr lang="en-US" sz="2400" dirty="0">
                <a:latin typeface="Calibri" pitchFamily="34" charset="0"/>
              </a:rPr>
              <a:t>Introduction to dental materials, Richard van </a:t>
            </a:r>
            <a:r>
              <a:rPr lang="en-US" sz="2400" dirty="0" err="1">
                <a:latin typeface="Calibri" pitchFamily="34" charset="0"/>
              </a:rPr>
              <a:t>Noort</a:t>
            </a:r>
            <a:r>
              <a:rPr lang="en-US" sz="2400" dirty="0">
                <a:latin typeface="Calibri" pitchFamily="34" charset="0"/>
              </a:rPr>
              <a:t>, second edition.</a:t>
            </a:r>
          </a:p>
          <a:p>
            <a:r>
              <a:rPr lang="en-US" sz="2400" dirty="0">
                <a:latin typeface="Calibri" pitchFamily="34" charset="0"/>
              </a:rPr>
              <a:t>Science of dental </a:t>
            </a:r>
            <a:r>
              <a:rPr lang="en-US" sz="2400" dirty="0" err="1">
                <a:latin typeface="Calibri" pitchFamily="34" charset="0"/>
              </a:rPr>
              <a:t>materials;Clinical</a:t>
            </a:r>
            <a:r>
              <a:rPr lang="en-US" sz="2400" dirty="0">
                <a:latin typeface="Calibri" pitchFamily="34" charset="0"/>
              </a:rPr>
              <a:t> applications, </a:t>
            </a:r>
            <a:r>
              <a:rPr lang="en-US" sz="2400" dirty="0" err="1">
                <a:latin typeface="Calibri" pitchFamily="34" charset="0"/>
              </a:rPr>
              <a:t>B.T.Nandish,V.Shama</a:t>
            </a:r>
            <a:r>
              <a:rPr lang="en-US" sz="2400" dirty="0">
                <a:latin typeface="Calibri" pitchFamily="34" charset="0"/>
              </a:rPr>
              <a:t> Bhatt.</a:t>
            </a:r>
          </a:p>
          <a:p>
            <a:r>
              <a:rPr lang="en-US" sz="2400" dirty="0">
                <a:latin typeface="Calibri" pitchFamily="34" charset="0"/>
              </a:rPr>
              <a:t>Dental materials, </a:t>
            </a:r>
            <a:r>
              <a:rPr lang="en-US" sz="2400" dirty="0" err="1">
                <a:latin typeface="Calibri" pitchFamily="34" charset="0"/>
              </a:rPr>
              <a:t>Sanjayagauda</a:t>
            </a:r>
            <a:r>
              <a:rPr lang="en-US" sz="2400" dirty="0">
                <a:latin typeface="Calibri" pitchFamily="34" charset="0"/>
              </a:rPr>
              <a:t> B </a:t>
            </a:r>
            <a:r>
              <a:rPr lang="en-US" sz="2400" dirty="0" err="1">
                <a:latin typeface="Calibri" pitchFamily="34" charset="0"/>
              </a:rPr>
              <a:t>Patil</a:t>
            </a:r>
            <a:r>
              <a:rPr lang="en-US" sz="2400" dirty="0">
                <a:latin typeface="Calibri" pitchFamily="34" charset="0"/>
              </a:rPr>
              <a:t>, first edition.</a:t>
            </a:r>
          </a:p>
          <a:p>
            <a:r>
              <a:rPr lang="en-US" sz="2400" dirty="0">
                <a:latin typeface="Calibri" pitchFamily="34" charset="0"/>
              </a:rPr>
              <a:t>Applied dental materials, John F. McCabe and Angus </a:t>
            </a:r>
            <a:r>
              <a:rPr lang="en-US" sz="2400" dirty="0" err="1">
                <a:latin typeface="Calibri" pitchFamily="34" charset="0"/>
              </a:rPr>
              <a:t>W.G.Walls</a:t>
            </a:r>
            <a:r>
              <a:rPr lang="en-US" sz="2400" dirty="0">
                <a:latin typeface="Calibri" pitchFamily="34" charset="0"/>
              </a:rPr>
              <a:t>; </a:t>
            </a:r>
            <a:r>
              <a:rPr lang="en-US" sz="2400" dirty="0" err="1">
                <a:latin typeface="Calibri" pitchFamily="34" charset="0"/>
              </a:rPr>
              <a:t>eigth</a:t>
            </a:r>
            <a:r>
              <a:rPr lang="en-US" sz="2400" dirty="0">
                <a:latin typeface="Calibri" pitchFamily="34" charset="0"/>
              </a:rPr>
              <a:t> edition.</a:t>
            </a:r>
          </a:p>
          <a:p>
            <a:endParaRPr lang="en-US" sz="2400" dirty="0">
              <a:latin typeface="Calibri" pitchFamily="34" charset="0"/>
            </a:endParaRPr>
          </a:p>
          <a:p>
            <a:endParaRPr lang="en-US" sz="2400" dirty="0">
              <a:latin typeface="Times New Roman" pitchFamily="18" charset="0"/>
              <a:cs typeface="Times New Roman" pitchFamily="18" charset="0"/>
            </a:endParaRPr>
          </a:p>
        </p:txBody>
      </p:sp>
      <p:pic>
        <p:nvPicPr>
          <p:cNvPr id="4" name="Audio 3">
            <a:hlinkClick r:id="" action="ppaction://media"/>
            <a:extLst>
              <a:ext uri="{FF2B5EF4-FFF2-40B4-BE49-F238E27FC236}">
                <a16:creationId xmlns:a16="http://schemas.microsoft.com/office/drawing/2014/main" id="{BB38E3C8-56FE-46BF-A222-B0AC1B8279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3"/>
    </mc:Choice>
    <mc:Fallback xmlns="">
      <p:transition spd="slow" advTm="3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1371600" y="2514600"/>
            <a:ext cx="6400800" cy="1676400"/>
          </a:xfrm>
          <a:prstGeom prst="rect">
            <a:avLst/>
          </a:prstGeom>
        </p:spPr>
        <p:txBody>
          <a:bodyPr wrap="none" fromWordArt="1">
            <a:prstTxWarp prst="textPlain">
              <a:avLst>
                <a:gd name="adj" fmla="val 50000"/>
              </a:avLst>
            </a:prstTxWarp>
          </a:bodyPr>
          <a:lstStyle/>
          <a:p>
            <a:pPr algn="ctr"/>
            <a:r>
              <a:rPr lang="en-US" sz="5400" kern="10" spc="1081" dirty="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THANK YOU</a:t>
            </a:r>
          </a:p>
        </p:txBody>
      </p:sp>
      <p:pic>
        <p:nvPicPr>
          <p:cNvPr id="3" name="Audio 2">
            <a:hlinkClick r:id="" action="ppaction://media"/>
            <a:extLst>
              <a:ext uri="{FF2B5EF4-FFF2-40B4-BE49-F238E27FC236}">
                <a16:creationId xmlns:a16="http://schemas.microsoft.com/office/drawing/2014/main" id="{B690ACFC-E92F-4229-9EC4-6714F45CB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0"/>
    </mc:Choice>
    <mc:Fallback xmlns="">
      <p:transition spd="slow" advTm="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p>
        </p:txBody>
      </p:sp>
      <p:sp>
        <p:nvSpPr>
          <p:cNvPr id="3" name="Content Placeholder 2"/>
          <p:cNvSpPr>
            <a:spLocks noGrp="1"/>
          </p:cNvSpPr>
          <p:nvPr>
            <p:ph idx="1"/>
          </p:nvPr>
        </p:nvSpPr>
        <p:spPr/>
        <p:txBody>
          <a:bodyPr>
            <a:normAutofit/>
          </a:bodyPr>
          <a:lstStyle/>
          <a:p>
            <a:r>
              <a:rPr lang="en-US" sz="2400" dirty="0">
                <a:solidFill>
                  <a:srgbClr val="FFC000"/>
                </a:solidFill>
                <a:latin typeface="Times New Roman" pitchFamily="18" charset="0"/>
                <a:cs typeface="Times New Roman" pitchFamily="18" charset="0"/>
              </a:rPr>
              <a:t>In Orthopedics:</a:t>
            </a:r>
          </a:p>
          <a:p>
            <a:pPr>
              <a:buFont typeface="Arial" pitchFamily="34" charset="0"/>
              <a:buChar char="•"/>
            </a:pPr>
            <a:r>
              <a:rPr lang="en-US" sz="2400" dirty="0">
                <a:latin typeface="Times New Roman" pitchFamily="18" charset="0"/>
                <a:cs typeface="Times New Roman" pitchFamily="18" charset="0"/>
              </a:rPr>
              <a:t>For splinting &amp; making plaster casts.</a:t>
            </a:r>
          </a:p>
          <a:p>
            <a:r>
              <a:rPr lang="en-US" sz="2400" dirty="0">
                <a:solidFill>
                  <a:srgbClr val="FFC000"/>
                </a:solidFill>
                <a:latin typeface="Times New Roman" pitchFamily="18" charset="0"/>
                <a:cs typeface="Times New Roman" pitchFamily="18" charset="0"/>
              </a:rPr>
              <a:t>In Dentistry:</a:t>
            </a:r>
          </a:p>
          <a:p>
            <a:pPr>
              <a:buFont typeface="Arial" pitchFamily="34" charset="0"/>
              <a:buChar char="•"/>
            </a:pPr>
            <a:r>
              <a:rPr lang="en-US" sz="2400" dirty="0">
                <a:latin typeface="Times New Roman" pitchFamily="18" charset="0"/>
                <a:cs typeface="Times New Roman" pitchFamily="18" charset="0"/>
              </a:rPr>
              <a:t>Making casts &amp; dies on which dental prosthesis can be constructed.</a:t>
            </a:r>
          </a:p>
          <a:p>
            <a:pPr>
              <a:buFont typeface="Arial" pitchFamily="34" charset="0"/>
              <a:buChar char="•"/>
            </a:pPr>
            <a:r>
              <a:rPr lang="en-US" sz="2400" dirty="0">
                <a:latin typeface="Times New Roman" pitchFamily="18" charset="0"/>
                <a:cs typeface="Times New Roman" pitchFamily="18" charset="0"/>
              </a:rPr>
              <a:t>Impressions for mouth and face.</a:t>
            </a:r>
          </a:p>
          <a:p>
            <a:pPr>
              <a:buFont typeface="Arial" pitchFamily="34" charset="0"/>
              <a:buChar char="•"/>
            </a:pPr>
            <a:r>
              <a:rPr lang="en-US" sz="2400" dirty="0">
                <a:latin typeface="Times New Roman" pitchFamily="18" charset="0"/>
                <a:cs typeface="Times New Roman" pitchFamily="18" charset="0"/>
              </a:rPr>
              <a:t>To mounting of  casts to an articulator.</a:t>
            </a:r>
          </a:p>
          <a:p>
            <a:pPr>
              <a:buFont typeface="Arial" pitchFamily="34" charset="0"/>
              <a:buChar char="•"/>
            </a:pPr>
            <a:r>
              <a:rPr lang="en-US" sz="2400" dirty="0">
                <a:latin typeface="Times New Roman" pitchFamily="18" charset="0"/>
                <a:cs typeface="Times New Roman" pitchFamily="18" charset="0"/>
              </a:rPr>
              <a:t>For bite registration.</a:t>
            </a:r>
          </a:p>
          <a:p>
            <a:pPr>
              <a:buFont typeface="Arial" pitchFamily="34" charset="0"/>
              <a:buChar char="•"/>
            </a:pPr>
            <a:r>
              <a:rPr lang="en-US" sz="2400" dirty="0">
                <a:latin typeface="Times New Roman" pitchFamily="18" charset="0"/>
                <a:cs typeface="Times New Roman" pitchFamily="18" charset="0"/>
              </a:rPr>
              <a:t>As mould material for processing complete dentures.</a:t>
            </a:r>
          </a:p>
          <a:p>
            <a:pPr>
              <a:buFont typeface="Arial" pitchFamily="34" charset="0"/>
              <a:buChar char="•"/>
            </a:pPr>
            <a:r>
              <a:rPr lang="en-US" sz="2400" dirty="0">
                <a:latin typeface="Times New Roman" pitchFamily="18" charset="0"/>
                <a:cs typeface="Times New Roman" pitchFamily="18" charset="0"/>
              </a:rPr>
              <a:t>In dental investments.</a:t>
            </a:r>
          </a:p>
          <a:p>
            <a:endParaRPr lang="en-US" sz="2400" dirty="0">
              <a:latin typeface="Times New Roman" pitchFamily="18" charset="0"/>
              <a:cs typeface="Times New Roman" pitchFamily="18" charset="0"/>
            </a:endParaRPr>
          </a:p>
        </p:txBody>
      </p:sp>
      <p:pic>
        <p:nvPicPr>
          <p:cNvPr id="4" name="Audio 3">
            <a:hlinkClick r:id="" action="ppaction://media"/>
            <a:extLst>
              <a:ext uri="{FF2B5EF4-FFF2-40B4-BE49-F238E27FC236}">
                <a16:creationId xmlns:a16="http://schemas.microsoft.com/office/drawing/2014/main" id="{156E6797-30A2-4208-8F8F-49E78EFCFA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67"/>
    </mc:Choice>
    <mc:Fallback xmlns="">
      <p:transition spd="slow" advTm="48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81000"/>
            <a:ext cx="4224065" cy="28032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475" y="2819400"/>
            <a:ext cx="3178250" cy="3833065"/>
          </a:xfrm>
          <a:prstGeom prst="rect">
            <a:avLst/>
          </a:prstGeom>
        </p:spPr>
      </p:pic>
      <p:pic>
        <p:nvPicPr>
          <p:cNvPr id="2" name="Audio 1">
            <a:hlinkClick r:id="" action="ppaction://media"/>
            <a:extLst>
              <a:ext uri="{FF2B5EF4-FFF2-40B4-BE49-F238E27FC236}">
                <a16:creationId xmlns:a16="http://schemas.microsoft.com/office/drawing/2014/main" id="{2B298C51-CE8A-45F0-97D7-F10A1C578D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9032311"/>
      </p:ext>
    </p:extLst>
  </p:cSld>
  <p:clrMapOvr>
    <a:masterClrMapping/>
  </p:clrMapOvr>
  <mc:AlternateContent xmlns:mc="http://schemas.openxmlformats.org/markup-compatibility/2006" xmlns:p14="http://schemas.microsoft.com/office/powerpoint/2010/main">
    <mc:Choice Requires="p14">
      <p:transition spd="slow" p14:dur="2000" advTm="22590"/>
    </mc:Choice>
    <mc:Fallback xmlns="">
      <p:transition spd="slow" advTm="22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0"/>
            <a:ext cx="8783862" cy="3810000"/>
          </a:xfrm>
          <a:prstGeom prst="rect">
            <a:avLst/>
          </a:prstGeom>
        </p:spPr>
      </p:pic>
      <p:pic>
        <p:nvPicPr>
          <p:cNvPr id="2" name="Audio 1">
            <a:hlinkClick r:id="" action="ppaction://media"/>
            <a:extLst>
              <a:ext uri="{FF2B5EF4-FFF2-40B4-BE49-F238E27FC236}">
                <a16:creationId xmlns:a16="http://schemas.microsoft.com/office/drawing/2014/main" id="{F5937A8A-9AF5-4777-8AC8-79D41993D3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9285909"/>
      </p:ext>
    </p:extLst>
  </p:cSld>
  <p:clrMapOvr>
    <a:masterClrMapping/>
  </p:clrMapOvr>
  <mc:AlternateContent xmlns:mc="http://schemas.openxmlformats.org/markup-compatibility/2006" xmlns:p14="http://schemas.microsoft.com/office/powerpoint/2010/main">
    <mc:Choice Requires="p14">
      <p:transition spd="slow" p14:dur="2000" advTm="4160"/>
    </mc:Choice>
    <mc:Fallback xmlns="">
      <p:transition spd="slow" advTm="4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460"/>
          <a:stretch/>
        </p:blipFill>
        <p:spPr>
          <a:xfrm>
            <a:off x="304800" y="304800"/>
            <a:ext cx="8625288" cy="6309839"/>
          </a:xfrm>
          <a:prstGeom prst="rect">
            <a:avLst/>
          </a:prstGeom>
        </p:spPr>
      </p:pic>
      <p:pic>
        <p:nvPicPr>
          <p:cNvPr id="2" name="Audio 1">
            <a:hlinkClick r:id="" action="ppaction://media"/>
            <a:extLst>
              <a:ext uri="{FF2B5EF4-FFF2-40B4-BE49-F238E27FC236}">
                <a16:creationId xmlns:a16="http://schemas.microsoft.com/office/drawing/2014/main" id="{F5E41E90-DACA-49F6-BA17-54313820B1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0903334"/>
      </p:ext>
    </p:extLst>
  </p:cSld>
  <p:clrMapOvr>
    <a:masterClrMapping/>
  </p:clrMapOvr>
  <mc:AlternateContent xmlns:mc="http://schemas.openxmlformats.org/markup-compatibility/2006" xmlns:p14="http://schemas.microsoft.com/office/powerpoint/2010/main">
    <mc:Choice Requires="p14">
      <p:transition spd="slow" p14:dur="2000" advTm="9862"/>
    </mc:Choice>
    <mc:Fallback xmlns="">
      <p:transition spd="slow" advTm="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2158</TotalTime>
  <Words>3098</Words>
  <Application>Microsoft Office PowerPoint</Application>
  <PresentationFormat>On-screen Show (4:3)</PresentationFormat>
  <Paragraphs>389</Paragraphs>
  <Slides>58</Slides>
  <Notes>0</Notes>
  <HiddenSlides>0</HiddenSlides>
  <MMClips>58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Arial Black</vt:lpstr>
      <vt:lpstr>Book Antiqua</vt:lpstr>
      <vt:lpstr>Bookman Old Style</vt:lpstr>
      <vt:lpstr>Calibri</vt:lpstr>
      <vt:lpstr>Franklin Gothic Book</vt:lpstr>
      <vt:lpstr>Symbol</vt:lpstr>
      <vt:lpstr>Times New Roman</vt:lpstr>
      <vt:lpstr>Wingdings</vt:lpstr>
      <vt:lpstr>Wingdings 2</vt:lpstr>
      <vt:lpstr>Technic</vt:lpstr>
      <vt:lpstr>PowerPoint Presentation</vt:lpstr>
      <vt:lpstr>         INDEX</vt:lpstr>
      <vt:lpstr>Objectives  of lecture</vt:lpstr>
      <vt:lpstr> GYPSUM</vt:lpstr>
      <vt:lpstr>APPLICATIONS</vt:lpstr>
      <vt:lpstr>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vt:lpstr>
      <vt:lpstr>MANUFACTURE</vt:lpstr>
      <vt:lpstr>PowerPoint Presentation</vt:lpstr>
      <vt:lpstr>PowerPoint Presentation</vt:lpstr>
      <vt:lpstr>  </vt:lpstr>
      <vt:lpstr>PowerPoint Presentation</vt:lpstr>
      <vt:lpstr>PowerPoint Presentation</vt:lpstr>
      <vt:lpstr>PowerPoint Presentation</vt:lpstr>
      <vt:lpstr>SETTING REACTION</vt:lpstr>
      <vt:lpstr>Water powder ratio</vt:lpstr>
      <vt:lpstr>PowerPoint Presentation</vt:lpstr>
      <vt:lpstr>TYPES OF GYPSUM PRODUCTS</vt:lpstr>
      <vt:lpstr>PowerPoint Presentation</vt:lpstr>
      <vt:lpstr>PowerPoint Presentation</vt:lpstr>
      <vt:lpstr>PowerPoint Presentation</vt:lpstr>
      <vt:lpstr>PowerPoint Presentation</vt:lpstr>
      <vt:lpstr>DENTAL PLASTER</vt:lpstr>
      <vt:lpstr>PowerPoint Presentation</vt:lpstr>
      <vt:lpstr>PowerPoint Presentation</vt:lpstr>
      <vt:lpstr>DENTAL STONE</vt:lpstr>
      <vt:lpstr>PowerPoint Presentation</vt:lpstr>
      <vt:lpstr> IMPROVED DENTAL STONE </vt:lpstr>
      <vt:lpstr>TYPE V DENTAL STONE  WITH HIGH STRENGTH AND HIGH EXPANSION</vt:lpstr>
      <vt:lpstr>PowerPoint Presentation</vt:lpstr>
      <vt:lpstr>PowerPoint Presentation</vt:lpstr>
      <vt:lpstr>PowerPoint Presentation</vt:lpstr>
      <vt:lpstr>PowerPoint Presentation</vt:lpstr>
      <vt:lpstr>PowerPoint Presentation</vt:lpstr>
      <vt:lpstr>MANIPULATION</vt:lpstr>
      <vt:lpstr>PowerPoint Presentation</vt:lpstr>
      <vt:lpstr>PowerPoint Presentation</vt:lpstr>
      <vt:lpstr>PowerPoint Presentation</vt:lpstr>
      <vt:lpstr>PowerPoint Presentation</vt:lpstr>
      <vt:lpstr>PowerPoint Presentation</vt:lpstr>
      <vt:lpstr>PowerPoint Presentation</vt:lpstr>
      <vt:lpstr>CARE OF GYPSUM</vt:lpstr>
      <vt:lpstr>PowerPoint Presentation</vt:lpstr>
      <vt:lpstr>Modifications of the Gypsum </vt:lpstr>
      <vt:lpstr>PowerPoint Presentation</vt:lpstr>
      <vt:lpstr>INFECTION CONTROL</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IBM</dc:creator>
  <cp:lastModifiedBy>NEERJA MAHAJAN</cp:lastModifiedBy>
  <cp:revision>184</cp:revision>
  <dcterms:created xsi:type="dcterms:W3CDTF">2008-10-14T13:29:03Z</dcterms:created>
  <dcterms:modified xsi:type="dcterms:W3CDTF">2020-08-19T05:01:45Z</dcterms:modified>
</cp:coreProperties>
</file>