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283" r:id="rId43"/>
    <p:sldId id="316" r:id="rId44"/>
    <p:sldId id="318" r:id="rId45"/>
    <p:sldId id="317" r:id="rId46"/>
    <p:sldId id="319" r:id="rId47"/>
    <p:sldId id="320" r:id="rId48"/>
    <p:sldId id="321" r:id="rId49"/>
    <p:sldId id="314" r:id="rId50"/>
    <p:sldId id="315" r:id="rId51"/>
    <p:sldId id="32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FBCAC-35F4-4F02-9C46-DC10F42A5B60}" type="datetimeFigureOut">
              <a:rPr lang="en-IN" smtClean="0"/>
              <a:pPr/>
              <a:t>13-08-2020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BED1F-9B26-402B-BD24-799C0BBE676D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SA" altLang="ar-SA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2FE897-EDAE-4203-B08E-69259306359C}" type="slidenum">
              <a:rPr lang="en-US" altLang="ar-SA" smtClean="0">
                <a:solidFill>
                  <a:srgbClr val="000000"/>
                </a:solidFill>
                <a:cs typeface="Arial" pitchFamily="34" charset="0"/>
              </a:rPr>
              <a:pPr/>
              <a:t>50</a:t>
            </a:fld>
            <a:endParaRPr lang="en-US" altLang="ar-SA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2388" y="1946275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74702-870E-4D3E-A357-34C65A177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emeteachingassistant.com/imageEditorSVG.aspx?imgid=14643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hyperlink" Target="http://www.thiemeteachingassistant.com/imageEditorSVG.aspx?imgid=1463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hyperlink" Target="http://www.thiemeteachingassistant.com/imageEditorSVG.aspx?imgid=14641" TargetMode="External"/><Relationship Id="rId4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7162800" cy="2590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3"/>
                </a:solidFill>
              </a:rPr>
              <a:t>THORACIC WALL </a:t>
            </a:r>
            <a:br>
              <a:rPr lang="en-US" sz="3600" b="1" dirty="0" smtClean="0">
                <a:solidFill>
                  <a:schemeClr val="accent3"/>
                </a:solidFill>
              </a:rPr>
            </a:br>
            <a:r>
              <a:rPr lang="en-US" sz="3600" b="1" dirty="0" smtClean="0">
                <a:solidFill>
                  <a:schemeClr val="accent3"/>
                </a:solidFill>
              </a:rPr>
              <a:t>AND </a:t>
            </a:r>
            <a:br>
              <a:rPr lang="en-US" sz="3600" b="1" dirty="0" smtClean="0">
                <a:solidFill>
                  <a:schemeClr val="accent3"/>
                </a:solidFill>
              </a:rPr>
            </a:br>
            <a:r>
              <a:rPr lang="en-US" sz="3600" b="1" dirty="0" smtClean="0">
                <a:solidFill>
                  <a:schemeClr val="accent3"/>
                </a:solidFill>
              </a:rPr>
              <a:t>RESPIRATORY MOVEMENT</a:t>
            </a:r>
            <a:endParaRPr lang="en-US" sz="3600" b="1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1600" y="5105400"/>
            <a:ext cx="3962400" cy="17526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Mr. </a:t>
            </a:r>
            <a:r>
              <a:rPr lang="en-US" sz="2200" dirty="0" err="1" smtClean="0"/>
              <a:t>K.M.Parmar</a:t>
            </a:r>
            <a:endParaRPr lang="en-US" sz="2200" dirty="0" smtClean="0"/>
          </a:p>
          <a:p>
            <a:r>
              <a:rPr lang="en-US" sz="2200" smtClean="0"/>
              <a:t>Assistant Professor</a:t>
            </a:r>
            <a:endParaRPr lang="en-US" sz="2200" dirty="0" smtClean="0"/>
          </a:p>
          <a:p>
            <a:r>
              <a:rPr lang="en-US" sz="2200" dirty="0" smtClean="0"/>
              <a:t>Department of Anatomy</a:t>
            </a:r>
          </a:p>
          <a:p>
            <a:r>
              <a:rPr lang="en-US" sz="2200" dirty="0" smtClean="0"/>
              <a:t>S.B.K.S.M.I. &amp; R.C.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Thoracic wall Proper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Skeletal Framework:</a:t>
            </a:r>
          </a:p>
          <a:p>
            <a:pPr marL="1431925" indent="-395288">
              <a:buFont typeface="Wingdings" pitchFamily="2" charset="2"/>
              <a:buChar char="Ø"/>
            </a:pPr>
            <a:r>
              <a:rPr lang="en-US" sz="3200" dirty="0" smtClean="0"/>
              <a:t>Osseo-</a:t>
            </a:r>
            <a:r>
              <a:rPr lang="en-US" sz="3200" dirty="0" err="1" smtClean="0"/>
              <a:t>cartilagenous</a:t>
            </a:r>
            <a:endParaRPr lang="en-US" sz="3200" dirty="0" smtClean="0"/>
          </a:p>
          <a:p>
            <a:pPr marL="1431925" indent="-395288">
              <a:buFont typeface="Wingdings" pitchFamily="2" charset="2"/>
              <a:buChar char="Ø"/>
            </a:pPr>
            <a:r>
              <a:rPr lang="en-US" sz="3200" dirty="0" smtClean="0"/>
              <a:t>Elastic</a:t>
            </a:r>
          </a:p>
          <a:p>
            <a:pPr marL="1431925" indent="-395288">
              <a:buFont typeface="Wingdings" pitchFamily="2" charset="2"/>
              <a:buChar char="Ø"/>
            </a:pPr>
            <a:r>
              <a:rPr lang="en-US" sz="3200" dirty="0" smtClean="0"/>
              <a:t>12 pairs of ribs</a:t>
            </a:r>
          </a:p>
          <a:p>
            <a:pPr marL="1431925" indent="-395288">
              <a:buFont typeface="Wingdings" pitchFamily="2" charset="2"/>
              <a:buChar char="Ø"/>
            </a:pPr>
            <a:r>
              <a:rPr lang="en-US" sz="3200" dirty="0" smtClean="0"/>
              <a:t>Sternum</a:t>
            </a:r>
          </a:p>
          <a:p>
            <a:pPr marL="1431925" indent="-395288">
              <a:buFont typeface="Wingdings" pitchFamily="2" charset="2"/>
              <a:buChar char="Ø"/>
            </a:pPr>
            <a:r>
              <a:rPr lang="en-US" sz="3200" dirty="0" smtClean="0"/>
              <a:t>12 thoracic vertebrae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314"/>
          <a:stretch>
            <a:fillRect/>
          </a:stretch>
        </p:blipFill>
        <p:spPr bwMode="auto">
          <a:xfrm>
            <a:off x="1676400" y="228600"/>
            <a:ext cx="5562601" cy="666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Thoracic wall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Intercostal spaces:  space between two ribs, total - 11</a:t>
            </a:r>
          </a:p>
          <a:p>
            <a:r>
              <a:rPr lang="en-US" sz="3200" dirty="0" smtClean="0"/>
              <a:t>Contains: </a:t>
            </a:r>
            <a:r>
              <a:rPr lang="en-US" sz="3200" dirty="0" err="1" smtClean="0"/>
              <a:t>intercostal</a:t>
            </a:r>
            <a:r>
              <a:rPr lang="en-US" sz="3200" dirty="0" smtClean="0"/>
              <a:t> muscles, vessels, nerves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Intercostal</a:t>
            </a:r>
            <a:r>
              <a:rPr lang="en-US" sz="4000" dirty="0" smtClean="0"/>
              <a:t> Muscles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External </a:t>
            </a:r>
            <a:r>
              <a:rPr lang="en-US" sz="3600" dirty="0" err="1" smtClean="0"/>
              <a:t>intercostal</a:t>
            </a:r>
            <a:r>
              <a:rPr lang="en-US" sz="3600" dirty="0" smtClean="0"/>
              <a:t> </a:t>
            </a:r>
          </a:p>
          <a:p>
            <a:r>
              <a:rPr lang="en-US" sz="3600" dirty="0" smtClean="0"/>
              <a:t>Internal </a:t>
            </a:r>
            <a:r>
              <a:rPr lang="en-US" sz="3600" dirty="0" err="1" smtClean="0"/>
              <a:t>intercostal</a:t>
            </a:r>
            <a:r>
              <a:rPr lang="en-US" sz="3600" dirty="0" smtClean="0"/>
              <a:t> </a:t>
            </a:r>
          </a:p>
          <a:p>
            <a:r>
              <a:rPr lang="en-US" sz="3600" dirty="0" err="1" smtClean="0"/>
              <a:t>Transversus</a:t>
            </a:r>
            <a:r>
              <a:rPr lang="en-US" sz="3600" dirty="0" smtClean="0"/>
              <a:t> </a:t>
            </a:r>
            <a:r>
              <a:rPr lang="en-US" sz="3600" dirty="0" err="1" smtClean="0"/>
              <a:t>thoracis</a:t>
            </a:r>
            <a:r>
              <a:rPr lang="en-US" sz="3600" dirty="0" smtClean="0"/>
              <a:t>:</a:t>
            </a:r>
          </a:p>
          <a:p>
            <a:pPr lvl="1"/>
            <a:r>
              <a:rPr lang="en-US" sz="3200" dirty="0" err="1" smtClean="0"/>
              <a:t>Sternocostalis</a:t>
            </a:r>
            <a:r>
              <a:rPr lang="en-US" sz="3200" dirty="0" smtClean="0"/>
              <a:t> </a:t>
            </a:r>
          </a:p>
          <a:p>
            <a:pPr lvl="1"/>
            <a:r>
              <a:rPr lang="en-US" sz="3200" dirty="0" err="1" smtClean="0"/>
              <a:t>Subcostalis</a:t>
            </a:r>
            <a:endParaRPr lang="en-US" sz="3200" dirty="0" smtClean="0"/>
          </a:p>
          <a:p>
            <a:pPr lvl="1"/>
            <a:r>
              <a:rPr lang="en-US" sz="3200" dirty="0" err="1" smtClean="0"/>
              <a:t>Intercostalis</a:t>
            </a:r>
            <a:r>
              <a:rPr lang="en-US" sz="3200" dirty="0" smtClean="0"/>
              <a:t> </a:t>
            </a:r>
            <a:r>
              <a:rPr lang="en-US" sz="3200" dirty="0" err="1" smtClean="0"/>
              <a:t>intimi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G:\images\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09310"/>
            <a:ext cx="8354061" cy="5540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ew new muscles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92150" y="1268413"/>
            <a:ext cx="7759700" cy="54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755650" y="0"/>
            <a:ext cx="7462838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ar-SA" sz="4000" b="1" u="sng">
                <a:latin typeface="Calibri" pitchFamily="34" charset="0"/>
              </a:rPr>
              <a:t>Transversus thoracis group </a:t>
            </a:r>
          </a:p>
          <a:p>
            <a:pPr algn="ctr"/>
            <a:r>
              <a:rPr lang="en-US" altLang="ar-SA" sz="2800" b="1" u="sng">
                <a:latin typeface="Calibri" pitchFamily="34" charset="0"/>
              </a:rPr>
              <a:t> Arrangements and extension of the muscles</a:t>
            </a:r>
          </a:p>
          <a:p>
            <a:endParaRPr lang="en-US" altLang="ar-SA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28600"/>
            <a:ext cx="4191000" cy="6248400"/>
          </a:xfrm>
        </p:spPr>
        <p:txBody>
          <a:bodyPr/>
          <a:lstStyle/>
          <a:p>
            <a:pPr algn="ctr" eaLnBrk="1" hangingPunct="1"/>
            <a:r>
              <a:rPr lang="en-US" altLang="ar-SA" b="1" smtClean="0">
                <a:ea typeface="Majalla UI"/>
              </a:rPr>
              <a:t>Intercostal Spaces</a:t>
            </a:r>
          </a:p>
          <a:p>
            <a:pPr eaLnBrk="1" hangingPunct="1"/>
            <a:r>
              <a:rPr lang="en-US" altLang="ar-SA" sz="2400" smtClean="0">
                <a:ea typeface="Majalla UI"/>
              </a:rPr>
              <a:t>There are </a:t>
            </a:r>
            <a:r>
              <a:rPr lang="en-US" altLang="ar-SA" sz="2400" b="1" smtClean="0">
                <a:ea typeface="Majalla UI"/>
              </a:rPr>
              <a:t>9</a:t>
            </a:r>
            <a:r>
              <a:rPr lang="en-US" altLang="ar-SA" sz="2400" smtClean="0">
                <a:ea typeface="Majalla UI"/>
              </a:rPr>
              <a:t> anterior and </a:t>
            </a:r>
            <a:r>
              <a:rPr lang="en-US" altLang="ar-SA" sz="2400" b="1" smtClean="0">
                <a:ea typeface="Majalla UI"/>
              </a:rPr>
              <a:t>11</a:t>
            </a:r>
            <a:r>
              <a:rPr lang="en-US" altLang="ar-SA" sz="2400" smtClean="0">
                <a:ea typeface="Majalla UI"/>
              </a:rPr>
              <a:t> posterior</a:t>
            </a:r>
          </a:p>
          <a:p>
            <a:pPr eaLnBrk="1" hangingPunct="1"/>
            <a:r>
              <a:rPr lang="en-US" altLang="ar-SA" sz="2400" smtClean="0">
                <a:ea typeface="Majalla UI"/>
              </a:rPr>
              <a:t>Each space contains:</a:t>
            </a:r>
          </a:p>
          <a:p>
            <a:pPr eaLnBrk="1" hangingPunct="1"/>
            <a:r>
              <a:rPr lang="en-US" altLang="ar-SA" sz="2400" b="1" u="sng" smtClean="0">
                <a:ea typeface="Majalla UI"/>
              </a:rPr>
              <a:t>1-</a:t>
            </a:r>
            <a:r>
              <a:rPr lang="en-US" altLang="ar-SA" sz="2400" u="sng" smtClean="0">
                <a:ea typeface="Majalla UI"/>
              </a:rPr>
              <a:t> </a:t>
            </a:r>
            <a:r>
              <a:rPr lang="en-US" altLang="ar-SA" sz="2400" b="1" u="sng" smtClean="0">
                <a:ea typeface="Majalla UI"/>
              </a:rPr>
              <a:t>Intercostal muscles</a:t>
            </a:r>
            <a:r>
              <a:rPr lang="en-US" altLang="ar-SA" sz="2400" smtClean="0">
                <a:ea typeface="Majalla UI"/>
              </a:rPr>
              <a:t>: (External, Internal and transversus thoracicus)</a:t>
            </a:r>
          </a:p>
          <a:p>
            <a:pPr eaLnBrk="1" hangingPunct="1"/>
            <a:r>
              <a:rPr lang="en-US" altLang="ar-SA" sz="2400" b="1" u="sng" smtClean="0">
                <a:ea typeface="Majalla UI"/>
              </a:rPr>
              <a:t>2-</a:t>
            </a:r>
            <a:r>
              <a:rPr lang="en-US" altLang="ar-SA" sz="2400" u="sng" smtClean="0">
                <a:ea typeface="Majalla UI"/>
              </a:rPr>
              <a:t> </a:t>
            </a:r>
            <a:r>
              <a:rPr lang="en-US" altLang="ar-SA" sz="2400" b="1" u="sng" smtClean="0">
                <a:ea typeface="Majalla UI"/>
              </a:rPr>
              <a:t>An Intercostal nerve</a:t>
            </a:r>
            <a:r>
              <a:rPr lang="en-US" altLang="ar-SA" sz="2400" b="1" smtClean="0">
                <a:ea typeface="Majalla UI"/>
              </a:rPr>
              <a:t>.</a:t>
            </a:r>
          </a:p>
          <a:p>
            <a:pPr eaLnBrk="1" hangingPunct="1"/>
            <a:r>
              <a:rPr lang="en-US" altLang="ar-SA" sz="2400" b="1" u="sng" smtClean="0">
                <a:ea typeface="Majalla UI"/>
              </a:rPr>
              <a:t>3-</a:t>
            </a:r>
            <a:r>
              <a:rPr lang="en-US" altLang="ar-SA" sz="2400" u="sng" smtClean="0">
                <a:ea typeface="Majalla UI"/>
              </a:rPr>
              <a:t> </a:t>
            </a:r>
            <a:r>
              <a:rPr lang="en-US" altLang="ar-SA" sz="2400" b="1" u="sng" smtClean="0">
                <a:ea typeface="Majalla UI"/>
              </a:rPr>
              <a:t>Intercostal vessels:</a:t>
            </a:r>
          </a:p>
          <a:p>
            <a:pPr eaLnBrk="1" hangingPunct="1"/>
            <a:r>
              <a:rPr lang="en-US" altLang="ar-SA" sz="2400" b="1" smtClean="0">
                <a:solidFill>
                  <a:srgbClr val="FF0000"/>
                </a:solidFill>
                <a:ea typeface="Majalla UI"/>
              </a:rPr>
              <a:t>a</a:t>
            </a:r>
            <a:r>
              <a:rPr lang="en-US" altLang="ar-SA" sz="2400" smtClean="0">
                <a:solidFill>
                  <a:srgbClr val="FF0000"/>
                </a:solidFill>
                <a:ea typeface="Majalla UI"/>
              </a:rPr>
              <a:t>. </a:t>
            </a:r>
            <a:r>
              <a:rPr lang="en-US" altLang="ar-SA" sz="2400" b="1" smtClean="0">
                <a:solidFill>
                  <a:srgbClr val="FF0000"/>
                </a:solidFill>
                <a:ea typeface="Majalla UI"/>
              </a:rPr>
              <a:t>Intercostal arteries</a:t>
            </a:r>
          </a:p>
          <a:p>
            <a:pPr eaLnBrk="1" hangingPunct="1">
              <a:buFontTx/>
              <a:buNone/>
            </a:pPr>
            <a:r>
              <a:rPr lang="en-US" altLang="ar-SA" sz="2400" smtClean="0">
                <a:solidFill>
                  <a:srgbClr val="FF0000"/>
                </a:solidFill>
                <a:ea typeface="Majalla UI"/>
              </a:rPr>
              <a:t>       (Anterior &amp; Posterior)</a:t>
            </a:r>
          </a:p>
          <a:p>
            <a:pPr eaLnBrk="1" hangingPunct="1"/>
            <a:r>
              <a:rPr lang="en-US" altLang="ar-SA" sz="2400" b="1" smtClean="0">
                <a:solidFill>
                  <a:srgbClr val="0070C0"/>
                </a:solidFill>
                <a:ea typeface="Majalla UI"/>
              </a:rPr>
              <a:t>b.</a:t>
            </a:r>
            <a:r>
              <a:rPr lang="en-US" altLang="ar-SA" sz="2400" smtClean="0">
                <a:solidFill>
                  <a:srgbClr val="0070C0"/>
                </a:solidFill>
                <a:ea typeface="Majalla UI"/>
              </a:rPr>
              <a:t> </a:t>
            </a:r>
            <a:r>
              <a:rPr lang="en-US" altLang="ar-SA" sz="2400" b="1" smtClean="0">
                <a:solidFill>
                  <a:srgbClr val="0070C0"/>
                </a:solidFill>
                <a:ea typeface="Majalla UI"/>
              </a:rPr>
              <a:t>Intercostal veins</a:t>
            </a:r>
          </a:p>
          <a:p>
            <a:pPr eaLnBrk="1" hangingPunct="1">
              <a:buFontTx/>
              <a:buNone/>
            </a:pPr>
            <a:r>
              <a:rPr lang="en-US" altLang="ar-SA" sz="2400" smtClean="0">
                <a:solidFill>
                  <a:srgbClr val="0070C0"/>
                </a:solidFill>
                <a:ea typeface="Majalla UI"/>
              </a:rPr>
              <a:t>       (Anterior &amp; Posterior).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 eaLnBrk="1" hangingPunct="1"/>
            <a:endParaRPr lang="ar-SA" altLang="ar-SA" smtClean="0">
              <a:ea typeface="Majalla UI"/>
            </a:endParaRPr>
          </a:p>
        </p:txBody>
      </p:sp>
      <p:pic>
        <p:nvPicPr>
          <p:cNvPr id="24580" name="Picture 7" descr="nv09_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191000" y="1341438"/>
            <a:ext cx="1028700" cy="503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4194175" y="2024063"/>
            <a:ext cx="1028700" cy="504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7" name="Rectangle 6"/>
          <p:cNvSpPr/>
          <p:nvPr/>
        </p:nvSpPr>
        <p:spPr>
          <a:xfrm>
            <a:off x="4375150" y="4149725"/>
            <a:ext cx="1028700" cy="5032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340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External Intercostal Muscle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4876800" cy="5257800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Most superficial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Fibers directed  </a:t>
            </a:r>
            <a:r>
              <a:rPr lang="en-US" sz="2400" dirty="0">
                <a:solidFill>
                  <a:srgbClr val="FFC000"/>
                </a:solidFill>
              </a:rPr>
              <a:t>downward</a:t>
            </a:r>
            <a:r>
              <a:rPr lang="en-US" sz="2400" dirty="0"/>
              <a:t> &amp; </a:t>
            </a:r>
            <a:r>
              <a:rPr lang="en-US" sz="2400" dirty="0">
                <a:solidFill>
                  <a:srgbClr val="FFC000"/>
                </a:solidFill>
              </a:rPr>
              <a:t>forward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Origin</a:t>
            </a:r>
            <a:r>
              <a:rPr lang="en-US" sz="2400" dirty="0"/>
              <a:t>: from lower border of the rib above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Insertion</a:t>
            </a:r>
            <a:r>
              <a:rPr lang="en-US" sz="2400" dirty="0"/>
              <a:t>: upper border of rib below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Extends from the rib tubercle behind to the </a:t>
            </a:r>
            <a:r>
              <a:rPr lang="en-US" sz="2400" dirty="0" err="1"/>
              <a:t>costo-chondral</a:t>
            </a:r>
            <a:r>
              <a:rPr lang="en-US" sz="2400" dirty="0"/>
              <a:t> junction in front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Deficient </a:t>
            </a:r>
            <a:r>
              <a:rPr lang="en-US" sz="2400" dirty="0" err="1"/>
              <a:t>anteriorly</a:t>
            </a:r>
            <a:r>
              <a:rPr lang="en-US" sz="2400" dirty="0"/>
              <a:t> </a:t>
            </a:r>
            <a:r>
              <a:rPr lang="en-US" sz="2400" dirty="0" smtClean="0"/>
              <a:t> &amp; </a:t>
            </a:r>
            <a:r>
              <a:rPr lang="en-US" sz="2400" dirty="0"/>
              <a:t>replaced by </a:t>
            </a: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external (anterior) </a:t>
            </a:r>
            <a:r>
              <a:rPr lang="en-US" sz="2400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intercostal</a:t>
            </a: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membrane</a:t>
            </a:r>
          </a:p>
        </p:txBody>
      </p:sp>
      <p:pic>
        <p:nvPicPr>
          <p:cNvPr id="15364" name="Picture 7" descr="C:\Documents and Settings\user\My Documents\My Pictures\Picture2.pn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42331" b="5197"/>
          <a:stretch>
            <a:fillRect/>
          </a:stretch>
        </p:blipFill>
        <p:spPr>
          <a:xfrm>
            <a:off x="4953000" y="1219200"/>
            <a:ext cx="3581400" cy="4495800"/>
          </a:xfrm>
          <a:noFill/>
        </p:spPr>
      </p:pic>
      <p:sp>
        <p:nvSpPr>
          <p:cNvPr id="15365" name="Line 6"/>
          <p:cNvSpPr>
            <a:spLocks noChangeShapeType="1"/>
          </p:cNvSpPr>
          <p:nvPr/>
        </p:nvSpPr>
        <p:spPr bwMode="auto">
          <a:xfrm flipV="1">
            <a:off x="6172200" y="2438400"/>
            <a:ext cx="1219200" cy="9906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IN"/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7010400" y="2209800"/>
            <a:ext cx="1524000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Costo-chondral junction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Internal Intercostal Muscle</a:t>
            </a:r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4648200" cy="5791200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Intermediate layer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Fibers directed  </a:t>
            </a:r>
            <a:r>
              <a:rPr lang="en-US" sz="2400" dirty="0">
                <a:solidFill>
                  <a:srgbClr val="FFC000"/>
                </a:solidFill>
              </a:rPr>
              <a:t>downward</a:t>
            </a:r>
            <a:r>
              <a:rPr lang="en-US" sz="2400" dirty="0"/>
              <a:t> &amp; </a:t>
            </a:r>
            <a:r>
              <a:rPr lang="en-US" sz="2400" dirty="0">
                <a:solidFill>
                  <a:srgbClr val="FFC000"/>
                </a:solidFill>
              </a:rPr>
              <a:t>backward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Origin</a:t>
            </a:r>
            <a:r>
              <a:rPr lang="en-US" sz="2400" dirty="0"/>
              <a:t>: from </a:t>
            </a:r>
            <a:r>
              <a:rPr lang="en-US" sz="2400" dirty="0" err="1"/>
              <a:t>subcostal</a:t>
            </a:r>
            <a:r>
              <a:rPr lang="en-US" sz="2400" dirty="0"/>
              <a:t> groove of the rib above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Insertion</a:t>
            </a:r>
            <a:r>
              <a:rPr lang="en-US" sz="2400" dirty="0"/>
              <a:t>: upper border of rib below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Extends from the sternum in front to the angle of the rib behind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Deficient </a:t>
            </a:r>
            <a:r>
              <a:rPr lang="en-US" sz="2400" dirty="0" err="1"/>
              <a:t>posteriorly</a:t>
            </a:r>
            <a:r>
              <a:rPr lang="en-US" sz="2400" dirty="0"/>
              <a:t> &amp; replaced by </a:t>
            </a: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internal (posterior) </a:t>
            </a:r>
            <a:r>
              <a:rPr lang="en-US" sz="2400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intercostal</a:t>
            </a: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membrane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/>
          </a:p>
        </p:txBody>
      </p:sp>
      <p:pic>
        <p:nvPicPr>
          <p:cNvPr id="16388" name="Picture 7" descr="C4FF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r="42580" b="12962"/>
          <a:stretch>
            <a:fillRect/>
          </a:stretch>
        </p:blipFill>
        <p:spPr>
          <a:xfrm>
            <a:off x="4724400" y="1447800"/>
            <a:ext cx="3733800" cy="419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7" descr="C:\Documents and Settings\user\My Documents\My Pictures\Picture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812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http://www.thiemeteachingassistant.com/images/thumbs/978-1-60406-081-2c005_f00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66800" y="3124200"/>
            <a:ext cx="3048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447800" y="4648200"/>
            <a:ext cx="19812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chemeClr val="accent3"/>
                </a:solidFill>
              </a:rPr>
              <a:t>costochondral</a:t>
            </a:r>
            <a:r>
              <a:rPr lang="en-US" sz="1600" b="1" dirty="0">
                <a:solidFill>
                  <a:schemeClr val="accent3"/>
                </a:solidFill>
              </a:rPr>
              <a:t> junction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752600" y="2743200"/>
            <a:ext cx="609600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066800" y="1828800"/>
            <a:ext cx="3048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 flipV="1">
            <a:off x="2819400" y="4343400"/>
            <a:ext cx="76200" cy="304800"/>
          </a:xfrm>
          <a:prstGeom prst="line">
            <a:avLst/>
          </a:prstGeom>
          <a:noFill/>
          <a:ln w="57150" cap="sq">
            <a:solidFill>
              <a:schemeClr val="accent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IN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419600" y="5638800"/>
            <a:ext cx="3886200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accent3"/>
                </a:solidFill>
              </a:rPr>
              <a:t>anterior intercostal membrane &amp;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accent3"/>
                </a:solidFill>
              </a:rPr>
              <a:t>external intercostal muscle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648200" y="1143000"/>
            <a:ext cx="3810000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accent3"/>
                </a:solidFill>
              </a:rPr>
              <a:t>posterior intercostal membrane &amp;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accent3"/>
                </a:solidFill>
              </a:rPr>
              <a:t>internal intercostal muscle</a:t>
            </a: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V="1">
            <a:off x="5715000" y="4114800"/>
            <a:ext cx="0" cy="1371600"/>
          </a:xfrm>
          <a:prstGeom prst="line">
            <a:avLst/>
          </a:prstGeom>
          <a:noFill/>
          <a:ln w="38100" cap="sq">
            <a:solidFill>
              <a:schemeClr val="accent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IN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V="1">
            <a:off x="5715000" y="4114800"/>
            <a:ext cx="762000" cy="1447800"/>
          </a:xfrm>
          <a:prstGeom prst="line">
            <a:avLst/>
          </a:prstGeom>
          <a:noFill/>
          <a:ln w="38100" cap="sq">
            <a:solidFill>
              <a:schemeClr val="accent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IN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H="1">
            <a:off x="5638800" y="1905000"/>
            <a:ext cx="76200" cy="914400"/>
          </a:xfrm>
          <a:prstGeom prst="line">
            <a:avLst/>
          </a:prstGeom>
          <a:noFill/>
          <a:ln w="38100" cap="sq">
            <a:solidFill>
              <a:schemeClr val="accent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IN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5715000" y="1905000"/>
            <a:ext cx="381000" cy="990600"/>
          </a:xfrm>
          <a:prstGeom prst="line">
            <a:avLst/>
          </a:prstGeom>
          <a:noFill/>
          <a:ln w="38100" cap="sq">
            <a:solidFill>
              <a:schemeClr val="accent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IN"/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2209800" y="457200"/>
            <a:ext cx="1676400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chemeClr val="accent3"/>
                </a:solidFill>
              </a:rPr>
              <a:t>Angle of the rib</a:t>
            </a: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1905000" y="838200"/>
            <a:ext cx="228600" cy="228600"/>
          </a:xfrm>
          <a:prstGeom prst="line">
            <a:avLst/>
          </a:prstGeom>
          <a:noFill/>
          <a:ln w="57150" cap="sq">
            <a:solidFill>
              <a:schemeClr val="accent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Objectives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Introduction to thorax</a:t>
            </a:r>
          </a:p>
          <a:p>
            <a:r>
              <a:rPr lang="en-US" sz="3600" dirty="0" smtClean="0"/>
              <a:t>Walls of thorax</a:t>
            </a:r>
          </a:p>
          <a:p>
            <a:r>
              <a:rPr lang="en-US" sz="3600" dirty="0" smtClean="0"/>
              <a:t>Skeletal framework of thorax</a:t>
            </a:r>
          </a:p>
          <a:p>
            <a:r>
              <a:rPr lang="en-US" sz="3600" dirty="0" err="1" smtClean="0"/>
              <a:t>Intercostal</a:t>
            </a:r>
            <a:r>
              <a:rPr lang="en-US" sz="3600" dirty="0" smtClean="0"/>
              <a:t> space</a:t>
            </a:r>
          </a:p>
          <a:p>
            <a:r>
              <a:rPr lang="en-US" sz="3600" dirty="0" smtClean="0"/>
              <a:t>Intercostal drainage</a:t>
            </a:r>
          </a:p>
          <a:p>
            <a:r>
              <a:rPr lang="en-US" sz="3600" dirty="0" smtClean="0"/>
              <a:t>Respiratory movement</a:t>
            </a:r>
            <a:endParaRPr lang="en-US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340600" cy="609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Innermost </a:t>
            </a:r>
            <a:r>
              <a:rPr lang="en-US" dirty="0" err="1"/>
              <a:t>Intercostal</a:t>
            </a:r>
            <a:r>
              <a:rPr lang="en-US" dirty="0"/>
              <a:t> Muscle</a:t>
            </a:r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14400"/>
            <a:ext cx="4267200" cy="5715000"/>
          </a:xfrm>
        </p:spPr>
        <p:txBody>
          <a:bodyPr>
            <a:noAutofit/>
          </a:bodyPr>
          <a:lstStyle/>
          <a:p>
            <a:pPr marL="547688" indent="-411163">
              <a:buFont typeface="Wingdings" pitchFamily="2" charset="2"/>
              <a:buChar char="§"/>
              <a:defRPr/>
            </a:pPr>
            <a:r>
              <a:rPr lang="en-US" sz="2800" dirty="0" smtClean="0"/>
              <a:t>Deepest layer</a:t>
            </a:r>
          </a:p>
          <a:p>
            <a:pPr marL="547688" indent="-411163">
              <a:buFont typeface="Wingdings" pitchFamily="2" charset="2"/>
              <a:buChar char="§"/>
              <a:defRPr/>
            </a:pPr>
            <a:r>
              <a:rPr lang="en-US" sz="2800" dirty="0" smtClean="0"/>
              <a:t>Incomplete layer, divided into three portions</a:t>
            </a:r>
          </a:p>
          <a:p>
            <a:pPr marL="547688" indent="-411163">
              <a:buFont typeface="Wingdings" pitchFamily="2" charset="2"/>
              <a:buChar char="§"/>
              <a:defRPr/>
            </a:pPr>
            <a:r>
              <a:rPr lang="en-US" sz="2800" dirty="0" smtClean="0"/>
              <a:t>Fibers cross more than one </a:t>
            </a:r>
            <a:r>
              <a:rPr lang="en-US" sz="2800" dirty="0" err="1" smtClean="0"/>
              <a:t>intercostal</a:t>
            </a:r>
            <a:r>
              <a:rPr lang="en-US" sz="2800" dirty="0" smtClean="0"/>
              <a:t> space</a:t>
            </a:r>
            <a:endParaRPr lang="en-US" sz="2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47688" indent="-411163">
              <a:buFont typeface="Wingdings" pitchFamily="2" charset="2"/>
              <a:buChar char="§"/>
              <a:defRPr/>
            </a:pPr>
            <a:r>
              <a:rPr lang="en-US" sz="2800" dirty="0" smtClean="0"/>
              <a:t>Related externally to </a:t>
            </a:r>
            <a:r>
              <a:rPr lang="en-US" sz="2800" dirty="0" err="1" smtClean="0"/>
              <a:t>intercostal</a:t>
            </a:r>
            <a:r>
              <a:rPr lang="en-US" sz="2800" dirty="0" smtClean="0"/>
              <a:t> nerve and vessels, and internally to </a:t>
            </a:r>
            <a:r>
              <a:rPr lang="en-US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endothoracic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fascia</a:t>
            </a:r>
          </a:p>
        </p:txBody>
      </p:sp>
      <p:pic>
        <p:nvPicPr>
          <p:cNvPr id="18436" name="ClipArt Placeholder 9" descr="C4FF9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b="4356"/>
          <a:stretch>
            <a:fillRect/>
          </a:stretch>
        </p:blipFill>
        <p:spPr>
          <a:xfrm>
            <a:off x="4267200" y="1295400"/>
            <a:ext cx="48133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34400" cy="609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Intercostal</a:t>
            </a:r>
            <a:r>
              <a:rPr lang="en-US" dirty="0"/>
              <a:t> Neurovascular Bundle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52400" y="1295400"/>
            <a:ext cx="4800600" cy="5562600"/>
          </a:xfrm>
        </p:spPr>
        <p:txBody>
          <a:bodyPr>
            <a:normAutofit fontScale="92500" lnSpcReduction="20000"/>
          </a:bodyPr>
          <a:lstStyle/>
          <a:p>
            <a:pPr marL="547688" indent="-411163">
              <a:lnSpc>
                <a:spcPct val="80000"/>
              </a:lnSpc>
              <a:defRPr/>
            </a:pPr>
            <a:r>
              <a:rPr lang="en-US" sz="3000" dirty="0" smtClean="0"/>
              <a:t>Lies between the </a:t>
            </a:r>
            <a:r>
              <a:rPr lang="en-US" sz="3000" dirty="0" smtClean="0">
                <a:solidFill>
                  <a:srgbClr val="FFFF00"/>
                </a:solidFill>
              </a:rPr>
              <a:t>innermost</a:t>
            </a:r>
            <a:r>
              <a:rPr lang="en-US" sz="3000" dirty="0" smtClean="0"/>
              <a:t> and the </a:t>
            </a:r>
            <a:r>
              <a:rPr lang="en-US" sz="3000" dirty="0" smtClean="0">
                <a:solidFill>
                  <a:srgbClr val="FFFF00"/>
                </a:solidFill>
              </a:rPr>
              <a:t>internal </a:t>
            </a:r>
            <a:r>
              <a:rPr lang="en-US" sz="3000" dirty="0" err="1" smtClean="0">
                <a:solidFill>
                  <a:srgbClr val="FFFF00"/>
                </a:solidFill>
              </a:rPr>
              <a:t>intercostal</a:t>
            </a:r>
            <a:r>
              <a:rPr lang="en-US" sz="3000" dirty="0" smtClean="0"/>
              <a:t> muscles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en-US" sz="3000" dirty="0" smtClean="0"/>
              <a:t>Runs high in the </a:t>
            </a:r>
            <a:r>
              <a:rPr lang="en-US" sz="3000" dirty="0" err="1" smtClean="0"/>
              <a:t>intercostal</a:t>
            </a:r>
            <a:r>
              <a:rPr lang="en-US" sz="3000" dirty="0" smtClean="0"/>
              <a:t> space, related to </a:t>
            </a:r>
            <a:r>
              <a:rPr lang="en-US" sz="3000" dirty="0" err="1" smtClean="0"/>
              <a:t>subcostal</a:t>
            </a:r>
            <a:r>
              <a:rPr lang="en-US" sz="3000" dirty="0" smtClean="0"/>
              <a:t> groove of the rib above 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en-US" sz="3000" dirty="0" smtClean="0"/>
              <a:t>Has a strict order in arrangement: Vein-Artery-Nerve (</a:t>
            </a:r>
            <a:r>
              <a:rPr lang="en-US" sz="30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VAN</a:t>
            </a:r>
            <a:r>
              <a:rPr lang="en-US" sz="3000" dirty="0" smtClean="0">
                <a:effectLst>
                  <a:outerShdw blurRad="38100" dist="38100" dir="2700000" algn="tl">
                    <a:srgbClr val="04617B"/>
                  </a:outerShdw>
                </a:effectLst>
              </a:rPr>
              <a:t>)</a:t>
            </a:r>
            <a:r>
              <a:rPr lang="en-US" sz="3000" dirty="0" smtClean="0"/>
              <a:t>, </a:t>
            </a:r>
            <a:r>
              <a:rPr lang="en-US" sz="3000" dirty="0" smtClean="0">
                <a:solidFill>
                  <a:srgbClr val="FFFF00"/>
                </a:solidFill>
              </a:rPr>
              <a:t>from top to bottom</a:t>
            </a:r>
          </a:p>
          <a:p>
            <a:pPr marL="547688" indent="-411163">
              <a:lnSpc>
                <a:spcPct val="80000"/>
              </a:lnSpc>
              <a:defRPr/>
            </a:pPr>
            <a:r>
              <a:rPr lang="en-US" sz="3000" dirty="0" smtClean="0"/>
              <a:t>As the innermost </a:t>
            </a:r>
            <a:r>
              <a:rPr lang="en-US" sz="3000" dirty="0" err="1" smtClean="0"/>
              <a:t>intercostal</a:t>
            </a:r>
            <a:r>
              <a:rPr lang="en-US" sz="3000" dirty="0" smtClean="0"/>
              <a:t> muscle is not forming a complete layer, the bundle is generally covered on the inside by the </a:t>
            </a:r>
            <a:r>
              <a:rPr lang="en-US" sz="3000" dirty="0" err="1" smtClean="0">
                <a:solidFill>
                  <a:srgbClr val="FFFF00"/>
                </a:solidFill>
              </a:rPr>
              <a:t>endothoracic</a:t>
            </a:r>
            <a:r>
              <a:rPr lang="en-US" sz="3000" dirty="0" smtClean="0">
                <a:solidFill>
                  <a:srgbClr val="FFFF00"/>
                </a:solidFill>
              </a:rPr>
              <a:t> fascia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  <a:buFont typeface="Arial" charset="0"/>
              <a:buChar char="•"/>
              <a:defRPr/>
            </a:pPr>
            <a:endParaRPr lang="en-US" sz="2400" dirty="0" smtClean="0">
              <a:solidFill>
                <a:srgbClr val="FFFF00"/>
              </a:solidFill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  <a:buFont typeface="Arial" charset="0"/>
              <a:buChar char="•"/>
              <a:defRPr/>
            </a:pPr>
            <a:endParaRPr lang="en-US" sz="2400" dirty="0" smtClean="0"/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  <a:buFont typeface="Wingdings 2" pitchFamily="18" charset="2"/>
              <a:buChar char=""/>
              <a:defRPr/>
            </a:pPr>
            <a:endParaRPr lang="en-US" sz="2000" dirty="0" smtClean="0"/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  <a:buFont typeface="Wingdings 2" pitchFamily="18" charset="2"/>
              <a:buChar char=""/>
              <a:defRPr/>
            </a:pPr>
            <a:endParaRPr lang="en-US" sz="2000" dirty="0" smtClean="0"/>
          </a:p>
        </p:txBody>
      </p:sp>
      <p:pic>
        <p:nvPicPr>
          <p:cNvPr id="20484" name="Picture 6" descr="C:\Documents and Settings\user\My Documents\My Pictures\Picture1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1371600"/>
            <a:ext cx="4081463" cy="4495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984250"/>
          </a:xfrm>
        </p:spPr>
        <p:txBody>
          <a:bodyPr>
            <a:noAutofit/>
          </a:bodyPr>
          <a:lstStyle/>
          <a:p>
            <a:pPr algn="ctr"/>
            <a:r>
              <a:rPr lang="en-US" altLang="ar-SA" sz="3200" dirty="0" smtClean="0"/>
              <a:t>Arrangement of intercostal nerve and vessels in the costal groove </a:t>
            </a:r>
          </a:p>
        </p:txBody>
      </p:sp>
      <p:pic>
        <p:nvPicPr>
          <p:cNvPr id="49155" name="Picture 2" descr="C:\Documents and Settings\Wafaa\Desktop\thorax ayman\2. Thoracic wall\Intercostal vessel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628775"/>
            <a:ext cx="5905500" cy="4937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49275"/>
            <a:ext cx="4724400" cy="63087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sz="2400" dirty="0" smtClean="0"/>
              <a:t>4 to 5 slips which </a:t>
            </a:r>
            <a:r>
              <a:rPr lang="en-US" altLang="ar-SA" sz="2400" dirty="0" smtClean="0">
                <a:solidFill>
                  <a:srgbClr val="0070C0"/>
                </a:solidFill>
              </a:rPr>
              <a:t>arise</a:t>
            </a:r>
            <a:r>
              <a:rPr lang="en-US" altLang="ar-SA" sz="2400" dirty="0" smtClean="0"/>
              <a:t> from inner surface of lower part of body of sternum and costal cartilages</a:t>
            </a:r>
          </a:p>
          <a:p>
            <a:pPr eaLnBrk="1" hangingPunct="1"/>
            <a:r>
              <a:rPr lang="en-US" altLang="ar-SA" sz="2400" dirty="0" smtClean="0">
                <a:solidFill>
                  <a:srgbClr val="0070C0"/>
                </a:solidFill>
              </a:rPr>
              <a:t>Inserted</a:t>
            </a:r>
            <a:r>
              <a:rPr lang="en-US" altLang="ar-SA" sz="2400" dirty="0" smtClean="0"/>
              <a:t> into inner surface of costal cartilages from 2 to 6.</a:t>
            </a:r>
          </a:p>
          <a:p>
            <a:pPr eaLnBrk="1" hangingPunct="1"/>
            <a:endParaRPr lang="en-US" altLang="ar-SA" sz="2400" dirty="0" smtClean="0"/>
          </a:p>
          <a:p>
            <a:pPr eaLnBrk="1" hangingPunct="1"/>
            <a:r>
              <a:rPr lang="en-US" altLang="ar-SA" sz="2400" dirty="0" smtClean="0"/>
              <a:t>Thin bands of muscle fibers.</a:t>
            </a:r>
          </a:p>
          <a:p>
            <a:pPr eaLnBrk="1" hangingPunct="1"/>
            <a:r>
              <a:rPr lang="en-US" altLang="ar-SA" sz="2400" dirty="0" smtClean="0"/>
              <a:t>Mainly in lower 6 spaces.</a:t>
            </a:r>
          </a:p>
          <a:p>
            <a:pPr eaLnBrk="1" hangingPunct="1"/>
            <a:r>
              <a:rPr lang="en-US" altLang="ar-SA" sz="2400" dirty="0" smtClean="0"/>
              <a:t>Only in post. part of spaces.</a:t>
            </a:r>
          </a:p>
          <a:p>
            <a:pPr eaLnBrk="1" hangingPunct="1"/>
            <a:r>
              <a:rPr lang="en-US" altLang="ar-SA" sz="2400" b="1" u="sng" dirty="0" smtClean="0">
                <a:solidFill>
                  <a:srgbClr val="0070C0"/>
                </a:solidFill>
              </a:rPr>
              <a:t>Origin</a:t>
            </a:r>
            <a:r>
              <a:rPr lang="en-US" altLang="ar-SA" sz="2400" dirty="0" smtClean="0"/>
              <a:t>: Inner surface &amp; lower border of rib above.</a:t>
            </a:r>
          </a:p>
          <a:p>
            <a:pPr eaLnBrk="1" hangingPunct="1"/>
            <a:r>
              <a:rPr lang="en-US" altLang="ar-SA" sz="2400" b="1" u="sng" dirty="0" smtClean="0">
                <a:solidFill>
                  <a:srgbClr val="0070C0"/>
                </a:solidFill>
              </a:rPr>
              <a:t>Insertion</a:t>
            </a:r>
            <a:r>
              <a:rPr lang="en-US" altLang="ar-SA" sz="2400" dirty="0" smtClean="0"/>
              <a:t>: Upper border of 2</a:t>
            </a:r>
            <a:r>
              <a:rPr lang="en-US" altLang="ar-SA" sz="2400" baseline="30000" dirty="0" smtClean="0"/>
              <a:t>nd</a:t>
            </a:r>
            <a:r>
              <a:rPr lang="en-US" altLang="ar-SA" sz="2400" dirty="0" smtClean="0"/>
              <a:t> or 3</a:t>
            </a:r>
            <a:r>
              <a:rPr lang="en-US" altLang="ar-SA" sz="2400" baseline="30000" dirty="0" smtClean="0"/>
              <a:t>rd</a:t>
            </a:r>
            <a:r>
              <a:rPr lang="en-US" altLang="ar-SA" sz="2400" dirty="0" smtClean="0"/>
              <a:t> rib below.</a:t>
            </a:r>
          </a:p>
        </p:txBody>
      </p:sp>
      <p:pic>
        <p:nvPicPr>
          <p:cNvPr id="32771" name="Picture 7" descr="nv09_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6858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>
            <a:off x="6248400" y="1828800"/>
            <a:ext cx="228600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6629400" y="2133600"/>
            <a:ext cx="228600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7463" y="-30163"/>
            <a:ext cx="4495800" cy="53340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b="1" dirty="0" err="1" smtClean="0">
                <a:solidFill>
                  <a:srgbClr val="FF0000"/>
                </a:solidFill>
              </a:rPr>
              <a:t>Sternocostalis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7" name="Title 8"/>
          <p:cNvSpPr txBox="1">
            <a:spLocks/>
          </p:cNvSpPr>
          <p:nvPr/>
        </p:nvSpPr>
        <p:spPr bwMode="auto">
          <a:xfrm>
            <a:off x="0" y="3200400"/>
            <a:ext cx="48006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0000"/>
                </a:solidFill>
              </a:rPr>
              <a:t>Subcostalis</a:t>
            </a:r>
            <a:r>
              <a:rPr lang="en-US" sz="3600" b="1" dirty="0" smtClean="0">
                <a:solidFill>
                  <a:srgbClr val="FF0000"/>
                </a:solidFill>
              </a:rPr>
              <a:t> muscle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G:\images\Gray5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2400"/>
            <a:ext cx="5943600" cy="7115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Intercostal</a:t>
            </a:r>
            <a:r>
              <a:rPr lang="en-US" b="1" dirty="0" smtClean="0"/>
              <a:t> Nerves</a:t>
            </a:r>
            <a:endParaRPr lang="en-US" b="1" dirty="0"/>
          </a:p>
        </p:txBody>
      </p:sp>
      <p:pic>
        <p:nvPicPr>
          <p:cNvPr id="8194" name="Picture 2" descr="G:\images\IMAGE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23" t="5051" r="894" b="2350"/>
          <a:stretch>
            <a:fillRect/>
          </a:stretch>
        </p:blipFill>
        <p:spPr bwMode="auto">
          <a:xfrm>
            <a:off x="304800" y="1295400"/>
            <a:ext cx="84582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Intercostal Nerve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13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T1-T2: upper limb</a:t>
            </a:r>
          </a:p>
          <a:p>
            <a:r>
              <a:rPr lang="en-US" sz="3200" dirty="0" smtClean="0"/>
              <a:t>T7-T11: Abdomen</a:t>
            </a:r>
          </a:p>
          <a:p>
            <a:r>
              <a:rPr lang="en-US" sz="3200" dirty="0" smtClean="0"/>
              <a:t>T3-T6: true </a:t>
            </a:r>
            <a:r>
              <a:rPr lang="en-US" sz="3200" dirty="0" err="1" smtClean="0"/>
              <a:t>intercostal</a:t>
            </a:r>
            <a:r>
              <a:rPr lang="en-US" sz="3200" dirty="0" smtClean="0"/>
              <a:t> Nerves</a:t>
            </a:r>
          </a:p>
          <a:p>
            <a:r>
              <a:rPr lang="en-US" sz="3200" dirty="0" smtClean="0"/>
              <a:t>T12: </a:t>
            </a:r>
            <a:r>
              <a:rPr lang="en-US" sz="3200" dirty="0" err="1" smtClean="0"/>
              <a:t>subcostal</a:t>
            </a:r>
            <a:r>
              <a:rPr lang="en-US" sz="3200" dirty="0" smtClean="0"/>
              <a:t>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340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Intercostal Nerves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4953000" cy="5867400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>
                <a:solidFill>
                  <a:srgbClr val="FFC000"/>
                </a:solidFill>
              </a:rPr>
              <a:t>Twelve</a:t>
            </a:r>
            <a:r>
              <a:rPr lang="en-US" sz="2800" dirty="0"/>
              <a:t> pairs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/>
              <a:t>Are the 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anterior primary </a:t>
            </a:r>
            <a:r>
              <a:rPr lang="en-US" sz="2800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rami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/>
              <a:t>of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/>
              <a:t>the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thoracic spinal nerves.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1-6 </a:t>
            </a:r>
            <a:r>
              <a:rPr lang="en-US" sz="2800" dirty="0" smtClean="0"/>
              <a:t>distributed </a:t>
            </a:r>
            <a:r>
              <a:rPr lang="en-US" sz="2800" dirty="0"/>
              <a:t>in the </a:t>
            </a:r>
            <a:r>
              <a:rPr lang="en-US" sz="2800" dirty="0" err="1"/>
              <a:t>intercostal</a:t>
            </a:r>
            <a:r>
              <a:rPr lang="en-US" sz="2800" dirty="0"/>
              <a:t> spaces, </a:t>
            </a:r>
            <a:r>
              <a:rPr lang="en-US" sz="2800" dirty="0" smtClean="0">
                <a:solidFill>
                  <a:srgbClr val="FFC000"/>
                </a:solidFill>
              </a:rPr>
              <a:t>7-11</a:t>
            </a:r>
            <a:r>
              <a:rPr lang="en-US" sz="2800" baseline="30000" dirty="0" smtClean="0">
                <a:solidFill>
                  <a:srgbClr val="FFC000"/>
                </a:solidFill>
              </a:rPr>
              <a:t>th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smtClean="0"/>
              <a:t> </a:t>
            </a:r>
            <a:r>
              <a:rPr lang="en-US" sz="2800" dirty="0"/>
              <a:t>supply the anterior abdominal wall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/>
              <a:t>Anterior </a:t>
            </a:r>
            <a:r>
              <a:rPr lang="en-US" sz="2800" dirty="0" err="1"/>
              <a:t>ramus</a:t>
            </a:r>
            <a:r>
              <a:rPr lang="en-US" sz="2800" dirty="0"/>
              <a:t> of 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  <a:r>
              <a:rPr lang="en-US" sz="2800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smtClean="0"/>
              <a:t> </a:t>
            </a:r>
            <a:r>
              <a:rPr lang="en-US" sz="2800" dirty="0"/>
              <a:t>nerve runs forward in the abdomen as the </a:t>
            </a:r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subcostal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nerve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508" name="Picture 5" descr="th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3572" t="5775" r="3572" b="7477"/>
          <a:stretch>
            <a:fillRect/>
          </a:stretch>
        </p:blipFill>
        <p:spPr>
          <a:xfrm>
            <a:off x="4984750" y="2155825"/>
            <a:ext cx="3798888" cy="3300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C:\Documents and Settings\user\My Documents\My Pictures\Copy of Copy of Picture1.gif"/>
          <p:cNvPicPr>
            <a:picLocks noChangeAspect="1" noChangeArrowheads="1"/>
          </p:cNvPicPr>
          <p:nvPr/>
        </p:nvPicPr>
        <p:blipFill>
          <a:blip r:embed="rId2" cstate="print"/>
          <a:srcRect l="832" t="4829" r="24324"/>
          <a:stretch>
            <a:fillRect/>
          </a:stretch>
        </p:blipFill>
        <p:spPr bwMode="auto">
          <a:xfrm>
            <a:off x="1143000" y="304800"/>
            <a:ext cx="6934200" cy="636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340600" cy="685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/>
              <a:t>Atypical </a:t>
            </a:r>
            <a:r>
              <a:rPr lang="en-US" sz="3600" b="1" dirty="0" err="1"/>
              <a:t>Intercostal</a:t>
            </a:r>
            <a:r>
              <a:rPr lang="en-US" sz="3600" b="1" dirty="0"/>
              <a:t> Nerves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4876800" cy="55626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C000"/>
                </a:solidFill>
              </a:rPr>
              <a:t>First thoracic nerve</a:t>
            </a:r>
            <a:r>
              <a:rPr lang="en-US" sz="2800" dirty="0" smtClean="0"/>
              <a:t>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Has </a:t>
            </a:r>
            <a:r>
              <a:rPr lang="en-US" sz="2400" dirty="0" smtClean="0">
                <a:solidFill>
                  <a:srgbClr val="FFFF00"/>
                </a:solidFill>
              </a:rPr>
              <a:t>no anterior </a:t>
            </a:r>
            <a:r>
              <a:rPr lang="en-US" sz="2400" dirty="0" err="1" smtClean="0">
                <a:solidFill>
                  <a:srgbClr val="FFFF00"/>
                </a:solidFill>
              </a:rPr>
              <a:t>cutaneous</a:t>
            </a:r>
            <a:r>
              <a:rPr lang="en-US" sz="2400" dirty="0" smtClean="0">
                <a:solidFill>
                  <a:srgbClr val="FFFF00"/>
                </a:solidFill>
              </a:rPr>
              <a:t> branch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Is joined to the brachial plexus by a large branch that corresponds to the lateral </a:t>
            </a:r>
            <a:r>
              <a:rPr lang="en-US" sz="2400" dirty="0" err="1" smtClean="0"/>
              <a:t>cutaneous</a:t>
            </a:r>
            <a:r>
              <a:rPr lang="en-US" sz="2400" dirty="0" smtClean="0"/>
              <a:t> branch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C000"/>
                </a:solidFill>
              </a:rPr>
              <a:t>Second thoracic nerve </a:t>
            </a:r>
            <a:r>
              <a:rPr lang="en-US" sz="2800" dirty="0" smtClean="0"/>
              <a:t>: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Is joined to the medial </a:t>
            </a:r>
            <a:r>
              <a:rPr lang="en-US" sz="2400" dirty="0" err="1" smtClean="0"/>
              <a:t>cutaneous</a:t>
            </a:r>
            <a:r>
              <a:rPr lang="en-US" sz="2400" dirty="0" smtClean="0"/>
              <a:t> nerve of the arm by brachial plexus by a branch called the </a:t>
            </a:r>
            <a:r>
              <a:rPr lang="en-US" sz="2400" dirty="0" err="1" smtClean="0">
                <a:solidFill>
                  <a:srgbClr val="FFFF00"/>
                </a:solidFill>
              </a:rPr>
              <a:t>intercostobrachial</a:t>
            </a:r>
            <a:r>
              <a:rPr lang="en-US" sz="2400" dirty="0" smtClean="0">
                <a:solidFill>
                  <a:srgbClr val="FFFF00"/>
                </a:solidFill>
              </a:rPr>
              <a:t> nerve </a:t>
            </a:r>
            <a:r>
              <a:rPr lang="en-US" sz="2400" dirty="0" smtClean="0"/>
              <a:t>that corresponds to the lateral </a:t>
            </a:r>
            <a:r>
              <a:rPr lang="en-US" sz="2400" dirty="0" err="1" smtClean="0"/>
              <a:t>cutaneous</a:t>
            </a:r>
            <a:r>
              <a:rPr lang="en-US" sz="2400" dirty="0" smtClean="0"/>
              <a:t> branch</a:t>
            </a:r>
          </a:p>
        </p:txBody>
      </p:sp>
      <p:pic>
        <p:nvPicPr>
          <p:cNvPr id="24580" name="Picture 6" descr="th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3572" t="5775" r="3572" b="7477"/>
          <a:stretch>
            <a:fillRect/>
          </a:stretch>
        </p:blipFill>
        <p:spPr>
          <a:xfrm>
            <a:off x="4876800" y="1676400"/>
            <a:ext cx="4032250" cy="3581400"/>
          </a:xfrm>
          <a:noFill/>
        </p:spPr>
      </p:pic>
      <p:sp>
        <p:nvSpPr>
          <p:cNvPr id="5" name="Oval 4"/>
          <p:cNvSpPr/>
          <p:nvPr/>
        </p:nvSpPr>
        <p:spPr>
          <a:xfrm>
            <a:off x="7467600" y="1752600"/>
            <a:ext cx="914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THORAX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Upper part of the trunk</a:t>
            </a:r>
          </a:p>
          <a:p>
            <a:r>
              <a:rPr lang="en-US" sz="3200" dirty="0" smtClean="0"/>
              <a:t>Vital organs protected: lungs &amp; heart</a:t>
            </a:r>
          </a:p>
          <a:p>
            <a:r>
              <a:rPr lang="en-US" sz="3200" dirty="0" smtClean="0"/>
              <a:t>Major vessels – Superior vena cava, Inferior vena cava, Pulmonary artery, Aorta</a:t>
            </a:r>
          </a:p>
          <a:p>
            <a:r>
              <a:rPr lang="en-US" sz="3200" dirty="0" smtClean="0"/>
              <a:t>Trachea, </a:t>
            </a:r>
            <a:r>
              <a:rPr lang="en-US" sz="3200" dirty="0" err="1" smtClean="0"/>
              <a:t>oesophagus</a:t>
            </a:r>
            <a:r>
              <a:rPr lang="en-US" sz="3200" dirty="0" smtClean="0"/>
              <a:t>, thoracic duct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340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Intercostal Arteries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3434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Each intercostal space contains:</a:t>
            </a:r>
          </a:p>
          <a:p>
            <a:pPr lvl="1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single posterior  </a:t>
            </a:r>
            <a:r>
              <a:rPr lang="en-US" sz="3200" dirty="0" smtClean="0"/>
              <a:t>&amp;</a:t>
            </a:r>
            <a:endParaRPr lang="en-US" sz="3200" dirty="0" smtClean="0">
              <a:solidFill>
                <a:srgbClr val="FF0000"/>
              </a:solidFill>
            </a:endParaRPr>
          </a:p>
          <a:p>
            <a:pPr lvl="1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0000"/>
                </a:solidFill>
              </a:rPr>
              <a:t>Two anterior </a:t>
            </a:r>
            <a:r>
              <a:rPr lang="en-US" sz="3200" dirty="0" smtClean="0"/>
              <a:t>intercostal arteries</a:t>
            </a:r>
          </a:p>
          <a:p>
            <a:pPr eaLnBrk="1" hangingPunct="1">
              <a:buFont typeface="Wingdings" pitchFamily="2" charset="2"/>
              <a:buNone/>
            </a:pPr>
            <a:endParaRPr lang="en-US" sz="3200" dirty="0" smtClean="0"/>
          </a:p>
          <a:p>
            <a:pPr eaLnBrk="1" hangingPunct="1"/>
            <a:r>
              <a:rPr lang="en-US" sz="3200" dirty="0" smtClean="0"/>
              <a:t>Each artery gives off branches to the muscles, skin, parietal pleura (&amp; breast)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Posterior Intercostal Arteries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71600"/>
            <a:ext cx="4419600" cy="5181600"/>
          </a:xfrm>
        </p:spPr>
        <p:txBody>
          <a:bodyPr rtlCol="0">
            <a:normAutofit fontScale="92500" lnSpcReduction="20000"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 smtClean="0"/>
              <a:t>In </a:t>
            </a:r>
            <a:r>
              <a:rPr lang="en-US" sz="2800" dirty="0"/>
              <a:t>the upper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two</a:t>
            </a:r>
            <a:r>
              <a:rPr lang="en-US" sz="2800" dirty="0"/>
              <a:t> </a:t>
            </a:r>
            <a:r>
              <a:rPr lang="en-US" sz="2800" dirty="0" smtClean="0"/>
              <a:t>spaces, arise from the 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superior </a:t>
            </a:r>
            <a:r>
              <a:rPr lang="en-US" sz="2800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intercostal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artery</a:t>
            </a:r>
            <a:r>
              <a:rPr lang="en-US" sz="2800" dirty="0"/>
              <a:t> (a branch of </a:t>
            </a:r>
            <a:r>
              <a:rPr lang="en-US" sz="2800" dirty="0" err="1"/>
              <a:t>costocervical</a:t>
            </a:r>
            <a:r>
              <a:rPr lang="en-US" sz="2800" dirty="0"/>
              <a:t> trunk of the </a:t>
            </a:r>
            <a:r>
              <a:rPr lang="en-US" sz="2800" dirty="0" err="1"/>
              <a:t>subclavian</a:t>
            </a:r>
            <a:r>
              <a:rPr lang="en-US" sz="2800" dirty="0"/>
              <a:t> artery) 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/>
              <a:t>In the lower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nine </a:t>
            </a:r>
            <a:r>
              <a:rPr lang="en-US" sz="2800" dirty="0" smtClean="0"/>
              <a:t>spaces, arise from the </a:t>
            </a:r>
            <a:r>
              <a:rPr lang="en-US" sz="2800" dirty="0"/>
              <a:t>branches of 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thoracic </a:t>
            </a:r>
            <a:r>
              <a:rPr lang="en-US" sz="2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aorta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course and branching of the </a:t>
            </a:r>
            <a:r>
              <a:rPr lang="en-US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intercostal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arteries follow the </a:t>
            </a:r>
            <a:r>
              <a:rPr lang="en-US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intercostal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nerves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en-US" dirty="0"/>
              <a:t> 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pic>
        <p:nvPicPr>
          <p:cNvPr id="26628" name="Picture 7" descr="C4FF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b="15622"/>
          <a:stretch>
            <a:fillRect/>
          </a:stretch>
        </p:blipFill>
        <p:spPr>
          <a:xfrm>
            <a:off x="4419600" y="1371600"/>
            <a:ext cx="4724400" cy="4251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Anterior Intercostal Arteries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19200"/>
            <a:ext cx="4495800" cy="5334000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 smtClean="0"/>
              <a:t>In </a:t>
            </a:r>
            <a:r>
              <a:rPr lang="en-US" sz="2800" dirty="0"/>
              <a:t>the upper 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six</a:t>
            </a:r>
            <a:r>
              <a:rPr lang="en-US" sz="2800" dirty="0"/>
              <a:t> </a:t>
            </a:r>
            <a:r>
              <a:rPr lang="en-US" sz="2800" dirty="0" smtClean="0"/>
              <a:t>spaces, arise from the 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internal thoracic artery 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/>
              <a:t>In the lower 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five</a:t>
            </a:r>
            <a:r>
              <a:rPr lang="en-US" sz="2800" dirty="0"/>
              <a:t> spaces </a:t>
            </a:r>
            <a:r>
              <a:rPr lang="en-US" sz="2800" dirty="0" smtClean="0"/>
              <a:t>arise from the </a:t>
            </a:r>
            <a:r>
              <a:rPr lang="en-US" sz="2800" dirty="0" err="1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musculophrenic</a:t>
            </a:r>
            <a:r>
              <a:rPr lang="en-US" sz="2800" dirty="0" smtClean="0"/>
              <a:t> </a:t>
            </a:r>
            <a:r>
              <a:rPr lang="en-US" sz="2800" dirty="0"/>
              <a:t>artery (one of the terminal branch of internal thoracic</a:t>
            </a:r>
            <a:r>
              <a:rPr lang="en-US" sz="2800" dirty="0" smtClean="0"/>
              <a:t>)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 smtClean="0"/>
              <a:t>Form </a:t>
            </a:r>
            <a:r>
              <a:rPr lang="en-US" sz="2800" dirty="0" err="1" smtClean="0"/>
              <a:t>anastomosis</a:t>
            </a:r>
            <a:r>
              <a:rPr lang="en-US" sz="2800" dirty="0" smtClean="0"/>
              <a:t> with the posterior </a:t>
            </a:r>
            <a:r>
              <a:rPr lang="en-US" sz="2800" dirty="0" err="1" smtClean="0"/>
              <a:t>intercostal</a:t>
            </a:r>
            <a:r>
              <a:rPr lang="en-US" sz="2800" dirty="0" smtClean="0"/>
              <a:t> arteries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pic>
        <p:nvPicPr>
          <p:cNvPr id="27652" name="Picture 7" descr="C4FF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42308" t="5069" b="12564"/>
          <a:stretch>
            <a:fillRect/>
          </a:stretch>
        </p:blipFill>
        <p:spPr>
          <a:xfrm>
            <a:off x="4648200" y="1143000"/>
            <a:ext cx="3962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Intercostal Veins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90600"/>
            <a:ext cx="4800600" cy="52578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800" smtClean="0"/>
              <a:t>Accompany intercostal arteries and nerves</a:t>
            </a:r>
          </a:p>
          <a:p>
            <a:pPr eaLnBrk="1" hangingPunct="1"/>
            <a:r>
              <a:rPr lang="en-US" sz="2800" smtClean="0"/>
              <a:t>Each space has </a:t>
            </a:r>
            <a:r>
              <a:rPr lang="en-US" sz="2800" smtClean="0">
                <a:solidFill>
                  <a:srgbClr val="FFC000"/>
                </a:solidFill>
              </a:rPr>
              <a:t>posterior &amp; anterior intercostal veins</a:t>
            </a:r>
          </a:p>
          <a:p>
            <a:pPr eaLnBrk="1" hangingPunct="1"/>
            <a:r>
              <a:rPr lang="en-US" sz="2800" smtClean="0"/>
              <a:t>Eleven posterior intercostal and one subcostal vein</a:t>
            </a:r>
          </a:p>
          <a:p>
            <a:pPr eaLnBrk="1" hangingPunct="1"/>
            <a:r>
              <a:rPr lang="en-US" sz="2800" smtClean="0"/>
              <a:t>Lie deepest in the costal grooves</a:t>
            </a:r>
          </a:p>
          <a:p>
            <a:pPr eaLnBrk="1" hangingPunct="1"/>
            <a:r>
              <a:rPr lang="en-US" sz="2800" smtClean="0"/>
              <a:t>Contain valves which direct the blood posteriorly</a:t>
            </a:r>
          </a:p>
        </p:txBody>
      </p:sp>
      <p:pic>
        <p:nvPicPr>
          <p:cNvPr id="28676" name="ClipArt Placeholder 7" descr="C4FF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b="15622"/>
          <a:stretch>
            <a:fillRect/>
          </a:stretch>
        </p:blipFill>
        <p:spPr>
          <a:xfrm>
            <a:off x="4724400" y="1600200"/>
            <a:ext cx="4114800" cy="3956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340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Posterior Intercostal Veins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4724400" cy="5791200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right side:</a:t>
            </a:r>
          </a:p>
          <a:p>
            <a:pPr marL="948690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</a:t>
            </a:r>
            <a:r>
              <a:rPr lang="en-US" dirty="0" smtClean="0"/>
              <a:t> space drains </a:t>
            </a:r>
            <a:r>
              <a:rPr lang="en-US" dirty="0"/>
              <a:t>into the </a:t>
            </a:r>
            <a:r>
              <a:rPr lang="en-US" dirty="0">
                <a:solidFill>
                  <a:srgbClr val="FFC000"/>
                </a:solidFill>
              </a:rPr>
              <a:t>right</a:t>
            </a:r>
            <a:r>
              <a:rPr lang="en-US" dirty="0"/>
              <a:t> </a:t>
            </a:r>
            <a:r>
              <a:rPr lang="en-US" dirty="0" err="1">
                <a:solidFill>
                  <a:srgbClr val="FFC000"/>
                </a:solidFill>
              </a:rPr>
              <a:t>brachiocephalic</a:t>
            </a:r>
            <a:r>
              <a:rPr lang="en-US" dirty="0"/>
              <a:t> </a:t>
            </a:r>
            <a:r>
              <a:rPr lang="en-US" dirty="0" smtClean="0"/>
              <a:t>vein</a:t>
            </a:r>
          </a:p>
          <a:p>
            <a:pPr marL="948690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Rest of the </a:t>
            </a:r>
            <a:r>
              <a:rPr lang="en-US" dirty="0" err="1" smtClean="0"/>
              <a:t>intercostal</a:t>
            </a:r>
            <a:r>
              <a:rPr lang="en-US" dirty="0" smtClean="0"/>
              <a:t> spaces drain into the </a:t>
            </a:r>
            <a:r>
              <a:rPr lang="en-US" dirty="0" err="1" smtClean="0">
                <a:solidFill>
                  <a:srgbClr val="FFC000"/>
                </a:solidFill>
              </a:rPr>
              <a:t>azygos</a:t>
            </a:r>
            <a:r>
              <a:rPr lang="en-US" dirty="0" smtClean="0"/>
              <a:t> vein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left side:</a:t>
            </a:r>
          </a:p>
          <a:p>
            <a:pPr marL="948690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The </a:t>
            </a:r>
            <a:r>
              <a:rPr lang="en-US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upper three </a:t>
            </a:r>
            <a:r>
              <a:rPr lang="en-US" dirty="0" smtClean="0"/>
              <a:t>spaces </a:t>
            </a:r>
            <a:r>
              <a:rPr lang="en-US" dirty="0"/>
              <a:t>drain into the </a:t>
            </a:r>
            <a:r>
              <a:rPr lang="en-US" dirty="0">
                <a:solidFill>
                  <a:srgbClr val="FFC000"/>
                </a:solidFill>
              </a:rPr>
              <a:t>left </a:t>
            </a:r>
            <a:r>
              <a:rPr lang="en-US" dirty="0" err="1">
                <a:solidFill>
                  <a:srgbClr val="FFC000"/>
                </a:solidFill>
              </a:rPr>
              <a:t>brachiocephalic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smtClean="0"/>
              <a:t>vein.</a:t>
            </a:r>
          </a:p>
          <a:p>
            <a:pPr marL="948690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en-US" dirty="0" smtClean="0"/>
              <a:t>Rest of the </a:t>
            </a:r>
            <a:r>
              <a:rPr lang="en-US" dirty="0" err="1" smtClean="0"/>
              <a:t>intercostal</a:t>
            </a:r>
            <a:r>
              <a:rPr lang="en-US" dirty="0" smtClean="0"/>
              <a:t> spaces drain into the </a:t>
            </a:r>
            <a:r>
              <a:rPr lang="en-US" dirty="0" err="1" smtClean="0">
                <a:solidFill>
                  <a:srgbClr val="FFC000"/>
                </a:solidFill>
              </a:rPr>
              <a:t>hemiazygos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C000"/>
                </a:solidFill>
              </a:rPr>
              <a:t>accessory </a:t>
            </a:r>
            <a:r>
              <a:rPr lang="en-US" dirty="0" err="1" smtClean="0">
                <a:solidFill>
                  <a:srgbClr val="FFC000"/>
                </a:solidFill>
              </a:rPr>
              <a:t>hemiazygos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veins, which drain into the </a:t>
            </a:r>
            <a:r>
              <a:rPr lang="en-US" dirty="0" err="1" smtClean="0"/>
              <a:t>azygos</a:t>
            </a:r>
            <a:r>
              <a:rPr lang="en-US" dirty="0" smtClean="0"/>
              <a:t> vein</a:t>
            </a:r>
            <a:endParaRPr lang="en-US" dirty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1800" dirty="0"/>
          </a:p>
        </p:txBody>
      </p:sp>
      <p:pic>
        <p:nvPicPr>
          <p:cNvPr id="29700" name="Picture 7" descr="C4FF1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b="14815"/>
          <a:stretch>
            <a:fillRect/>
          </a:stretch>
        </p:blipFill>
        <p:spPr>
          <a:xfrm>
            <a:off x="4800600" y="1828800"/>
            <a:ext cx="3895725" cy="3733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40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Anterior Intercostal Veins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4038600" cy="4648200"/>
          </a:xfrm>
        </p:spPr>
        <p:txBody>
          <a:bodyPr>
            <a:normAutofit fontScale="92500"/>
          </a:bodyPr>
          <a:lstStyle/>
          <a:p>
            <a:pPr marL="547688" indent="-411163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sz="2800" dirty="0" smtClean="0"/>
              <a:t>The lower </a:t>
            </a:r>
            <a:r>
              <a:rPr lang="en-US" sz="2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five</a:t>
            </a:r>
            <a:r>
              <a:rPr lang="en-US" sz="2800" dirty="0" smtClean="0"/>
              <a:t> spaces drain into the </a:t>
            </a:r>
            <a:r>
              <a:rPr lang="en-US" sz="2800" dirty="0" err="1" smtClean="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musculophrenic</a:t>
            </a:r>
            <a:r>
              <a:rPr lang="en-US" sz="2800" dirty="0" smtClean="0"/>
              <a:t> vein (one of the tributary of internal thoracic vein)</a:t>
            </a:r>
          </a:p>
          <a:p>
            <a:pPr marL="547688" indent="-411163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sz="2800" dirty="0" smtClean="0"/>
          </a:p>
          <a:p>
            <a:pPr marL="547688" indent="-411163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sz="2800" dirty="0" smtClean="0"/>
              <a:t>The upper </a:t>
            </a:r>
            <a:r>
              <a:rPr lang="en-US" sz="2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six</a:t>
            </a:r>
            <a:r>
              <a:rPr lang="en-US" sz="2800" dirty="0" smtClean="0"/>
              <a:t> spaces drain into the </a:t>
            </a:r>
            <a:r>
              <a:rPr lang="en-US" sz="2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internal thoracic vein</a:t>
            </a:r>
            <a:r>
              <a:rPr lang="en-US" sz="2800" dirty="0" smtClean="0"/>
              <a:t> </a:t>
            </a:r>
          </a:p>
          <a:p>
            <a:pPr marL="547688" indent="-411163" eaLnBrk="1" hangingPunct="1">
              <a:lnSpc>
                <a:spcPct val="70000"/>
              </a:lnSpc>
              <a:buFont typeface="Arial" charset="0"/>
              <a:buChar char="•"/>
              <a:defRPr/>
            </a:pPr>
            <a:endParaRPr lang="en-US" sz="2800" dirty="0" smtClean="0"/>
          </a:p>
          <a:p>
            <a:pPr marL="547688" indent="-411163" eaLnBrk="1" hangingPunct="1">
              <a:lnSpc>
                <a:spcPct val="70000"/>
              </a:lnSpc>
              <a:buFont typeface="Arial" charset="0"/>
              <a:buChar char="•"/>
              <a:defRPr/>
            </a:pPr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internal thoracic </a:t>
            </a:r>
            <a:r>
              <a:rPr lang="en-US" sz="2800" dirty="0" smtClean="0">
                <a:solidFill>
                  <a:srgbClr val="FF99FF"/>
                </a:solidFill>
              </a:rPr>
              <a:t>vein</a:t>
            </a:r>
            <a:r>
              <a:rPr lang="en-US" sz="2800" dirty="0" smtClean="0"/>
              <a:t> drains into the </a:t>
            </a:r>
            <a:r>
              <a:rPr lang="en-US" sz="2800" dirty="0" smtClean="0">
                <a:solidFill>
                  <a:srgbClr val="FF99FF"/>
                </a:solidFill>
              </a:rPr>
              <a:t>subclavian vein</a:t>
            </a:r>
            <a:r>
              <a:rPr lang="en-US" sz="2800" dirty="0" smtClean="0"/>
              <a:t>.</a:t>
            </a:r>
          </a:p>
        </p:txBody>
      </p:sp>
      <p:pic>
        <p:nvPicPr>
          <p:cNvPr id="30724" name="Picture 7" descr="C4FF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42308" t="5069" b="12564"/>
          <a:stretch>
            <a:fillRect/>
          </a:stretch>
        </p:blipFill>
        <p:spPr>
          <a:xfrm>
            <a:off x="4191000" y="1295400"/>
            <a:ext cx="41148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 smtClean="0">
                <a:solidFill>
                  <a:srgbClr val="FF0000"/>
                </a:solidFill>
              </a:rPr>
              <a:t>II. Posterior Intercostal Veins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7107" name="Content Placeholder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4140200" cy="5291138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n-US" altLang="ar-SA" b="1" u="sng" dirty="0" smtClean="0">
                <a:solidFill>
                  <a:srgbClr val="0070C0"/>
                </a:solidFill>
                <a:ea typeface="Majalla UI"/>
              </a:rPr>
              <a:t>Right side: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altLang="ar-SA" b="1" dirty="0" smtClean="0">
                <a:ea typeface="Majalla UI"/>
              </a:rPr>
              <a:t>1</a:t>
            </a:r>
            <a:r>
              <a:rPr lang="en-US" altLang="ar-SA" b="1" baseline="30000" dirty="0" smtClean="0">
                <a:ea typeface="Majalla UI"/>
              </a:rPr>
              <a:t>st</a:t>
            </a:r>
            <a:r>
              <a:rPr lang="en-US" altLang="ar-SA" b="1" dirty="0" smtClean="0">
                <a:ea typeface="Majalla UI"/>
              </a:rPr>
              <a:t> +2</a:t>
            </a:r>
            <a:r>
              <a:rPr lang="en-US" altLang="ar-SA" b="1" baseline="30000" dirty="0" smtClean="0">
                <a:ea typeface="Majalla UI"/>
              </a:rPr>
              <a:t>nd</a:t>
            </a:r>
            <a:r>
              <a:rPr lang="en-US" altLang="ar-SA" b="1" dirty="0" smtClean="0">
                <a:ea typeface="Majalla UI"/>
              </a:rPr>
              <a:t> + 3</a:t>
            </a:r>
            <a:r>
              <a:rPr lang="en-US" altLang="ar-SA" b="1" baseline="30000" dirty="0" smtClean="0">
                <a:ea typeface="Majalla UI"/>
              </a:rPr>
              <a:t>rd</a:t>
            </a:r>
            <a:r>
              <a:rPr lang="en-US" altLang="ar-SA" b="1" dirty="0" smtClean="0">
                <a:ea typeface="Majalla UI"/>
              </a:rPr>
              <a:t> post. intercostal veins </a:t>
            </a:r>
            <a:r>
              <a:rPr lang="en-US" altLang="ar-SA" dirty="0" smtClean="0">
                <a:ea typeface="Majalla UI"/>
              </a:rPr>
              <a:t>unite to form </a:t>
            </a:r>
            <a:r>
              <a:rPr lang="en-US" altLang="ar-SA" b="1" dirty="0" smtClean="0">
                <a:solidFill>
                  <a:srgbClr val="7030A0"/>
                </a:solidFill>
                <a:ea typeface="Majalla UI"/>
              </a:rPr>
              <a:t>the right superior intercostal vein </a:t>
            </a:r>
            <a:r>
              <a:rPr lang="en-US" altLang="ar-SA" dirty="0" smtClean="0">
                <a:ea typeface="Majalla UI"/>
                <a:sym typeface="Wingdings" pitchFamily="2" charset="2"/>
              </a:rPr>
              <a:t></a:t>
            </a:r>
            <a:r>
              <a:rPr lang="en-US" altLang="ar-SA" dirty="0" smtClean="0">
                <a:ea typeface="Majalla UI"/>
              </a:rPr>
              <a:t> </a:t>
            </a:r>
            <a:r>
              <a:rPr lang="en-US" altLang="ar-SA" b="1" dirty="0" err="1" smtClean="0">
                <a:solidFill>
                  <a:srgbClr val="0070C0"/>
                </a:solidFill>
                <a:ea typeface="Majalla UI"/>
              </a:rPr>
              <a:t>azygos</a:t>
            </a:r>
            <a:r>
              <a:rPr lang="en-US" altLang="ar-SA" b="1" dirty="0" smtClean="0">
                <a:solidFill>
                  <a:srgbClr val="0070C0"/>
                </a:solidFill>
                <a:ea typeface="Majalla UI"/>
              </a:rPr>
              <a:t>  vein.</a:t>
            </a:r>
            <a:endParaRPr lang="en-US" altLang="ar-SA" dirty="0" smtClean="0">
              <a:solidFill>
                <a:srgbClr val="0070C0"/>
              </a:solidFill>
              <a:ea typeface="Majalla UI"/>
            </a:endParaRP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altLang="ar-SA" b="1" dirty="0" smtClean="0">
                <a:ea typeface="Majalla UI"/>
              </a:rPr>
              <a:t>-4</a:t>
            </a:r>
            <a:r>
              <a:rPr lang="en-US" altLang="ar-SA" b="1" baseline="30000" dirty="0" smtClean="0">
                <a:ea typeface="Majalla UI"/>
              </a:rPr>
              <a:t>th</a:t>
            </a:r>
            <a:r>
              <a:rPr lang="en-US" altLang="ar-SA" b="1" dirty="0" smtClean="0">
                <a:ea typeface="Majalla UI"/>
              </a:rPr>
              <a:t> - 11</a:t>
            </a:r>
            <a:r>
              <a:rPr lang="en-US" altLang="ar-SA" b="1" baseline="30000" dirty="0" smtClean="0">
                <a:ea typeface="Majalla UI"/>
              </a:rPr>
              <a:t>th</a:t>
            </a:r>
            <a:r>
              <a:rPr lang="en-US" altLang="ar-SA" b="1" dirty="0" smtClean="0">
                <a:ea typeface="Majalla UI"/>
              </a:rPr>
              <a:t> post. intercostal veins </a:t>
            </a:r>
            <a:r>
              <a:rPr lang="en-US" altLang="ar-SA" b="1" dirty="0" smtClean="0">
                <a:ea typeface="Majalla UI"/>
                <a:sym typeface="Wingdings" pitchFamily="2" charset="2"/>
              </a:rPr>
              <a:t></a:t>
            </a:r>
            <a:r>
              <a:rPr lang="en-US" altLang="ar-SA" dirty="0" smtClean="0">
                <a:ea typeface="Majalla UI"/>
              </a:rPr>
              <a:t> </a:t>
            </a:r>
            <a:r>
              <a:rPr lang="en-US" altLang="ar-SA" b="1" dirty="0" err="1" smtClean="0">
                <a:solidFill>
                  <a:srgbClr val="0070C0"/>
                </a:solidFill>
                <a:ea typeface="Majalla UI"/>
              </a:rPr>
              <a:t>azygos</a:t>
            </a:r>
            <a:r>
              <a:rPr lang="en-US" altLang="ar-SA" b="1" dirty="0" smtClean="0">
                <a:solidFill>
                  <a:srgbClr val="0070C0"/>
                </a:solidFill>
                <a:ea typeface="Majalla UI"/>
              </a:rPr>
              <a:t> vein</a:t>
            </a:r>
            <a:endParaRPr lang="en-US" altLang="ar-SA" dirty="0" smtClean="0">
              <a:solidFill>
                <a:srgbClr val="0070C0"/>
              </a:solidFill>
              <a:ea typeface="Majalla UI"/>
            </a:endParaRP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altLang="ar-SA" b="1" dirty="0" smtClean="0">
                <a:ea typeface="Majalla UI"/>
              </a:rPr>
              <a:t>-</a:t>
            </a:r>
            <a:r>
              <a:rPr lang="en-US" altLang="ar-SA" b="1" dirty="0" err="1" smtClean="0">
                <a:ea typeface="Majalla UI"/>
              </a:rPr>
              <a:t>Subcostal</a:t>
            </a:r>
            <a:r>
              <a:rPr lang="en-US" altLang="ar-SA" b="1" dirty="0" smtClean="0">
                <a:ea typeface="Majalla UI"/>
              </a:rPr>
              <a:t> vein</a:t>
            </a:r>
            <a:r>
              <a:rPr lang="en-US" altLang="ar-SA" b="1" dirty="0" smtClean="0">
                <a:ea typeface="Majalla UI"/>
                <a:sym typeface="Wingdings" pitchFamily="2" charset="2"/>
              </a:rPr>
              <a:t> </a:t>
            </a:r>
            <a:r>
              <a:rPr lang="en-US" altLang="ar-SA" b="1" dirty="0" err="1" smtClean="0">
                <a:solidFill>
                  <a:srgbClr val="0070C0"/>
                </a:solidFill>
                <a:ea typeface="Majalla UI"/>
                <a:sym typeface="Wingdings" pitchFamily="2" charset="2"/>
              </a:rPr>
              <a:t>Azygos</a:t>
            </a:r>
            <a:r>
              <a:rPr lang="en-US" altLang="ar-SA" b="1" dirty="0" smtClean="0">
                <a:solidFill>
                  <a:srgbClr val="0070C0"/>
                </a:solidFill>
                <a:ea typeface="Majalla UI"/>
                <a:sym typeface="Wingdings" pitchFamily="2" charset="2"/>
              </a:rPr>
              <a:t> Vein</a:t>
            </a:r>
            <a:endParaRPr lang="en-US" altLang="ar-SA" b="1" dirty="0" smtClean="0">
              <a:solidFill>
                <a:srgbClr val="0070C0"/>
              </a:solidFill>
              <a:ea typeface="Majalla UI"/>
            </a:endParaRPr>
          </a:p>
        </p:txBody>
      </p:sp>
      <p:pic>
        <p:nvPicPr>
          <p:cNvPr id="47108" name="Picture 4" descr="F66122-003-f093.jpg"/>
          <p:cNvPicPr>
            <a:picLocks noChangeAspect="1"/>
          </p:cNvPicPr>
          <p:nvPr/>
        </p:nvPicPr>
        <p:blipFill>
          <a:blip r:embed="rId2" cstate="print"/>
          <a:srcRect b="6244"/>
          <a:stretch>
            <a:fillRect/>
          </a:stretch>
        </p:blipFill>
        <p:spPr bwMode="auto">
          <a:xfrm>
            <a:off x="4019550" y="692150"/>
            <a:ext cx="5148263" cy="6165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62400" y="1341438"/>
            <a:ext cx="1439863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1428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 dirty="0" smtClean="0"/>
              <a:t>II. Posterior </a:t>
            </a:r>
            <a:r>
              <a:rPr lang="en-US" b="1" u="sng" dirty="0" err="1" smtClean="0"/>
              <a:t>Intercostal</a:t>
            </a:r>
            <a:r>
              <a:rPr lang="en-US" b="1" u="sng" dirty="0" smtClean="0"/>
              <a:t> Veins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8131" name="Content Placeholder 2"/>
          <p:cNvSpPr>
            <a:spLocks noGrp="1"/>
          </p:cNvSpPr>
          <p:nvPr>
            <p:ph sz="half" idx="1"/>
          </p:nvPr>
        </p:nvSpPr>
        <p:spPr>
          <a:xfrm>
            <a:off x="0" y="714375"/>
            <a:ext cx="5003800" cy="5572125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ar-SA" sz="2400" b="1" u="sng" smtClean="0">
                <a:solidFill>
                  <a:srgbClr val="0070C0"/>
                </a:solidFill>
                <a:ea typeface="Majalla UI"/>
              </a:rPr>
              <a:t>Left side: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ar-SA" sz="2400" smtClean="0">
                <a:ea typeface="Majalla UI"/>
              </a:rPr>
              <a:t>- </a:t>
            </a:r>
            <a:r>
              <a:rPr lang="en-US" altLang="ar-SA" sz="2400" b="1" smtClean="0">
                <a:ea typeface="Majalla UI"/>
              </a:rPr>
              <a:t>1</a:t>
            </a:r>
            <a:r>
              <a:rPr lang="en-US" altLang="ar-SA" sz="2400" b="1" baseline="30000" smtClean="0">
                <a:ea typeface="Majalla UI"/>
              </a:rPr>
              <a:t>st</a:t>
            </a:r>
            <a:r>
              <a:rPr lang="en-US" altLang="ar-SA" sz="2400" b="1" smtClean="0">
                <a:ea typeface="Majalla UI"/>
              </a:rPr>
              <a:t>post. intercostal vein</a:t>
            </a:r>
            <a:r>
              <a:rPr lang="en-US" altLang="ar-SA" sz="2400" b="1" smtClean="0">
                <a:ea typeface="Majalla UI"/>
                <a:sym typeface="Wingdings" pitchFamily="2" charset="2"/>
              </a:rPr>
              <a:t></a:t>
            </a:r>
            <a:r>
              <a:rPr lang="en-US" altLang="ar-SA" sz="2400" smtClean="0">
                <a:ea typeface="Majalla UI"/>
              </a:rPr>
              <a:t>   </a:t>
            </a:r>
            <a:r>
              <a:rPr lang="en-US" altLang="ar-SA" sz="2400" b="1" smtClean="0">
                <a:ea typeface="Majalla UI"/>
              </a:rPr>
              <a:t>left innominate vein.</a:t>
            </a:r>
            <a:endParaRPr lang="en-US" altLang="ar-SA" sz="2400" smtClean="0">
              <a:ea typeface="Majalla UI"/>
            </a:endParaRPr>
          </a:p>
          <a:p>
            <a:pPr eaLnBrk="1" hangingPunct="1">
              <a:buFontTx/>
              <a:buChar char="-"/>
            </a:pPr>
            <a:r>
              <a:rPr lang="en-US" altLang="ar-SA" sz="2400" b="1" smtClean="0">
                <a:ea typeface="Majalla UI"/>
              </a:rPr>
              <a:t>2</a:t>
            </a:r>
            <a:r>
              <a:rPr lang="en-US" altLang="ar-SA" sz="2400" b="1" baseline="30000" smtClean="0">
                <a:ea typeface="Majalla UI"/>
              </a:rPr>
              <a:t>nd</a:t>
            </a:r>
            <a:r>
              <a:rPr lang="en-US" altLang="ar-SA" sz="2400" b="1" smtClean="0">
                <a:ea typeface="Majalla UI"/>
              </a:rPr>
              <a:t> + 3</a:t>
            </a:r>
            <a:r>
              <a:rPr lang="en-US" altLang="ar-SA" sz="2400" b="1" baseline="30000" smtClean="0">
                <a:ea typeface="Majalla UI"/>
              </a:rPr>
              <a:t>rd</a:t>
            </a:r>
            <a:r>
              <a:rPr lang="en-US" altLang="ar-SA" sz="2400" b="1" smtClean="0">
                <a:ea typeface="Majalla UI"/>
              </a:rPr>
              <a:t> post. intercostal veins</a:t>
            </a:r>
            <a:r>
              <a:rPr lang="en-US" altLang="ar-SA" sz="2400" smtClean="0">
                <a:ea typeface="Majalla UI"/>
              </a:rPr>
              <a:t> unite to form the </a:t>
            </a:r>
            <a:r>
              <a:rPr lang="en-US" altLang="ar-SA" sz="2400" i="1" smtClean="0">
                <a:ea typeface="Majalla UI"/>
              </a:rPr>
              <a:t>superior  intercostal vein</a:t>
            </a:r>
          </a:p>
          <a:p>
            <a:pPr eaLnBrk="1" hangingPunct="1">
              <a:buFontTx/>
              <a:buChar char="-"/>
            </a:pPr>
            <a:endParaRPr lang="en-US" altLang="ar-SA" sz="2400" smtClean="0">
              <a:ea typeface="Majalla UI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ar-SA" sz="2400" smtClean="0">
                <a:ea typeface="Majalla UI"/>
              </a:rPr>
              <a:t>- </a:t>
            </a:r>
            <a:r>
              <a:rPr lang="en-US" altLang="ar-SA" sz="2400" b="1" smtClean="0">
                <a:ea typeface="Majalla UI"/>
              </a:rPr>
              <a:t>4</a:t>
            </a:r>
            <a:r>
              <a:rPr lang="en-US" altLang="ar-SA" sz="2400" b="1" baseline="30000" smtClean="0">
                <a:ea typeface="Majalla UI"/>
              </a:rPr>
              <a:t>th</a:t>
            </a:r>
            <a:r>
              <a:rPr lang="en-US" altLang="ar-SA" sz="2400" b="1" smtClean="0">
                <a:ea typeface="Majalla UI"/>
              </a:rPr>
              <a:t> </a:t>
            </a:r>
            <a:r>
              <a:rPr lang="en-US" altLang="ar-SA" sz="2400" smtClean="0">
                <a:ea typeface="Majalla UI"/>
              </a:rPr>
              <a:t> </a:t>
            </a:r>
            <a:r>
              <a:rPr lang="en-US" altLang="ar-SA" sz="2400" b="1" smtClean="0">
                <a:ea typeface="Majalla UI"/>
              </a:rPr>
              <a:t>–</a:t>
            </a:r>
            <a:r>
              <a:rPr lang="en-US" altLang="ar-SA" sz="2400" smtClean="0">
                <a:ea typeface="Majalla UI"/>
              </a:rPr>
              <a:t> </a:t>
            </a:r>
            <a:r>
              <a:rPr lang="en-US" altLang="ar-SA" sz="2400" b="1" smtClean="0">
                <a:ea typeface="Majalla UI"/>
              </a:rPr>
              <a:t>8</a:t>
            </a:r>
            <a:r>
              <a:rPr lang="en-US" altLang="ar-SA" sz="2400" b="1" baseline="30000" smtClean="0">
                <a:ea typeface="Majalla UI"/>
              </a:rPr>
              <a:t>th</a:t>
            </a:r>
            <a:r>
              <a:rPr lang="en-US" altLang="ar-SA" sz="2400" b="1" smtClean="0">
                <a:ea typeface="Majalla UI"/>
              </a:rPr>
              <a:t> post. intercostal veins</a:t>
            </a:r>
            <a:r>
              <a:rPr lang="en-US" altLang="ar-SA" sz="2400" b="1" smtClean="0">
                <a:ea typeface="Majalla UI"/>
                <a:sym typeface="Wingdings" pitchFamily="2" charset="2"/>
              </a:rPr>
              <a:t></a:t>
            </a:r>
            <a:r>
              <a:rPr lang="en-US" altLang="ar-SA" sz="2400" smtClean="0">
                <a:ea typeface="Majalla UI"/>
              </a:rPr>
              <a:t>  </a:t>
            </a:r>
            <a:r>
              <a:rPr lang="en-US" altLang="ar-SA" sz="2400" b="1" smtClean="0">
                <a:ea typeface="Majalla UI"/>
              </a:rPr>
              <a:t>superior hemiazygos.</a:t>
            </a:r>
            <a:endParaRPr lang="en-US" altLang="ar-SA" sz="2400" smtClean="0">
              <a:ea typeface="Majalla UI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ar-SA" sz="2400" smtClean="0">
                <a:ea typeface="Majalla UI"/>
              </a:rPr>
              <a:t>- </a:t>
            </a:r>
            <a:r>
              <a:rPr lang="en-US" altLang="ar-SA" sz="2400" b="1" smtClean="0">
                <a:ea typeface="Majalla UI"/>
              </a:rPr>
              <a:t>9</a:t>
            </a:r>
            <a:r>
              <a:rPr lang="en-US" altLang="ar-SA" sz="2400" b="1" baseline="30000" smtClean="0">
                <a:ea typeface="Majalla UI"/>
              </a:rPr>
              <a:t>th</a:t>
            </a:r>
            <a:r>
              <a:rPr lang="en-US" altLang="ar-SA" sz="2400" b="1" smtClean="0">
                <a:ea typeface="Majalla UI"/>
              </a:rPr>
              <a:t> – 11</a:t>
            </a:r>
            <a:r>
              <a:rPr lang="en-US" altLang="ar-SA" sz="2400" b="1" baseline="30000" smtClean="0">
                <a:ea typeface="Majalla UI"/>
              </a:rPr>
              <a:t>th</a:t>
            </a:r>
            <a:r>
              <a:rPr lang="en-US" altLang="ar-SA" sz="2400" b="1" smtClean="0">
                <a:ea typeface="Majalla UI"/>
              </a:rPr>
              <a:t> post. intercostal vein</a:t>
            </a:r>
            <a:r>
              <a:rPr lang="en-US" altLang="ar-SA" sz="2400" b="1" smtClean="0">
                <a:ea typeface="Majalla UI"/>
                <a:sym typeface="Wingdings" pitchFamily="2" charset="2"/>
              </a:rPr>
              <a:t></a:t>
            </a:r>
            <a:r>
              <a:rPr lang="en-US" altLang="ar-SA" sz="2400" smtClean="0">
                <a:ea typeface="Majalla UI"/>
              </a:rPr>
              <a:t> </a:t>
            </a:r>
            <a:r>
              <a:rPr lang="en-US" altLang="ar-SA" sz="2400" b="1" smtClean="0">
                <a:ea typeface="Majalla UI"/>
              </a:rPr>
              <a:t>inferior hemiazygos vein.</a:t>
            </a:r>
            <a:endParaRPr lang="en-US" altLang="ar-SA" sz="2400" smtClean="0">
              <a:ea typeface="Majalla UI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ar-SA" sz="2400" b="1" smtClean="0">
                <a:ea typeface="Majalla UI"/>
              </a:rPr>
              <a:t>- Subcostal vein</a:t>
            </a:r>
            <a:r>
              <a:rPr lang="en-US" altLang="ar-SA" sz="2400" b="1" smtClean="0">
                <a:ea typeface="Majalla UI"/>
                <a:sym typeface="Wingdings" pitchFamily="2" charset="2"/>
              </a:rPr>
              <a:t></a:t>
            </a:r>
            <a:r>
              <a:rPr lang="en-US" altLang="ar-SA" sz="2400" smtClean="0">
                <a:ea typeface="Majalla UI"/>
              </a:rPr>
              <a:t> </a:t>
            </a:r>
            <a:r>
              <a:rPr lang="en-US" altLang="ar-SA" sz="2400" b="1" smtClean="0">
                <a:ea typeface="Majalla UI"/>
              </a:rPr>
              <a:t>inferior</a:t>
            </a:r>
            <a:endParaRPr lang="en-US" altLang="ar-SA" sz="2400" smtClean="0">
              <a:ea typeface="Majalla UI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ar-SA" sz="2400" b="1" smtClean="0">
                <a:ea typeface="Majalla UI"/>
              </a:rPr>
              <a:t>    hemiazygos vein.</a:t>
            </a:r>
            <a:endParaRPr lang="en-US" altLang="ar-SA" sz="2400" smtClean="0">
              <a:ea typeface="Majalla UI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ar-SA" sz="2000" smtClean="0">
                <a:ea typeface="Majalla UI"/>
              </a:rPr>
              <a:t> 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ar-SA" sz="600" smtClean="0">
              <a:ea typeface="Majalla UI"/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altLang="ar-SA" sz="600" smtClean="0">
              <a:ea typeface="Majalla UI"/>
            </a:endParaRPr>
          </a:p>
        </p:txBody>
      </p:sp>
      <p:pic>
        <p:nvPicPr>
          <p:cNvPr id="4813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3813" y="836613"/>
            <a:ext cx="4060825" cy="53419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3406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Lymphatics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876800"/>
          </a:xfrm>
        </p:spPr>
        <p:txBody>
          <a:bodyPr>
            <a:normAutofit/>
          </a:bodyPr>
          <a:lstStyle/>
          <a:p>
            <a:pPr marL="547688" indent="-411163">
              <a:defRPr/>
            </a:pPr>
            <a:r>
              <a:rPr lang="en-US" dirty="0" smtClean="0"/>
              <a:t>Lymph vessels of the intercostal space conform to the general rule, that deep </a:t>
            </a:r>
            <a:r>
              <a:rPr lang="en-US" dirty="0" err="1" smtClean="0"/>
              <a:t>lymphatics</a:t>
            </a:r>
            <a:r>
              <a:rPr lang="en-US" dirty="0" smtClean="0"/>
              <a:t> follow arteries</a:t>
            </a:r>
          </a:p>
          <a:p>
            <a:pPr marL="947738" lvl="1" indent="-411163">
              <a:defRPr/>
            </a:pPr>
            <a:r>
              <a:rPr lang="en-US" sz="3200" dirty="0" err="1" smtClean="0"/>
              <a:t>Anteriorly</a:t>
            </a:r>
            <a:r>
              <a:rPr lang="en-US" sz="3200" dirty="0" smtClean="0"/>
              <a:t> drain into </a:t>
            </a:r>
            <a:r>
              <a:rPr lang="en-US" sz="32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anterior intercostal nodes</a:t>
            </a:r>
            <a:r>
              <a:rPr lang="en-US" sz="3200" dirty="0" smtClean="0"/>
              <a:t> that lie along the internal thoracic artery</a:t>
            </a:r>
          </a:p>
          <a:p>
            <a:pPr marL="947738" lvl="1" indent="-411163">
              <a:defRPr/>
            </a:pPr>
            <a:r>
              <a:rPr lang="en-US" sz="3200" dirty="0" err="1" smtClean="0"/>
              <a:t>Posterioly</a:t>
            </a:r>
            <a:r>
              <a:rPr lang="en-US" sz="3200" dirty="0" smtClean="0"/>
              <a:t> drain into </a:t>
            </a:r>
            <a:r>
              <a:rPr lang="en-US" sz="32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posterior intercostal nodes</a:t>
            </a:r>
            <a:r>
              <a:rPr lang="en-US" sz="3200" dirty="0" smtClean="0"/>
              <a:t> that lie in the posterior </a:t>
            </a:r>
            <a:r>
              <a:rPr lang="en-US" sz="3200" dirty="0" err="1" smtClean="0"/>
              <a:t>mediastinum</a:t>
            </a:r>
            <a:r>
              <a:rPr lang="en-US" sz="32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 smtClean="0"/>
              <a:t>Applied Anatomy</a:t>
            </a:r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8610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smtClean="0">
                <a:solidFill>
                  <a:srgbClr val="FF99FF"/>
                </a:solidFill>
              </a:rPr>
              <a:t>Sternum</a:t>
            </a:r>
            <a:r>
              <a:rPr lang="en-US" sz="2800" smtClean="0"/>
              <a:t>: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mtClean="0"/>
              <a:t>used for marrow biopsy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mtClean="0"/>
              <a:t>May be split to make surgical access to heart, great vessels and thymus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smtClean="0">
                <a:solidFill>
                  <a:srgbClr val="FF99FF"/>
                </a:solidFill>
              </a:rPr>
              <a:t>Sternal angle</a:t>
            </a:r>
            <a:r>
              <a:rPr lang="en-US" sz="2800" smtClean="0"/>
              <a:t> as an important landmark for counting ribs, costal cartilages and intercostal spaces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smtClean="0">
                <a:solidFill>
                  <a:srgbClr val="FF99FF"/>
                </a:solidFill>
              </a:rPr>
              <a:t>Thoracic outlet syndrome</a:t>
            </a:r>
            <a:r>
              <a:rPr lang="en-US" sz="2800" smtClean="0"/>
              <a:t>: Compression of nerves /vessels at the superior aperture of thorax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smtClean="0">
                <a:solidFill>
                  <a:srgbClr val="FF99FF"/>
                </a:solidFill>
              </a:rPr>
              <a:t>Cervical rib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800" smtClean="0">
                <a:solidFill>
                  <a:srgbClr val="FF99FF"/>
                </a:solidFill>
              </a:rPr>
              <a:t>Referred pain</a:t>
            </a:r>
            <a:r>
              <a:rPr lang="en-US" sz="2800" smtClean="0"/>
              <a:t>: Disease in the thorax may reveal pain in the anterior abdominal wall… Why?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None/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b="1" smtClean="0"/>
          </a:p>
          <a:p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14" t="8461" r="4651" b="9471"/>
          <a:stretch>
            <a:fillRect/>
          </a:stretch>
        </p:blipFill>
        <p:spPr bwMode="auto">
          <a:xfrm>
            <a:off x="1219200" y="152400"/>
            <a:ext cx="6641757" cy="63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smtClean="0"/>
              <a:t>Applied Anatomy cont’d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610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rgbClr val="FF99FF"/>
                </a:solidFill>
              </a:rPr>
              <a:t>Traumatic injuries to the thorax: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FF00"/>
                </a:solidFill>
              </a:rPr>
              <a:t>Fracture of rib</a:t>
            </a:r>
            <a:r>
              <a:rPr lang="en-US" sz="2800" dirty="0" smtClean="0"/>
              <a:t> is extremely </a:t>
            </a:r>
            <a:r>
              <a:rPr lang="en-US" sz="2800" dirty="0" smtClean="0">
                <a:solidFill>
                  <a:srgbClr val="FFFF00"/>
                </a:solidFill>
              </a:rPr>
              <a:t>painful</a:t>
            </a:r>
            <a:r>
              <a:rPr lang="en-US" sz="2800" dirty="0" smtClean="0"/>
              <a:t> condition as </a:t>
            </a:r>
            <a:r>
              <a:rPr lang="en-US" sz="2800" dirty="0" err="1" smtClean="0"/>
              <a:t>periosteum</a:t>
            </a:r>
            <a:r>
              <a:rPr lang="en-US" sz="2800" dirty="0" smtClean="0"/>
              <a:t> of the rib is supplied by the intercostal nerves above &amp; below the rib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800" dirty="0" smtClean="0"/>
              <a:t>Fractured rib may penetrate the lung (and produce </a:t>
            </a:r>
            <a:r>
              <a:rPr lang="en-US" sz="2800" dirty="0" err="1" smtClean="0"/>
              <a:t>pneumothorax</a:t>
            </a:r>
            <a:r>
              <a:rPr lang="en-US" sz="2800" dirty="0" smtClean="0"/>
              <a:t>) or may damage the upper abdominal organs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800" dirty="0" smtClean="0"/>
              <a:t>Injuries involving </a:t>
            </a:r>
            <a:r>
              <a:rPr lang="en-US" sz="2800" dirty="0" smtClean="0">
                <a:solidFill>
                  <a:srgbClr val="FFFF00"/>
                </a:solidFill>
              </a:rPr>
              <a:t>multiple ribs</a:t>
            </a:r>
            <a:r>
              <a:rPr lang="en-US" sz="2800" dirty="0" smtClean="0"/>
              <a:t> result in </a:t>
            </a:r>
            <a:r>
              <a:rPr lang="en-US" sz="2800" dirty="0" smtClean="0">
                <a:solidFill>
                  <a:srgbClr val="FFFF00"/>
                </a:solidFill>
              </a:rPr>
              <a:t>flail chest</a:t>
            </a:r>
            <a:r>
              <a:rPr lang="en-US" sz="2800" dirty="0" smtClean="0"/>
              <a:t>. The flail segment is sucked in during inspiration and pushed out during expiration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40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Applied Anatomy cont’d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14400"/>
            <a:ext cx="4953000" cy="5943600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400" smtClean="0"/>
              <a:t>The </a:t>
            </a:r>
            <a:r>
              <a:rPr lang="en-US" sz="2400" smtClean="0">
                <a:solidFill>
                  <a:srgbClr val="FF99FF"/>
                </a:solidFill>
              </a:rPr>
              <a:t>intercostal spaces</a:t>
            </a:r>
            <a:r>
              <a:rPr lang="en-US" sz="2400" smtClean="0"/>
              <a:t> are important access points for: </a:t>
            </a:r>
          </a:p>
          <a:p>
            <a:pPr marL="547688" indent="-411163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smtClean="0"/>
              <a:t>Surgical procedures, e.g. resection</a:t>
            </a:r>
            <a:r>
              <a:rPr lang="en-US" sz="2400" b="1" smtClean="0"/>
              <a:t> </a:t>
            </a:r>
            <a:r>
              <a:rPr lang="en-US" sz="2400" smtClean="0"/>
              <a:t>of (part of) the lung</a:t>
            </a:r>
          </a:p>
          <a:p>
            <a:pPr marL="547688" indent="-411163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smtClean="0"/>
              <a:t>Percussion and auscultation of underlying structures e.g. heart &amp; lung</a:t>
            </a:r>
          </a:p>
          <a:p>
            <a:pPr marL="547688" indent="-411163" eaLnBrk="1" hangingPunct="1"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400" smtClean="0"/>
              <a:t>To obtain a </a:t>
            </a:r>
            <a:r>
              <a:rPr lang="en-US" sz="2400" smtClean="0">
                <a:solidFill>
                  <a:srgbClr val="FFFF00"/>
                </a:solidFill>
              </a:rPr>
              <a:t>sample of pleural fluid </a:t>
            </a:r>
            <a:r>
              <a:rPr lang="en-US" sz="2400" smtClean="0"/>
              <a:t>or</a:t>
            </a:r>
            <a:r>
              <a:rPr lang="en-US" sz="2400" smtClean="0">
                <a:solidFill>
                  <a:srgbClr val="FFFF00"/>
                </a:solidFill>
              </a:rPr>
              <a:t> drain pus/blood from the pleural cavity</a:t>
            </a:r>
            <a:r>
              <a:rPr lang="en-US" sz="2400" smtClean="0"/>
              <a:t>. The needle/drain is passed through the intercostal space just above the upper border of the rib to avoid the </a:t>
            </a:r>
            <a:r>
              <a:rPr lang="en-US" sz="2400" smtClean="0">
                <a:solidFill>
                  <a:srgbClr val="FFFF00"/>
                </a:solidFill>
              </a:rPr>
              <a:t>neurovascular bundle</a:t>
            </a:r>
            <a:r>
              <a:rPr lang="en-US" sz="2400" smtClean="0"/>
              <a:t> . </a:t>
            </a:r>
          </a:p>
          <a:p>
            <a:pPr marL="547688" indent="-411163" eaLnBrk="1" hangingPunct="1">
              <a:buClr>
                <a:srgbClr val="F9F9F9"/>
              </a:buClr>
              <a:buFont typeface="Wingdings" pitchFamily="2" charset="2"/>
              <a:buNone/>
            </a:pPr>
            <a:endParaRPr lang="en-US" sz="2400" smtClean="0"/>
          </a:p>
        </p:txBody>
      </p:sp>
      <p:pic>
        <p:nvPicPr>
          <p:cNvPr id="34820" name="Picture 9" descr="th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3473" t="43713" r="37930" b="37074"/>
          <a:stretch>
            <a:fillRect/>
          </a:stretch>
        </p:blipFill>
        <p:spPr>
          <a:xfrm>
            <a:off x="5334000" y="990600"/>
            <a:ext cx="3124200" cy="2600325"/>
          </a:xfrm>
          <a:noFill/>
        </p:spPr>
      </p:pic>
      <p:pic>
        <p:nvPicPr>
          <p:cNvPr id="34821" name="Picture 6" descr="dfg"/>
          <p:cNvPicPr>
            <a:picLocks noChangeAspect="1" noChangeArrowheads="1"/>
          </p:cNvPicPr>
          <p:nvPr/>
        </p:nvPicPr>
        <p:blipFill>
          <a:blip r:embed="rId3" cstate="print"/>
          <a:srcRect l="13402" t="33411" r="49484" b="16473"/>
          <a:stretch>
            <a:fillRect/>
          </a:stretch>
        </p:blipFill>
        <p:spPr bwMode="auto">
          <a:xfrm>
            <a:off x="5334000" y="3733800"/>
            <a:ext cx="31242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498080" cy="411162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Intercostal</a:t>
            </a:r>
            <a:r>
              <a:rPr lang="en-US" sz="3600" dirty="0" smtClean="0"/>
              <a:t> drainage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17" b="14103"/>
          <a:stretch>
            <a:fillRect/>
          </a:stretch>
        </p:blipFill>
        <p:spPr bwMode="auto">
          <a:xfrm>
            <a:off x="0" y="838200"/>
            <a:ext cx="8650264" cy="574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RESPIRATORY MOVEMENTS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Series of cycles of inspiration &amp; expiration</a:t>
            </a:r>
          </a:p>
          <a:p>
            <a:r>
              <a:rPr lang="en-US" sz="3200" dirty="0" smtClean="0"/>
              <a:t>Inspiration - active process - 1 sec</a:t>
            </a:r>
          </a:p>
          <a:p>
            <a:r>
              <a:rPr lang="en-US" sz="3200" dirty="0" smtClean="0"/>
              <a:t>Expiration – mostly passive – 3 sec</a:t>
            </a:r>
          </a:p>
          <a:p>
            <a:r>
              <a:rPr lang="en-US" sz="3200" b="1" dirty="0" smtClean="0"/>
              <a:t>Rate of respiration(per minute):</a:t>
            </a:r>
          </a:p>
          <a:p>
            <a:pPr marL="1430338" indent="-457200">
              <a:buFont typeface="Courier New" pitchFamily="49" charset="0"/>
              <a:buChar char="o"/>
            </a:pPr>
            <a:r>
              <a:rPr lang="en-US" sz="3200" dirty="0" smtClean="0"/>
              <a:t>Adults – 16 to 20</a:t>
            </a:r>
          </a:p>
          <a:p>
            <a:pPr marL="1430338" indent="-457200"/>
            <a:r>
              <a:rPr lang="en-US" sz="3200" dirty="0" smtClean="0"/>
              <a:t>Children – 25 to 30</a:t>
            </a:r>
          </a:p>
          <a:p>
            <a:pPr marL="1430338" indent="-457200">
              <a:buFont typeface="Courier New" pitchFamily="49" charset="0"/>
              <a:buChar char="o"/>
            </a:pPr>
            <a:r>
              <a:rPr lang="en-US" sz="3200" dirty="0" smtClean="0"/>
              <a:t>Infants – 30 to 40</a:t>
            </a:r>
            <a:endParaRPr lang="en-US" sz="3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206740" cy="631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857644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749" y="914400"/>
            <a:ext cx="8322177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365" r="35034"/>
          <a:stretch>
            <a:fillRect/>
          </a:stretch>
        </p:blipFill>
        <p:spPr bwMode="auto">
          <a:xfrm>
            <a:off x="304800" y="381000"/>
            <a:ext cx="8450825" cy="577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Muscles of Expiration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Mostly passive – elastic recoil of lungs &amp; thoracic walls</a:t>
            </a:r>
          </a:p>
          <a:p>
            <a:r>
              <a:rPr lang="en-US" sz="3200" dirty="0" smtClean="0"/>
              <a:t>Forced expiration – anterior abdominal wall muscles, </a:t>
            </a:r>
            <a:r>
              <a:rPr lang="en-US" sz="3200" dirty="0" err="1" smtClean="0"/>
              <a:t>lattisimus</a:t>
            </a:r>
            <a:r>
              <a:rPr lang="en-US" sz="3200" dirty="0" smtClean="0"/>
              <a:t> </a:t>
            </a:r>
            <a:r>
              <a:rPr lang="en-US" sz="3200" dirty="0" err="1" smtClean="0"/>
              <a:t>dorsi</a:t>
            </a:r>
            <a:endParaRPr lang="en-US" sz="32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Movements</a:t>
            </a:r>
            <a:b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 Movements of Diaphragm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 descr="respiration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524000"/>
            <a:ext cx="4432300" cy="4525963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own Arrow 6"/>
          <p:cNvSpPr/>
          <p:nvPr/>
        </p:nvSpPr>
        <p:spPr>
          <a:xfrm>
            <a:off x="3048000" y="2819400"/>
            <a:ext cx="762000" cy="5334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2667000" y="4038600"/>
            <a:ext cx="762000" cy="762000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5562600" y="2057400"/>
            <a:ext cx="29718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ar-SA" sz="2400" b="1">
                <a:solidFill>
                  <a:srgbClr val="0070C0"/>
                </a:solidFill>
                <a:latin typeface="Calibri" pitchFamily="34" charset="0"/>
              </a:rPr>
              <a:t>Contraction (descent) of diaphragm</a:t>
            </a:r>
          </a:p>
          <a:p>
            <a:endParaRPr lang="en-US" altLang="ar-SA" b="1">
              <a:solidFill>
                <a:srgbClr val="000000"/>
              </a:solidFill>
              <a:latin typeface="Calibri" pitchFamily="34" charset="0"/>
            </a:endParaRPr>
          </a:p>
          <a:p>
            <a:endParaRPr lang="en-US" altLang="ar-SA" b="1">
              <a:solidFill>
                <a:srgbClr val="000000"/>
              </a:solidFill>
              <a:latin typeface="Calibri" pitchFamily="34" charset="0"/>
            </a:endParaRPr>
          </a:p>
          <a:p>
            <a:endParaRPr lang="en-US" altLang="ar-SA" b="1">
              <a:solidFill>
                <a:srgbClr val="000000"/>
              </a:solidFill>
              <a:latin typeface="Calibri" pitchFamily="34" charset="0"/>
            </a:endParaRPr>
          </a:p>
          <a:p>
            <a:endParaRPr lang="en-US" altLang="ar-SA" b="1">
              <a:solidFill>
                <a:srgbClr val="000000"/>
              </a:solidFill>
              <a:latin typeface="Calibri" pitchFamily="34" charset="0"/>
            </a:endParaRPr>
          </a:p>
          <a:p>
            <a:endParaRPr lang="en-US" altLang="ar-SA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352800"/>
            <a:ext cx="38989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latin typeface="Calibri"/>
                <a:cs typeface="+mn-cs"/>
              </a:rPr>
              <a:t>Increase of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vertical diameter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latin typeface="Calibri"/>
                <a:cs typeface="+mn-cs"/>
              </a:rPr>
              <a:t>of  thoracic cavity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6705600" y="3048000"/>
            <a:ext cx="228600" cy="3048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0" y="1524000"/>
            <a:ext cx="1789113" cy="5238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Inspiration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2200" y="4572000"/>
            <a:ext cx="1698625" cy="5238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Expiration</a:t>
            </a:r>
          </a:p>
        </p:txBody>
      </p:sp>
      <p:sp>
        <p:nvSpPr>
          <p:cNvPr id="25611" name="TextBox 19"/>
          <p:cNvSpPr txBox="1">
            <a:spLocks noChangeArrowheads="1"/>
          </p:cNvSpPr>
          <p:nvPr/>
        </p:nvSpPr>
        <p:spPr bwMode="auto">
          <a:xfrm>
            <a:off x="4800600" y="5105400"/>
            <a:ext cx="4721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ar-SA" sz="2400" b="1">
                <a:solidFill>
                  <a:srgbClr val="0070C0"/>
                </a:solidFill>
                <a:latin typeface="Calibri" pitchFamily="34" charset="0"/>
              </a:rPr>
              <a:t>Relaxation (ascent) </a:t>
            </a:r>
          </a:p>
          <a:p>
            <a:pPr algn="ctr"/>
            <a:r>
              <a:rPr lang="en-US" altLang="ar-SA" sz="2400" b="1">
                <a:solidFill>
                  <a:srgbClr val="0070C0"/>
                </a:solidFill>
                <a:latin typeface="Calibri" pitchFamily="34" charset="0"/>
              </a:rPr>
              <a:t>of diaphragm)</a:t>
            </a:r>
          </a:p>
        </p:txBody>
      </p:sp>
      <p:pic>
        <p:nvPicPr>
          <p:cNvPr id="25612" name="Picture 6" descr="http://www.thiemeteachingassistant.com/images/thumbs/978-1-60406-081-2c005_f006c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524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Thoracic wall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Coverings</a:t>
            </a:r>
          </a:p>
          <a:p>
            <a:r>
              <a:rPr lang="en-US" sz="3600" dirty="0" smtClean="0"/>
              <a:t>Wall proper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Movements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 Movements of Ribs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1000" y="1524000"/>
            <a:ext cx="4040188" cy="1981200"/>
          </a:xfrm>
          <a:ln>
            <a:solidFill>
              <a:schemeClr val="tx1"/>
            </a:solidFill>
          </a:ln>
        </p:spPr>
        <p:txBody>
          <a:bodyPr rtlCol="0">
            <a:normAutofit fontScale="8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PUMP HANDLE MOVEMENT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Elevation of ribs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in </a:t>
            </a:r>
            <a:r>
              <a:rPr lang="en-US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antero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-posterior diameter of thoracic cavity</a:t>
            </a:r>
            <a:endParaRPr lang="en-US" sz="2000" dirty="0"/>
          </a:p>
        </p:txBody>
      </p:sp>
      <p:pic>
        <p:nvPicPr>
          <p:cNvPr id="26628" name="Content Placeholder 7" descr="F66122-003-f034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3581400"/>
            <a:ext cx="4040188" cy="3124200"/>
          </a:xfrm>
          <a:ln>
            <a:solidFill>
              <a:schemeClr val="accent2"/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1741487"/>
          </a:xfrm>
          <a:ln>
            <a:solidFill>
              <a:schemeClr val="tx1"/>
            </a:solidFill>
          </a:ln>
        </p:spPr>
        <p:txBody>
          <a:bodyPr rtlCol="0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BUCKET HANDLE MOVEMENT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Elevation of ribs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in lateral diameter of thoracic cavity</a:t>
            </a:r>
            <a:endParaRPr lang="en-US" sz="2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30" name="Content Placeholder 8" descr="F66122-003-f034b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3340100"/>
            <a:ext cx="4041775" cy="3365500"/>
          </a:xfrm>
          <a:ln>
            <a:solidFill>
              <a:schemeClr val="accent2"/>
            </a:solidFill>
          </a:ln>
        </p:spPr>
      </p:pic>
      <p:sp>
        <p:nvSpPr>
          <p:cNvPr id="7" name="Down Arrow 6"/>
          <p:cNvSpPr/>
          <p:nvPr/>
        </p:nvSpPr>
        <p:spPr>
          <a:xfrm>
            <a:off x="2133600" y="2514600"/>
            <a:ext cx="533400" cy="228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477000" y="2438400"/>
            <a:ext cx="533400" cy="228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6633" name="Picture 4" descr="http://www.thiemeteachingassistant.com/images/thumbs/978-1-60406-081-2c005_f006b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5257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2" descr="http://www.thiemeteachingassistant.com/images/thumbs/978-1-60406-081-2c005_f006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3352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5400" b="1" dirty="0" smtClean="0"/>
              <a:t>THANK YOU </a:t>
            </a:r>
            <a:endParaRPr lang="en-IN" sz="5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Thoracic wall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u="sng" dirty="0" smtClean="0"/>
              <a:t>Coverings:</a:t>
            </a:r>
          </a:p>
          <a:p>
            <a:pPr>
              <a:buNone/>
            </a:pPr>
            <a:r>
              <a:rPr lang="en-US" sz="3200" b="1" dirty="0" smtClean="0"/>
              <a:t>	</a:t>
            </a:r>
            <a:r>
              <a:rPr lang="en-US" sz="3200" dirty="0" smtClean="0"/>
              <a:t>skin, sup fascia, deep fascia, muscles</a:t>
            </a:r>
          </a:p>
          <a:p>
            <a:r>
              <a:rPr lang="en-US" sz="3200" b="1" dirty="0" smtClean="0"/>
              <a:t>Muscles of other regions:</a:t>
            </a:r>
          </a:p>
          <a:p>
            <a:pPr marL="1427163" indent="-49213">
              <a:buFont typeface="Wingdings" pitchFamily="2" charset="2"/>
              <a:buChar char="Ø"/>
            </a:pPr>
            <a:r>
              <a:rPr lang="en-US" sz="3200" dirty="0" smtClean="0"/>
              <a:t>upper limb</a:t>
            </a:r>
          </a:p>
          <a:p>
            <a:pPr marL="1427163" indent="-49213">
              <a:buFont typeface="Wingdings" pitchFamily="2" charset="2"/>
              <a:buChar char="Ø"/>
            </a:pPr>
            <a:r>
              <a:rPr lang="en-US" sz="3200" dirty="0" smtClean="0"/>
              <a:t>Abdomen</a:t>
            </a:r>
          </a:p>
          <a:p>
            <a:pPr marL="1427163" indent="-49213">
              <a:buFont typeface="Wingdings" pitchFamily="2" charset="2"/>
              <a:buChar char="Ø"/>
            </a:pPr>
            <a:r>
              <a:rPr lang="en-US" sz="3200" dirty="0" smtClean="0"/>
              <a:t>back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89" t="3372" r="20135"/>
          <a:stretch>
            <a:fillRect/>
          </a:stretch>
        </p:blipFill>
        <p:spPr bwMode="auto">
          <a:xfrm>
            <a:off x="838200" y="381000"/>
            <a:ext cx="7696200" cy="621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-204951"/>
            <a:ext cx="6324600" cy="706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Thoracic wall Proper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Skeletal Framework</a:t>
            </a:r>
          </a:p>
          <a:p>
            <a:r>
              <a:rPr lang="en-US" sz="3200" dirty="0" err="1" smtClean="0"/>
              <a:t>Intercostal</a:t>
            </a:r>
            <a:r>
              <a:rPr lang="en-US" sz="3200" dirty="0" smtClean="0"/>
              <a:t> spaces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300</TotalTime>
  <Words>1385</Words>
  <Application>Microsoft Office PowerPoint</Application>
  <PresentationFormat>On-screen Show (4:3)</PresentationFormat>
  <Paragraphs>236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Oriel</vt:lpstr>
      <vt:lpstr>THORACIC WALL  AND  RESPIRATORY MOVEMENT</vt:lpstr>
      <vt:lpstr>Objectives</vt:lpstr>
      <vt:lpstr>THORAX</vt:lpstr>
      <vt:lpstr>Slide 4</vt:lpstr>
      <vt:lpstr>Thoracic wall</vt:lpstr>
      <vt:lpstr>Thoracic wall</vt:lpstr>
      <vt:lpstr>Slide 7</vt:lpstr>
      <vt:lpstr>Slide 8</vt:lpstr>
      <vt:lpstr>Thoracic wall Proper</vt:lpstr>
      <vt:lpstr>Thoracic wall Proper</vt:lpstr>
      <vt:lpstr>Slide 11</vt:lpstr>
      <vt:lpstr>Thoracic wall</vt:lpstr>
      <vt:lpstr>Intercostal Muscles</vt:lpstr>
      <vt:lpstr>Slide 14</vt:lpstr>
      <vt:lpstr>Slide 15</vt:lpstr>
      <vt:lpstr>Slide 16</vt:lpstr>
      <vt:lpstr>External Intercostal Muscle</vt:lpstr>
      <vt:lpstr>Internal Intercostal Muscle</vt:lpstr>
      <vt:lpstr>Slide 19</vt:lpstr>
      <vt:lpstr>Innermost Intercostal Muscle</vt:lpstr>
      <vt:lpstr>Intercostal Neurovascular Bundle</vt:lpstr>
      <vt:lpstr>Arrangement of intercostal nerve and vessels in the costal groove </vt:lpstr>
      <vt:lpstr>Sternocostalis</vt:lpstr>
      <vt:lpstr>Slide 24</vt:lpstr>
      <vt:lpstr>Intercostal Nerves</vt:lpstr>
      <vt:lpstr>Intercostal Nerve</vt:lpstr>
      <vt:lpstr>Intercostal Nerves</vt:lpstr>
      <vt:lpstr>Slide 28</vt:lpstr>
      <vt:lpstr>Atypical Intercostal Nerves</vt:lpstr>
      <vt:lpstr>Intercostal Arteries</vt:lpstr>
      <vt:lpstr>Posterior Intercostal Arteries</vt:lpstr>
      <vt:lpstr>Anterior Intercostal Arteries</vt:lpstr>
      <vt:lpstr>Intercostal Veins</vt:lpstr>
      <vt:lpstr>Posterior Intercostal Veins</vt:lpstr>
      <vt:lpstr>Anterior Intercostal Veins</vt:lpstr>
      <vt:lpstr>II. Posterior Intercostal Veins </vt:lpstr>
      <vt:lpstr>II. Posterior Intercostal Veins </vt:lpstr>
      <vt:lpstr>Lymphatics</vt:lpstr>
      <vt:lpstr>Applied Anatomy</vt:lpstr>
      <vt:lpstr>Applied Anatomy cont’d</vt:lpstr>
      <vt:lpstr>Applied Anatomy cont’d</vt:lpstr>
      <vt:lpstr>Intercostal drainage</vt:lpstr>
      <vt:lpstr>RESPIRATORY MOVEMENTS</vt:lpstr>
      <vt:lpstr>Slide 44</vt:lpstr>
      <vt:lpstr>Slide 45</vt:lpstr>
      <vt:lpstr>Slide 46</vt:lpstr>
      <vt:lpstr>Slide 47</vt:lpstr>
      <vt:lpstr>Muscles of Expiration</vt:lpstr>
      <vt:lpstr>Respiratory Movements A- Movements of Diaphragm</vt:lpstr>
      <vt:lpstr>Respiratory Movements B- Movements of Ribs</vt:lpstr>
      <vt:lpstr>Slide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THORACIC WALL  AND  RESPIRATORY MOVEMENT</dc:title>
  <dc:creator>DR. HETAL</dc:creator>
  <cp:lastModifiedBy>Admin</cp:lastModifiedBy>
  <cp:revision>9</cp:revision>
  <dcterms:created xsi:type="dcterms:W3CDTF">2006-08-16T00:00:00Z</dcterms:created>
  <dcterms:modified xsi:type="dcterms:W3CDTF">2020-08-13T06:29:25Z</dcterms:modified>
</cp:coreProperties>
</file>