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1"/>
  </p:notesMasterIdLst>
  <p:sldIdLst>
    <p:sldId id="256" r:id="rId2"/>
    <p:sldId id="346" r:id="rId3"/>
    <p:sldId id="369" r:id="rId4"/>
    <p:sldId id="258" r:id="rId5"/>
    <p:sldId id="368" r:id="rId6"/>
    <p:sldId id="259" r:id="rId7"/>
    <p:sldId id="260" r:id="rId8"/>
    <p:sldId id="364" r:id="rId9"/>
    <p:sldId id="366" r:id="rId10"/>
    <p:sldId id="303" r:id="rId11"/>
    <p:sldId id="261" r:id="rId12"/>
    <p:sldId id="262" r:id="rId13"/>
    <p:sldId id="367" r:id="rId14"/>
    <p:sldId id="263" r:id="rId15"/>
    <p:sldId id="264" r:id="rId16"/>
    <p:sldId id="314" r:id="rId17"/>
    <p:sldId id="365" r:id="rId18"/>
    <p:sldId id="266" r:id="rId19"/>
    <p:sldId id="315" r:id="rId20"/>
    <p:sldId id="304" r:id="rId21"/>
    <p:sldId id="307" r:id="rId22"/>
    <p:sldId id="305" r:id="rId23"/>
    <p:sldId id="267" r:id="rId24"/>
    <p:sldId id="309" r:id="rId25"/>
    <p:sldId id="308" r:id="rId26"/>
    <p:sldId id="271" r:id="rId27"/>
    <p:sldId id="357" r:id="rId28"/>
    <p:sldId id="310" r:id="rId29"/>
    <p:sldId id="278" r:id="rId30"/>
    <p:sldId id="311" r:id="rId31"/>
    <p:sldId id="281" r:id="rId32"/>
    <p:sldId id="316" r:id="rId33"/>
    <p:sldId id="312" r:id="rId34"/>
    <p:sldId id="313" r:id="rId35"/>
    <p:sldId id="282" r:id="rId36"/>
    <p:sldId id="285" r:id="rId37"/>
    <p:sldId id="317" r:id="rId38"/>
    <p:sldId id="283" r:id="rId39"/>
    <p:sldId id="319" r:id="rId40"/>
    <p:sldId id="318" r:id="rId41"/>
    <p:sldId id="320" r:id="rId42"/>
    <p:sldId id="284" r:id="rId43"/>
    <p:sldId id="286" r:id="rId44"/>
    <p:sldId id="332" r:id="rId45"/>
    <p:sldId id="291" r:id="rId46"/>
    <p:sldId id="321" r:id="rId47"/>
    <p:sldId id="333" r:id="rId48"/>
    <p:sldId id="322" r:id="rId49"/>
    <p:sldId id="334" r:id="rId50"/>
    <p:sldId id="323" r:id="rId51"/>
    <p:sldId id="324" r:id="rId52"/>
    <p:sldId id="294" r:id="rId53"/>
    <p:sldId id="328" r:id="rId54"/>
    <p:sldId id="329" r:id="rId55"/>
    <p:sldId id="330" r:id="rId56"/>
    <p:sldId id="331" r:id="rId57"/>
    <p:sldId id="295" r:id="rId58"/>
    <p:sldId id="356" r:id="rId59"/>
    <p:sldId id="339" r:id="rId60"/>
    <p:sldId id="352" r:id="rId61"/>
    <p:sldId id="353" r:id="rId62"/>
    <p:sldId id="358" r:id="rId63"/>
    <p:sldId id="347" r:id="rId64"/>
    <p:sldId id="363" r:id="rId65"/>
    <p:sldId id="348" r:id="rId66"/>
    <p:sldId id="349" r:id="rId67"/>
    <p:sldId id="359" r:id="rId68"/>
    <p:sldId id="350" r:id="rId69"/>
    <p:sldId id="354" r:id="rId70"/>
    <p:sldId id="351" r:id="rId71"/>
    <p:sldId id="355" r:id="rId72"/>
    <p:sldId id="361" r:id="rId73"/>
    <p:sldId id="362" r:id="rId74"/>
    <p:sldId id="336" r:id="rId75"/>
    <p:sldId id="335" r:id="rId76"/>
    <p:sldId id="337" r:id="rId77"/>
    <p:sldId id="338" r:id="rId78"/>
    <p:sldId id="360" r:id="rId79"/>
    <p:sldId id="34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68" d="100"/>
          <a:sy n="68"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9A07-51B5-4A11-80ED-D2ADABEE3E9F}"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CD0A9-3762-4BFF-AEF5-9193D25C80F9}" type="slidenum">
              <a:rPr lang="en-US" smtClean="0"/>
              <a:pPr/>
              <a:t>‹#›</a:t>
            </a:fld>
            <a:endParaRPr lang="en-US"/>
          </a:p>
        </p:txBody>
      </p:sp>
    </p:spTree>
    <p:extLst>
      <p:ext uri="{BB962C8B-B14F-4D97-AF65-F5344CB8AC3E}">
        <p14:creationId xmlns:p14="http://schemas.microsoft.com/office/powerpoint/2010/main" val="371392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CD0A9-3762-4BFF-AEF5-9193D25C80F9}" type="slidenum">
              <a:rPr lang="en-US" smtClean="0"/>
              <a:pPr/>
              <a:t>61</a:t>
            </a:fld>
            <a:endParaRPr lang="en-US"/>
          </a:p>
        </p:txBody>
      </p:sp>
    </p:spTree>
    <p:extLst>
      <p:ext uri="{BB962C8B-B14F-4D97-AF65-F5344CB8AC3E}">
        <p14:creationId xmlns:p14="http://schemas.microsoft.com/office/powerpoint/2010/main" val="16228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685800"/>
            <a:ext cx="6172200" cy="2286000"/>
          </a:xfrm>
        </p:spPr>
        <p:txBody>
          <a:bodyPr>
            <a:normAutofit/>
          </a:bodyPr>
          <a:lstStyle/>
          <a:p>
            <a:r>
              <a:rPr lang="en-US" sz="5400" dirty="0"/>
              <a:t>Biomechanics of </a:t>
            </a:r>
            <a:br>
              <a:rPr lang="en-US" sz="5400" dirty="0"/>
            </a:br>
            <a:r>
              <a:rPr lang="en-US" sz="5400" dirty="0"/>
              <a:t>ELBOW COMPLEX</a:t>
            </a:r>
          </a:p>
        </p:txBody>
      </p:sp>
      <p:sp>
        <p:nvSpPr>
          <p:cNvPr id="3" name="TextBox 2">
            <a:extLst>
              <a:ext uri="{FF2B5EF4-FFF2-40B4-BE49-F238E27FC236}">
                <a16:creationId xmlns:a16="http://schemas.microsoft.com/office/drawing/2014/main" id="{690A6B0F-390A-422F-AD3B-6DE411A5D213}"/>
              </a:ext>
            </a:extLst>
          </p:cNvPr>
          <p:cNvSpPr txBox="1"/>
          <p:nvPr/>
        </p:nvSpPr>
        <p:spPr>
          <a:xfrm>
            <a:off x="4582386" y="5105400"/>
            <a:ext cx="3075714" cy="369332"/>
          </a:xfrm>
          <a:prstGeom prst="rect">
            <a:avLst/>
          </a:prstGeom>
          <a:noFill/>
        </p:spPr>
        <p:txBody>
          <a:bodyPr wrap="none" rtlCol="0">
            <a:spAutoFit/>
          </a:bodyPr>
          <a:lstStyle/>
          <a:p>
            <a:r>
              <a:rPr lang="en-US" dirty="0"/>
              <a:t>Dr. Parthkumar Devmurari,  P.T.</a:t>
            </a:r>
            <a:endParaRPr lang="en-IN" dirty="0"/>
          </a:p>
        </p:txBody>
      </p:sp>
    </p:spTree>
    <p:extLst>
      <p:ext uri="{BB962C8B-B14F-4D97-AF65-F5344CB8AC3E}">
        <p14:creationId xmlns:p14="http://schemas.microsoft.com/office/powerpoint/2010/main" val="76751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dirty="0"/>
          </a:p>
          <a:p>
            <a:r>
              <a:rPr lang="en-US" sz="2800" dirty="0"/>
              <a:t>Radius also articulates with radial notch on ulna &amp; is called </a:t>
            </a:r>
            <a:r>
              <a:rPr lang="en-US" sz="2800" i="1" dirty="0"/>
              <a:t>proximal </a:t>
            </a:r>
            <a:r>
              <a:rPr lang="en-US" sz="2800" i="1" dirty="0" err="1"/>
              <a:t>radioulnar</a:t>
            </a:r>
            <a:r>
              <a:rPr lang="en-US" sz="2800" i="1" dirty="0"/>
              <a:t> joint</a:t>
            </a:r>
          </a:p>
          <a:p>
            <a:endParaRPr lang="en-US" sz="2800" dirty="0"/>
          </a:p>
          <a:p>
            <a:r>
              <a:rPr lang="en-US" sz="2800" dirty="0"/>
              <a:t>Participates in pronation &amp; supination along with distal </a:t>
            </a:r>
            <a:r>
              <a:rPr lang="en-US" sz="2800" dirty="0" err="1"/>
              <a:t>radioulnar</a:t>
            </a:r>
            <a:r>
              <a:rPr lang="en-US" sz="2800" dirty="0"/>
              <a:t> joint</a:t>
            </a:r>
          </a:p>
          <a:p>
            <a:endParaRPr lang="en-US" sz="2800" dirty="0"/>
          </a:p>
          <a:p>
            <a:endParaRPr lang="en-US" sz="2800" dirty="0"/>
          </a:p>
        </p:txBody>
      </p:sp>
    </p:spTree>
    <p:extLst>
      <p:ext uri="{BB962C8B-B14F-4D97-AF65-F5344CB8AC3E}">
        <p14:creationId xmlns:p14="http://schemas.microsoft.com/office/powerpoint/2010/main" val="189461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394325"/>
          </a:xfrm>
        </p:spPr>
        <p:txBody>
          <a:bodyPr>
            <a:normAutofit/>
          </a:bodyPr>
          <a:lstStyle/>
          <a:p>
            <a:endParaRPr lang="en-US" sz="2800" dirty="0">
              <a:solidFill>
                <a:schemeClr val="accent2">
                  <a:lumMod val="50000"/>
                </a:schemeClr>
              </a:solidFill>
            </a:endParaRPr>
          </a:p>
          <a:p>
            <a:endParaRPr lang="en-US" sz="2800" dirty="0">
              <a:solidFill>
                <a:schemeClr val="accent2">
                  <a:lumMod val="50000"/>
                </a:schemeClr>
              </a:solidFill>
            </a:endParaRPr>
          </a:p>
          <a:p>
            <a:r>
              <a:rPr lang="en-US" sz="2800" dirty="0">
                <a:solidFill>
                  <a:schemeClr val="accent2">
                    <a:lumMod val="50000"/>
                  </a:schemeClr>
                </a:solidFill>
              </a:rPr>
              <a:t>Capsule of elbow encloses </a:t>
            </a:r>
            <a:r>
              <a:rPr lang="en-US" sz="2800" dirty="0" err="1">
                <a:solidFill>
                  <a:schemeClr val="accent2">
                    <a:lumMod val="50000"/>
                  </a:schemeClr>
                </a:solidFill>
              </a:rPr>
              <a:t>humeroulnar</a:t>
            </a:r>
            <a:r>
              <a:rPr lang="en-US" sz="2800" dirty="0">
                <a:solidFill>
                  <a:schemeClr val="accent2">
                    <a:lumMod val="50000"/>
                  </a:schemeClr>
                </a:solidFill>
              </a:rPr>
              <a:t>, </a:t>
            </a:r>
            <a:r>
              <a:rPr lang="en-US" sz="2800" dirty="0" err="1">
                <a:solidFill>
                  <a:schemeClr val="accent2">
                    <a:lumMod val="50000"/>
                  </a:schemeClr>
                </a:solidFill>
              </a:rPr>
              <a:t>humeroradial</a:t>
            </a:r>
            <a:r>
              <a:rPr lang="en-US" sz="2800" dirty="0">
                <a:solidFill>
                  <a:schemeClr val="accent2">
                    <a:lumMod val="50000"/>
                  </a:schemeClr>
                </a:solidFill>
              </a:rPr>
              <a:t>, &amp; proximal </a:t>
            </a:r>
            <a:r>
              <a:rPr lang="en-US" sz="2800" dirty="0" err="1">
                <a:solidFill>
                  <a:schemeClr val="accent2">
                    <a:lumMod val="50000"/>
                  </a:schemeClr>
                </a:solidFill>
              </a:rPr>
              <a:t>radioulnar</a:t>
            </a:r>
            <a:r>
              <a:rPr lang="en-US" sz="2800" dirty="0">
                <a:solidFill>
                  <a:schemeClr val="accent2">
                    <a:lumMod val="50000"/>
                  </a:schemeClr>
                </a:solidFill>
              </a:rPr>
              <a:t> articulations</a:t>
            </a:r>
          </a:p>
          <a:p>
            <a:endParaRPr lang="en-US" sz="2800" dirty="0">
              <a:solidFill>
                <a:schemeClr val="accent2">
                  <a:lumMod val="50000"/>
                </a:schemeClr>
              </a:solidFill>
            </a:endParaRPr>
          </a:p>
          <a:p>
            <a:r>
              <a:rPr lang="en-US" sz="2800" dirty="0">
                <a:solidFill>
                  <a:schemeClr val="accent2">
                    <a:lumMod val="50000"/>
                  </a:schemeClr>
                </a:solidFill>
              </a:rPr>
              <a:t>Distal </a:t>
            </a:r>
            <a:r>
              <a:rPr lang="en-US" sz="2800" dirty="0" err="1">
                <a:solidFill>
                  <a:schemeClr val="accent2">
                    <a:lumMod val="50000"/>
                  </a:schemeClr>
                </a:solidFill>
              </a:rPr>
              <a:t>radioulnar</a:t>
            </a:r>
            <a:r>
              <a:rPr lang="en-US" sz="2800" dirty="0">
                <a:solidFill>
                  <a:schemeClr val="accent2">
                    <a:lumMod val="50000"/>
                  </a:schemeClr>
                </a:solidFill>
              </a:rPr>
              <a:t> joint is structurally separate from elbow complex even though its function is directly related to proximal </a:t>
            </a:r>
            <a:r>
              <a:rPr lang="en-US" sz="2800" dirty="0" err="1">
                <a:solidFill>
                  <a:schemeClr val="accent2">
                    <a:lumMod val="50000"/>
                  </a:schemeClr>
                </a:solidFill>
              </a:rPr>
              <a:t>radioulnar</a:t>
            </a:r>
            <a:r>
              <a:rPr lang="en-US" sz="2800" dirty="0">
                <a:solidFill>
                  <a:schemeClr val="accent2">
                    <a:lumMod val="50000"/>
                  </a:schemeClr>
                </a:solidFill>
              </a:rPr>
              <a:t> joint</a:t>
            </a:r>
          </a:p>
          <a:p>
            <a:pPr marL="0" indent="0">
              <a:buNone/>
            </a:pPr>
            <a:endParaRPr lang="en-US" sz="2800" dirty="0">
              <a:solidFill>
                <a:schemeClr val="accent2">
                  <a:lumMod val="50000"/>
                </a:schemeClr>
              </a:solidFill>
            </a:endParaRPr>
          </a:p>
          <a:p>
            <a:endParaRPr lang="en-US" sz="2800" dirty="0">
              <a:solidFill>
                <a:schemeClr val="accent2">
                  <a:lumMod val="50000"/>
                </a:schemeClr>
              </a:solidFill>
            </a:endParaRPr>
          </a:p>
        </p:txBody>
      </p:sp>
    </p:spTree>
    <p:extLst>
      <p:ext uri="{BB962C8B-B14F-4D97-AF65-F5344CB8AC3E}">
        <p14:creationId xmlns:p14="http://schemas.microsoft.com/office/powerpoint/2010/main" val="184834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622925"/>
          </a:xfrm>
        </p:spPr>
        <p:txBody>
          <a:bodyPr>
            <a:normAutofit lnSpcReduction="10000"/>
          </a:bodyPr>
          <a:lstStyle/>
          <a:p>
            <a:pPr marL="0" indent="0">
              <a:buNone/>
            </a:pPr>
            <a:r>
              <a:rPr lang="en-US" sz="2800" b="1" dirty="0"/>
              <a:t>JOINTS OF ELBOW &amp; FOREARM</a:t>
            </a:r>
            <a:endParaRPr lang="en-US" sz="2800" dirty="0"/>
          </a:p>
          <a:p>
            <a:pPr marL="0" indent="0">
              <a:buNone/>
            </a:pPr>
            <a:endParaRPr lang="en-US" sz="2800" dirty="0"/>
          </a:p>
          <a:p>
            <a:pPr marL="0" indent="0">
              <a:buNone/>
            </a:pPr>
            <a:r>
              <a:rPr lang="en-US" sz="2800" dirty="0"/>
              <a:t>4 joints are involved in elbow &amp; forearm function: </a:t>
            </a:r>
          </a:p>
          <a:p>
            <a:endParaRPr lang="en-US" sz="2800" i="1" dirty="0">
              <a:solidFill>
                <a:srgbClr val="C00000"/>
              </a:solidFill>
            </a:endParaRPr>
          </a:p>
          <a:p>
            <a:r>
              <a:rPr lang="en-US" sz="2800" i="1" dirty="0" err="1">
                <a:solidFill>
                  <a:srgbClr val="C00000"/>
                </a:solidFill>
              </a:rPr>
              <a:t>Humeroulnar</a:t>
            </a:r>
            <a:endParaRPr lang="en-US" sz="2800" i="1" dirty="0">
              <a:solidFill>
                <a:srgbClr val="C00000"/>
              </a:solidFill>
            </a:endParaRPr>
          </a:p>
          <a:p>
            <a:endParaRPr lang="en-US" sz="2800" i="1" dirty="0">
              <a:solidFill>
                <a:srgbClr val="C00000"/>
              </a:solidFill>
            </a:endParaRPr>
          </a:p>
          <a:p>
            <a:r>
              <a:rPr lang="en-US" sz="2800" i="1" dirty="0" err="1">
                <a:solidFill>
                  <a:srgbClr val="C00000"/>
                </a:solidFill>
              </a:rPr>
              <a:t>Humeroradial</a:t>
            </a:r>
            <a:endParaRPr lang="en-US" sz="2800" i="1" dirty="0">
              <a:solidFill>
                <a:srgbClr val="C00000"/>
              </a:solidFill>
            </a:endParaRPr>
          </a:p>
          <a:p>
            <a:endParaRPr lang="en-US" sz="2800" i="1" dirty="0">
              <a:solidFill>
                <a:srgbClr val="C00000"/>
              </a:solidFill>
            </a:endParaRPr>
          </a:p>
          <a:p>
            <a:r>
              <a:rPr lang="en-US" sz="2800" i="1" dirty="0">
                <a:solidFill>
                  <a:srgbClr val="C00000"/>
                </a:solidFill>
              </a:rPr>
              <a:t>Proximal </a:t>
            </a:r>
            <a:r>
              <a:rPr lang="en-US" sz="2800" i="1" dirty="0" err="1">
                <a:solidFill>
                  <a:srgbClr val="C00000"/>
                </a:solidFill>
              </a:rPr>
              <a:t>radioulnar</a:t>
            </a:r>
            <a:r>
              <a:rPr lang="en-US" sz="2800" i="1" dirty="0">
                <a:solidFill>
                  <a:srgbClr val="C00000"/>
                </a:solidFill>
              </a:rPr>
              <a:t> &amp;</a:t>
            </a:r>
          </a:p>
          <a:p>
            <a:endParaRPr lang="en-US" sz="2800" i="1" dirty="0">
              <a:solidFill>
                <a:srgbClr val="C00000"/>
              </a:solidFill>
            </a:endParaRPr>
          </a:p>
          <a:p>
            <a:r>
              <a:rPr lang="en-US" sz="2800" i="1" dirty="0">
                <a:solidFill>
                  <a:srgbClr val="C00000"/>
                </a:solidFill>
              </a:rPr>
              <a:t>Distal radio-ulnar joint</a:t>
            </a:r>
          </a:p>
        </p:txBody>
      </p:sp>
    </p:spTree>
    <p:extLst>
      <p:ext uri="{BB962C8B-B14F-4D97-AF65-F5344CB8AC3E}">
        <p14:creationId xmlns:p14="http://schemas.microsoft.com/office/powerpoint/2010/main" val="176211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89D5-FB00-4612-9A76-9D76A1231BB8}"/>
              </a:ext>
            </a:extLst>
          </p:cNvPr>
          <p:cNvSpPr>
            <a:spLocks noGrp="1"/>
          </p:cNvSpPr>
          <p:nvPr>
            <p:ph type="title"/>
          </p:nvPr>
        </p:nvSpPr>
        <p:spPr/>
        <p:txBody>
          <a:bodyPr/>
          <a:lstStyle/>
          <a:p>
            <a:r>
              <a:rPr lang="en-US" dirty="0"/>
              <a:t>Proximal radio-ulnar joint</a:t>
            </a:r>
            <a:endParaRPr lang="en-IN" dirty="0"/>
          </a:p>
        </p:txBody>
      </p:sp>
      <p:pic>
        <p:nvPicPr>
          <p:cNvPr id="4" name="Picture 3">
            <a:extLst>
              <a:ext uri="{FF2B5EF4-FFF2-40B4-BE49-F238E27FC236}">
                <a16:creationId xmlns:a16="http://schemas.microsoft.com/office/drawing/2014/main" id="{C72603D3-F446-4DBC-9182-AB8E4058E122}"/>
              </a:ext>
            </a:extLst>
          </p:cNvPr>
          <p:cNvPicPr>
            <a:picLocks noChangeAspect="1"/>
          </p:cNvPicPr>
          <p:nvPr/>
        </p:nvPicPr>
        <p:blipFill rotWithShape="1">
          <a:blip r:embed="rId2"/>
          <a:srcRect b="43130"/>
          <a:stretch/>
        </p:blipFill>
        <p:spPr>
          <a:xfrm>
            <a:off x="1621548" y="1600200"/>
            <a:ext cx="5900903" cy="4619596"/>
          </a:xfrm>
          <a:prstGeom prst="rect">
            <a:avLst/>
          </a:prstGeom>
        </p:spPr>
      </p:pic>
    </p:spTree>
    <p:extLst>
      <p:ext uri="{BB962C8B-B14F-4D97-AF65-F5344CB8AC3E}">
        <p14:creationId xmlns:p14="http://schemas.microsoft.com/office/powerpoint/2010/main" val="305761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241925"/>
          </a:xfrm>
        </p:spPr>
        <p:txBody>
          <a:bodyPr>
            <a:normAutofit/>
          </a:bodyPr>
          <a:lstStyle/>
          <a:p>
            <a:pPr marL="0" indent="0">
              <a:buNone/>
            </a:pPr>
            <a:r>
              <a:rPr lang="en-US" sz="2800" b="1" dirty="0"/>
              <a:t>Elbow Joint Characteristics </a:t>
            </a:r>
            <a:endParaRPr lang="en-US" sz="2800" dirty="0"/>
          </a:p>
          <a:p>
            <a:endParaRPr lang="en-US" sz="2800" dirty="0"/>
          </a:p>
          <a:p>
            <a:r>
              <a:rPr lang="en-US" sz="2800" dirty="0"/>
              <a:t>Elbow is a </a:t>
            </a:r>
            <a:r>
              <a:rPr lang="en-US" sz="2800" i="1" dirty="0">
                <a:solidFill>
                  <a:srgbClr val="C00000"/>
                </a:solidFill>
              </a:rPr>
              <a:t>compound hinge joint </a:t>
            </a:r>
            <a:r>
              <a:rPr lang="en-US" sz="2800" dirty="0"/>
              <a:t>supported by 2 major ligaments</a:t>
            </a:r>
          </a:p>
          <a:p>
            <a:pPr marL="0" indent="0">
              <a:buNone/>
            </a:pPr>
            <a:endParaRPr lang="en-US" sz="2800" dirty="0"/>
          </a:p>
          <a:p>
            <a:r>
              <a:rPr lang="en-US" sz="2800" dirty="0"/>
              <a:t>Medial (ulnar) &amp; lateral (radial) collateral—which provide medial and lateral stability, respectively</a:t>
            </a:r>
          </a:p>
          <a:p>
            <a:endParaRPr lang="en-US" sz="2800" dirty="0"/>
          </a:p>
        </p:txBody>
      </p:sp>
    </p:spTree>
    <p:extLst>
      <p:ext uri="{BB962C8B-B14F-4D97-AF65-F5344CB8AC3E}">
        <p14:creationId xmlns:p14="http://schemas.microsoft.com/office/powerpoint/2010/main" val="409833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6019800"/>
          </a:xfrm>
        </p:spPr>
        <p:txBody>
          <a:bodyPr>
            <a:normAutofit/>
          </a:bodyPr>
          <a:lstStyle/>
          <a:p>
            <a:pPr marL="0" indent="0">
              <a:buNone/>
            </a:pPr>
            <a:r>
              <a:rPr lang="en-US" sz="2800" b="1" dirty="0"/>
              <a:t>HUMEROULNAR ARTICULATION</a:t>
            </a:r>
            <a:endParaRPr lang="en-US" sz="2800" dirty="0"/>
          </a:p>
          <a:p>
            <a:endParaRPr lang="en-US" sz="2800" b="1" i="1" dirty="0"/>
          </a:p>
          <a:p>
            <a:pPr marL="0" indent="0">
              <a:buNone/>
            </a:pPr>
            <a:r>
              <a:rPr lang="en-US" sz="2800" b="1" dirty="0"/>
              <a:t>Characteristics</a:t>
            </a:r>
          </a:p>
          <a:p>
            <a:r>
              <a:rPr lang="en-US" sz="2800" dirty="0" err="1"/>
              <a:t>Humeroulnar</a:t>
            </a:r>
            <a:r>
              <a:rPr lang="en-US" sz="2800" dirty="0"/>
              <a:t> (HU) articulation is a modified hinge joint</a:t>
            </a:r>
          </a:p>
          <a:p>
            <a:endParaRPr lang="en-US" sz="2800" dirty="0"/>
          </a:p>
          <a:p>
            <a:r>
              <a:rPr lang="en-US" sz="2800" dirty="0"/>
              <a:t>It is an articulation between trochlea at distal end of </a:t>
            </a:r>
            <a:r>
              <a:rPr lang="en-US" sz="2800" dirty="0" err="1"/>
              <a:t>humerus</a:t>
            </a:r>
            <a:r>
              <a:rPr lang="en-US" sz="2800" dirty="0"/>
              <a:t> which is convex, &amp; concave trochlear fossa, on proximal ulna</a:t>
            </a:r>
          </a:p>
          <a:p>
            <a:endParaRPr lang="en-US" sz="2800" dirty="0"/>
          </a:p>
          <a:p>
            <a:r>
              <a:rPr lang="en-US" sz="2800" dirty="0"/>
              <a:t>Primary motion at this articulation is flexion &amp; extension</a:t>
            </a:r>
          </a:p>
        </p:txBody>
      </p:sp>
    </p:spTree>
    <p:extLst>
      <p:ext uri="{BB962C8B-B14F-4D97-AF65-F5344CB8AC3E}">
        <p14:creationId xmlns:p14="http://schemas.microsoft.com/office/powerpoint/2010/main" val="320523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77000"/>
          </a:xfrm>
        </p:spPr>
        <p:txBody>
          <a:bodyPr>
            <a:normAutofit/>
          </a:bodyPr>
          <a:lstStyle/>
          <a:p>
            <a:pPr marL="0" indent="0">
              <a:buNone/>
            </a:pPr>
            <a:r>
              <a:rPr lang="en-US" sz="2800" b="1" dirty="0" err="1"/>
              <a:t>Arthrokinematics</a:t>
            </a:r>
            <a:endParaRPr lang="en-US" sz="2800" b="1" dirty="0"/>
          </a:p>
          <a:p>
            <a:r>
              <a:rPr lang="en-US" sz="2800" dirty="0"/>
              <a:t>During elbow flexion trochlear fossa slides around trochlea in an anterior &amp; distal direction</a:t>
            </a:r>
          </a:p>
          <a:p>
            <a:endParaRPr lang="en-US" sz="2800" dirty="0"/>
          </a:p>
          <a:p>
            <a:r>
              <a:rPr lang="en-US" sz="2800" dirty="0"/>
              <a:t>With elbow extension, trochlear fossa slides in a posterior &amp; proximal direction</a:t>
            </a:r>
          </a:p>
          <a:p>
            <a:endParaRPr lang="en-US" sz="2800" dirty="0"/>
          </a:p>
          <a:p>
            <a:r>
              <a:rPr lang="en-US" sz="2800" dirty="0"/>
              <a:t>There is also slight medial &amp; lateral sliding of ulna, allowing for full elbow range of motion (ROM)</a:t>
            </a:r>
          </a:p>
          <a:p>
            <a:endParaRPr lang="en-US" sz="2800" dirty="0"/>
          </a:p>
          <a:p>
            <a:r>
              <a:rPr lang="en-US" sz="2800" dirty="0"/>
              <a:t>It results in valgus angulation of joint with elbow extension &amp; a </a:t>
            </a:r>
            <a:r>
              <a:rPr lang="en-US" sz="2800" dirty="0" err="1"/>
              <a:t>varus</a:t>
            </a:r>
            <a:r>
              <a:rPr lang="en-US" sz="2800" dirty="0"/>
              <a:t> angulation with elbow flexion </a:t>
            </a:r>
          </a:p>
          <a:p>
            <a:endParaRPr lang="en-US" b="1" dirty="0"/>
          </a:p>
        </p:txBody>
      </p:sp>
    </p:spTree>
    <p:extLst>
      <p:ext uri="{BB962C8B-B14F-4D97-AF65-F5344CB8AC3E}">
        <p14:creationId xmlns:p14="http://schemas.microsoft.com/office/powerpoint/2010/main" val="208632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D851-6377-4268-A484-D3ADBADB2235}"/>
              </a:ext>
            </a:extLst>
          </p:cNvPr>
          <p:cNvSpPr>
            <a:spLocks noGrp="1"/>
          </p:cNvSpPr>
          <p:nvPr>
            <p:ph type="title"/>
          </p:nvPr>
        </p:nvSpPr>
        <p:spPr/>
        <p:txBody>
          <a:bodyPr/>
          <a:lstStyle/>
          <a:p>
            <a:r>
              <a:rPr lang="en-US" dirty="0"/>
              <a:t>Joints </a:t>
            </a:r>
            <a:endParaRPr lang="en-IN" dirty="0"/>
          </a:p>
        </p:txBody>
      </p:sp>
      <p:pic>
        <p:nvPicPr>
          <p:cNvPr id="4" name="Picture 3">
            <a:extLst>
              <a:ext uri="{FF2B5EF4-FFF2-40B4-BE49-F238E27FC236}">
                <a16:creationId xmlns:a16="http://schemas.microsoft.com/office/drawing/2014/main" id="{DBB87607-72BC-47CE-975A-FC45E736379C}"/>
              </a:ext>
            </a:extLst>
          </p:cNvPr>
          <p:cNvPicPr>
            <a:picLocks noChangeAspect="1"/>
          </p:cNvPicPr>
          <p:nvPr/>
        </p:nvPicPr>
        <p:blipFill>
          <a:blip r:embed="rId2"/>
          <a:stretch>
            <a:fillRect/>
          </a:stretch>
        </p:blipFill>
        <p:spPr>
          <a:xfrm>
            <a:off x="1371600" y="1600200"/>
            <a:ext cx="6400800" cy="5200650"/>
          </a:xfrm>
          <a:prstGeom prst="rect">
            <a:avLst/>
          </a:prstGeom>
        </p:spPr>
      </p:pic>
    </p:spTree>
    <p:extLst>
      <p:ext uri="{BB962C8B-B14F-4D97-AF65-F5344CB8AC3E}">
        <p14:creationId xmlns:p14="http://schemas.microsoft.com/office/powerpoint/2010/main" val="62271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p:spPr>
        <p:txBody>
          <a:bodyPr/>
          <a:lstStyle/>
          <a:p>
            <a:pPr marL="0" indent="0">
              <a:buNone/>
            </a:pPr>
            <a:r>
              <a:rPr lang="en-US" sz="2800" b="1" dirty="0"/>
              <a:t>HUMERORADIAL ARTICULATION</a:t>
            </a:r>
            <a:endParaRPr lang="en-US" sz="2800" dirty="0"/>
          </a:p>
          <a:p>
            <a:pPr marL="0" indent="0">
              <a:buNone/>
            </a:pPr>
            <a:endParaRPr lang="en-US" sz="2800" b="1" dirty="0"/>
          </a:p>
          <a:p>
            <a:pPr marL="0" indent="0">
              <a:buNone/>
            </a:pPr>
            <a:r>
              <a:rPr lang="en-US" sz="2800" b="1" dirty="0"/>
              <a:t>Characteristics</a:t>
            </a:r>
          </a:p>
          <a:p>
            <a:r>
              <a:rPr lang="en-US" sz="2800" dirty="0" err="1"/>
              <a:t>Humeroradial</a:t>
            </a:r>
            <a:r>
              <a:rPr lang="en-US" sz="2800" dirty="0"/>
              <a:t> (HR) articulation is a </a:t>
            </a:r>
            <a:r>
              <a:rPr lang="en-US" sz="2800" i="1" dirty="0"/>
              <a:t>hinge-pivot joint </a:t>
            </a:r>
            <a:r>
              <a:rPr lang="en-US" sz="2800" dirty="0"/>
              <a:t>between </a:t>
            </a:r>
            <a:r>
              <a:rPr lang="en-US" sz="2800" dirty="0" err="1"/>
              <a:t>capitulum</a:t>
            </a:r>
            <a:r>
              <a:rPr lang="en-US" sz="2800" dirty="0"/>
              <a:t> &amp; head of radius</a:t>
            </a:r>
          </a:p>
          <a:p>
            <a:endParaRPr lang="en-US" sz="2800" dirty="0"/>
          </a:p>
          <a:p>
            <a:r>
              <a:rPr lang="en-US" sz="2800" dirty="0"/>
              <a:t>Flexion/extension &amp; pronation/supination occur at this articulation</a:t>
            </a:r>
          </a:p>
          <a:p>
            <a:endParaRPr lang="en-US" dirty="0"/>
          </a:p>
        </p:txBody>
      </p:sp>
    </p:spTree>
    <p:extLst>
      <p:ext uri="{BB962C8B-B14F-4D97-AF65-F5344CB8AC3E}">
        <p14:creationId xmlns:p14="http://schemas.microsoft.com/office/powerpoint/2010/main" val="167924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5851525"/>
          </a:xfrm>
        </p:spPr>
        <p:txBody>
          <a:bodyPr>
            <a:normAutofit/>
          </a:bodyPr>
          <a:lstStyle/>
          <a:p>
            <a:pPr marL="0" indent="0">
              <a:buNone/>
            </a:pPr>
            <a:r>
              <a:rPr lang="en-US" b="1" dirty="0" err="1"/>
              <a:t>Arthrokinematics</a:t>
            </a:r>
            <a:endParaRPr lang="en-US" b="1" dirty="0"/>
          </a:p>
          <a:p>
            <a:endParaRPr lang="en-US" sz="2800" dirty="0"/>
          </a:p>
          <a:p>
            <a:r>
              <a:rPr lang="en-US" sz="2800" dirty="0"/>
              <a:t>As elbow flexes &amp; extends, concave radial head slides in same direction as bone motion</a:t>
            </a:r>
          </a:p>
          <a:p>
            <a:endParaRPr lang="en-US" sz="2800" dirty="0"/>
          </a:p>
          <a:p>
            <a:r>
              <a:rPr lang="en-US" sz="2800" dirty="0"/>
              <a:t>During elbow flexion, concave head slides anteriorly &amp; with elbow extension it slides posteriorly</a:t>
            </a:r>
          </a:p>
          <a:p>
            <a:endParaRPr lang="en-US" sz="2800" dirty="0"/>
          </a:p>
          <a:p>
            <a:r>
              <a:rPr lang="en-US" sz="2800" dirty="0"/>
              <a:t>With pronation &amp; supination of forearm, the radial head spins on the </a:t>
            </a:r>
            <a:r>
              <a:rPr lang="en-US" sz="2800" dirty="0" err="1"/>
              <a:t>capitulum</a:t>
            </a:r>
            <a:endParaRPr lang="en-US" sz="2800" b="1" dirty="0"/>
          </a:p>
        </p:txBody>
      </p:sp>
    </p:spTree>
    <p:extLst>
      <p:ext uri="{BB962C8B-B14F-4D97-AF65-F5344CB8AC3E}">
        <p14:creationId xmlns:p14="http://schemas.microsoft.com/office/powerpoint/2010/main" val="395478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OBJECTIVES</a:t>
            </a:r>
          </a:p>
        </p:txBody>
      </p:sp>
      <p:sp>
        <p:nvSpPr>
          <p:cNvPr id="3" name="Content Placeholder 2"/>
          <p:cNvSpPr>
            <a:spLocks noGrp="1"/>
          </p:cNvSpPr>
          <p:nvPr>
            <p:ph idx="1"/>
          </p:nvPr>
        </p:nvSpPr>
        <p:spPr>
          <a:xfrm>
            <a:off x="304800" y="1554162"/>
            <a:ext cx="8686800" cy="4922838"/>
          </a:xfrm>
        </p:spPr>
        <p:txBody>
          <a:bodyPr>
            <a:normAutofit/>
          </a:bodyPr>
          <a:lstStyle/>
          <a:p>
            <a:pPr marL="0" indent="0">
              <a:buNone/>
            </a:pPr>
            <a:r>
              <a:rPr lang="en-US" sz="2800" i="1" dirty="0">
                <a:solidFill>
                  <a:schemeClr val="accent2">
                    <a:lumMod val="50000"/>
                  </a:schemeClr>
                </a:solidFill>
              </a:rPr>
              <a:t>Student at the end of this lecture will be able to:</a:t>
            </a:r>
          </a:p>
          <a:p>
            <a:pPr lvl="0"/>
            <a:endParaRPr lang="en-US" sz="2800" i="1" dirty="0">
              <a:solidFill>
                <a:schemeClr val="accent2">
                  <a:lumMod val="50000"/>
                </a:schemeClr>
              </a:solidFill>
            </a:endParaRPr>
          </a:p>
          <a:p>
            <a:pPr lvl="0"/>
            <a:r>
              <a:rPr lang="en-US" sz="2800" i="1" dirty="0">
                <a:solidFill>
                  <a:schemeClr val="accent2">
                    <a:lumMod val="50000"/>
                  </a:schemeClr>
                </a:solidFill>
              </a:rPr>
              <a:t>Brief an anatomy of elbow joint complex</a:t>
            </a:r>
          </a:p>
          <a:p>
            <a:pPr lvl="0"/>
            <a:r>
              <a:rPr lang="en-US" sz="2800" i="1" dirty="0">
                <a:solidFill>
                  <a:schemeClr val="accent2">
                    <a:lumMod val="50000"/>
                  </a:schemeClr>
                </a:solidFill>
              </a:rPr>
              <a:t>Describe Osteokinematics &amp; arthrokinematics of elbow joint</a:t>
            </a:r>
          </a:p>
          <a:p>
            <a:pPr lvl="0"/>
            <a:r>
              <a:rPr lang="en-US" sz="2800" i="1" dirty="0">
                <a:solidFill>
                  <a:schemeClr val="accent2">
                    <a:lumMod val="50000"/>
                  </a:schemeClr>
                </a:solidFill>
              </a:rPr>
              <a:t>Enlist Ligaments of elbow joint</a:t>
            </a:r>
          </a:p>
          <a:p>
            <a:pPr lvl="0"/>
            <a:r>
              <a:rPr lang="en-US" sz="2800" i="1" dirty="0">
                <a:solidFill>
                  <a:schemeClr val="accent2">
                    <a:lumMod val="50000"/>
                  </a:schemeClr>
                </a:solidFill>
              </a:rPr>
              <a:t>Enlist Muscle at elbow joint</a:t>
            </a:r>
          </a:p>
          <a:p>
            <a:pPr lvl="0"/>
            <a:r>
              <a:rPr lang="en-US" sz="2800" i="1" dirty="0">
                <a:solidFill>
                  <a:schemeClr val="accent2">
                    <a:lumMod val="50000"/>
                  </a:schemeClr>
                </a:solidFill>
              </a:rPr>
              <a:t>Brief Pathomechanics of elbow joint complex</a:t>
            </a:r>
          </a:p>
          <a:p>
            <a:endParaRPr lang="en-US" sz="2800" dirty="0">
              <a:solidFill>
                <a:schemeClr val="accent2">
                  <a:lumMod val="50000"/>
                </a:schemeClr>
              </a:solidFill>
            </a:endParaRPr>
          </a:p>
        </p:txBody>
      </p:sp>
    </p:spTree>
    <p:extLst>
      <p:ext uri="{BB962C8B-B14F-4D97-AF65-F5344CB8AC3E}">
        <p14:creationId xmlns:p14="http://schemas.microsoft.com/office/powerpoint/2010/main" val="3131442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0"/>
            <a:ext cx="7010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54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000" b="1" dirty="0"/>
              <a:t>LIGAMENTS</a:t>
            </a:r>
            <a:endParaRPr lang="en-US" b="1" dirty="0"/>
          </a:p>
        </p:txBody>
      </p:sp>
    </p:spTree>
    <p:extLst>
      <p:ext uri="{BB962C8B-B14F-4D97-AF65-F5344CB8AC3E}">
        <p14:creationId xmlns:p14="http://schemas.microsoft.com/office/powerpoint/2010/main" val="173394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0"/>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11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27"/>
            <a:ext cx="8686800" cy="838200"/>
          </a:xfrm>
        </p:spPr>
        <p:txBody>
          <a:bodyPr/>
          <a:lstStyle/>
          <a:p>
            <a:r>
              <a:rPr lang="en-US" b="1" dirty="0"/>
              <a:t>carrying angle </a:t>
            </a:r>
            <a:r>
              <a:rPr lang="en-US" dirty="0"/>
              <a:t>or </a:t>
            </a:r>
            <a:r>
              <a:rPr lang="en-US" b="1" dirty="0" err="1"/>
              <a:t>cubitus</a:t>
            </a:r>
            <a:r>
              <a:rPr lang="en-US" b="1" dirty="0"/>
              <a:t> valgus</a:t>
            </a:r>
            <a:endParaRPr lang="en-US" dirty="0"/>
          </a:p>
        </p:txBody>
      </p:sp>
      <p:sp>
        <p:nvSpPr>
          <p:cNvPr id="3" name="Content Placeholder 2"/>
          <p:cNvSpPr>
            <a:spLocks noGrp="1"/>
          </p:cNvSpPr>
          <p:nvPr>
            <p:ph idx="1"/>
          </p:nvPr>
        </p:nvSpPr>
        <p:spPr>
          <a:xfrm>
            <a:off x="304800" y="762000"/>
            <a:ext cx="8686800" cy="5943600"/>
          </a:xfrm>
        </p:spPr>
        <p:txBody>
          <a:bodyPr>
            <a:normAutofit/>
          </a:bodyPr>
          <a:lstStyle/>
          <a:p>
            <a:pPr marL="0" indent="0">
              <a:buNone/>
            </a:pPr>
            <a:endParaRPr lang="en-US" sz="2800" b="1" dirty="0"/>
          </a:p>
          <a:p>
            <a:pPr marL="0" indent="0">
              <a:buNone/>
            </a:pPr>
            <a:endParaRPr lang="en-US" sz="2800" b="1" dirty="0"/>
          </a:p>
          <a:p>
            <a:pPr marL="0" indent="0">
              <a:buNone/>
            </a:pPr>
            <a:r>
              <a:rPr lang="en-US" sz="2800" b="1" dirty="0"/>
              <a:t>Long Axes of </a:t>
            </a:r>
            <a:r>
              <a:rPr lang="en-US" sz="2800" b="1" dirty="0" err="1"/>
              <a:t>Humerus</a:t>
            </a:r>
            <a:r>
              <a:rPr lang="en-US" sz="2800" b="1" dirty="0"/>
              <a:t>  &amp; Forearm</a:t>
            </a:r>
            <a:endParaRPr lang="en-US" sz="2800" dirty="0"/>
          </a:p>
          <a:p>
            <a:endParaRPr lang="en-US" sz="2800" dirty="0"/>
          </a:p>
          <a:p>
            <a:r>
              <a:rPr lang="en-US" sz="2800" dirty="0"/>
              <a:t>When UE is in anatomic position, long axis of </a:t>
            </a:r>
            <a:r>
              <a:rPr lang="en-US" sz="2800" dirty="0" err="1"/>
              <a:t>humerus</a:t>
            </a:r>
            <a:r>
              <a:rPr lang="en-US" sz="2800" dirty="0"/>
              <a:t> &amp; long axis of forearm form an </a:t>
            </a:r>
            <a:r>
              <a:rPr lang="en-US" sz="2800" i="1" dirty="0">
                <a:solidFill>
                  <a:srgbClr val="C00000"/>
                </a:solidFill>
              </a:rPr>
              <a:t>acute angle medially </a:t>
            </a:r>
            <a:r>
              <a:rPr lang="en-US" sz="2800" dirty="0"/>
              <a:t>when they meet at elbow</a:t>
            </a:r>
          </a:p>
          <a:p>
            <a:endParaRPr lang="en-US" sz="2800" dirty="0"/>
          </a:p>
          <a:p>
            <a:r>
              <a:rPr lang="en-US" sz="2800" dirty="0"/>
              <a:t>Angulation in frontal plane is caused by configuration of articulating surfaces at </a:t>
            </a:r>
            <a:r>
              <a:rPr lang="en-US" sz="2800" dirty="0" err="1"/>
              <a:t>humeroulnar</a:t>
            </a:r>
            <a:r>
              <a:rPr lang="en-US" sz="2800" dirty="0"/>
              <a:t> joint</a:t>
            </a:r>
          </a:p>
          <a:p>
            <a:pPr marL="0" indent="0">
              <a:buNone/>
            </a:pPr>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230736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Medial aspect of trochlea extends more distally than does lateral aspect, which shifts medial aspect of ulna trochlear notch more distally &amp; results in a lateral deviation (or valgus angulation) of ulna in relation to </a:t>
            </a:r>
            <a:r>
              <a:rPr lang="en-US" sz="2800" dirty="0" err="1"/>
              <a:t>humerus</a:t>
            </a:r>
            <a:endParaRPr lang="en-US" sz="2800" dirty="0"/>
          </a:p>
          <a:p>
            <a:endParaRPr lang="en-US" sz="2800" dirty="0"/>
          </a:p>
          <a:p>
            <a:r>
              <a:rPr lang="en-US" sz="2800" dirty="0"/>
              <a:t>This normal valgus angulation is called </a:t>
            </a:r>
            <a:r>
              <a:rPr lang="en-US" sz="2800" b="1" dirty="0"/>
              <a:t>carrying angle </a:t>
            </a:r>
            <a:r>
              <a:rPr lang="en-US" sz="2800" dirty="0"/>
              <a:t>or </a:t>
            </a:r>
            <a:r>
              <a:rPr lang="en-US" sz="2800" b="1" dirty="0" err="1"/>
              <a:t>cubitus</a:t>
            </a:r>
            <a:r>
              <a:rPr lang="en-US" sz="2800" b="1" dirty="0"/>
              <a:t> valgus</a:t>
            </a:r>
          </a:p>
          <a:p>
            <a:endParaRPr lang="en-US" sz="2800" dirty="0"/>
          </a:p>
          <a:p>
            <a:endParaRPr lang="en-US" sz="2800" dirty="0"/>
          </a:p>
        </p:txBody>
      </p:sp>
    </p:spTree>
    <p:extLst>
      <p:ext uri="{BB962C8B-B14F-4D97-AF65-F5344CB8AC3E}">
        <p14:creationId xmlns:p14="http://schemas.microsoft.com/office/powerpoint/2010/main" val="219334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629400"/>
          </a:xfrm>
        </p:spPr>
        <p:txBody>
          <a:bodyPr>
            <a:noAutofit/>
          </a:bodyPr>
          <a:lstStyle/>
          <a:p>
            <a:endParaRPr lang="en-US" sz="2800" b="1" dirty="0"/>
          </a:p>
          <a:p>
            <a:r>
              <a:rPr lang="en-US" sz="2800" dirty="0"/>
              <a:t>Average angle in full elbow extension is about 15 degrees </a:t>
            </a:r>
          </a:p>
          <a:p>
            <a:endParaRPr lang="en-US" sz="2800" dirty="0"/>
          </a:p>
          <a:p>
            <a:r>
              <a:rPr lang="en-US" sz="2800" dirty="0"/>
              <a:t>An increase in carrying angle beyond average is considered to be abnormal, especially if it occurs unilaterally</a:t>
            </a:r>
          </a:p>
          <a:p>
            <a:pPr marL="0" indent="0">
              <a:buNone/>
            </a:pPr>
            <a:endParaRPr lang="en-US" sz="2800" dirty="0"/>
          </a:p>
          <a:p>
            <a:r>
              <a:rPr lang="en-US" sz="2800" dirty="0"/>
              <a:t>A </a:t>
            </a:r>
            <a:r>
              <a:rPr lang="en-US" sz="2800" dirty="0" err="1"/>
              <a:t>varus</a:t>
            </a:r>
            <a:r>
              <a:rPr lang="en-US" sz="2800" dirty="0"/>
              <a:t> angulation at elbow is referred to as </a:t>
            </a:r>
            <a:r>
              <a:rPr lang="en-US" sz="2800" b="1" dirty="0" err="1"/>
              <a:t>cubitus</a:t>
            </a:r>
            <a:r>
              <a:rPr lang="en-US" sz="2800" b="1" dirty="0"/>
              <a:t> </a:t>
            </a:r>
            <a:r>
              <a:rPr lang="en-US" sz="2800" b="1" dirty="0" err="1"/>
              <a:t>varus</a:t>
            </a:r>
            <a:r>
              <a:rPr lang="en-US" sz="2800" b="1" dirty="0"/>
              <a:t> </a:t>
            </a:r>
            <a:r>
              <a:rPr lang="en-US" sz="2800" dirty="0"/>
              <a:t>&amp; is usually abnormal</a:t>
            </a:r>
          </a:p>
          <a:p>
            <a:endParaRPr lang="en-US" sz="2800" dirty="0"/>
          </a:p>
          <a:p>
            <a:r>
              <a:rPr lang="en-US" sz="2800" dirty="0"/>
              <a:t>Normally, carrying angle disappears when forearm is pronated &amp; elbow is in full extension &amp; when supinated forearm is flexed against </a:t>
            </a:r>
            <a:r>
              <a:rPr lang="en-US" sz="2800" dirty="0" err="1"/>
              <a:t>humerus</a:t>
            </a:r>
            <a:r>
              <a:rPr lang="en-US" sz="2800" dirty="0"/>
              <a:t> in full elbow flexion</a:t>
            </a:r>
          </a:p>
        </p:txBody>
      </p:sp>
    </p:spTree>
    <p:extLst>
      <p:ext uri="{BB962C8B-B14F-4D97-AF65-F5344CB8AC3E}">
        <p14:creationId xmlns:p14="http://schemas.microsoft.com/office/powerpoint/2010/main" val="1124013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8600" y="0"/>
            <a:ext cx="8305800" cy="6629400"/>
          </a:xfrm>
          <a:prstGeom prst="rect">
            <a:avLst/>
          </a:prstGeom>
          <a:noFill/>
          <a:ln w="9525">
            <a:noFill/>
            <a:miter lim="800000"/>
            <a:headEnd/>
            <a:tailEnd/>
          </a:ln>
        </p:spPr>
      </p:pic>
    </p:spTree>
    <p:extLst>
      <p:ext uri="{BB962C8B-B14F-4D97-AF65-F5344CB8AC3E}">
        <p14:creationId xmlns:p14="http://schemas.microsoft.com/office/powerpoint/2010/main" val="202371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MUSCLE FUNCTION AT ELBOW </a:t>
            </a:r>
          </a:p>
        </p:txBody>
      </p:sp>
      <p:sp>
        <p:nvSpPr>
          <p:cNvPr id="3" name="Content Placeholder 2"/>
          <p:cNvSpPr>
            <a:spLocks noGrp="1"/>
          </p:cNvSpPr>
          <p:nvPr>
            <p:ph idx="1"/>
          </p:nvPr>
        </p:nvSpPr>
        <p:spPr/>
        <p:txBody>
          <a:bodyPr/>
          <a:lstStyle/>
          <a:p>
            <a:pPr marL="0" indent="0">
              <a:buNone/>
            </a:pPr>
            <a:r>
              <a:rPr lang="en-US" b="1" dirty="0"/>
              <a:t>Elbow Flexion:</a:t>
            </a:r>
          </a:p>
          <a:p>
            <a:r>
              <a:rPr lang="en-IN" dirty="0"/>
              <a:t>Brachialis</a:t>
            </a:r>
          </a:p>
          <a:p>
            <a:r>
              <a:rPr lang="en-IN" dirty="0"/>
              <a:t>Biceps </a:t>
            </a:r>
            <a:r>
              <a:rPr lang="en-IN" dirty="0" err="1"/>
              <a:t>brachii</a:t>
            </a:r>
            <a:endParaRPr lang="en-IN" dirty="0"/>
          </a:p>
          <a:p>
            <a:r>
              <a:rPr lang="en-IN" dirty="0" err="1"/>
              <a:t>Brachioradialis</a:t>
            </a:r>
            <a:r>
              <a:rPr lang="en-IN" dirty="0"/>
              <a:t> </a:t>
            </a:r>
            <a:endParaRPr lang="en-US" dirty="0"/>
          </a:p>
          <a:p>
            <a:endParaRPr lang="en-US" dirty="0"/>
          </a:p>
        </p:txBody>
      </p:sp>
    </p:spTree>
    <p:extLst>
      <p:ext uri="{BB962C8B-B14F-4D97-AF65-F5344CB8AC3E}">
        <p14:creationId xmlns:p14="http://schemas.microsoft.com/office/powerpoint/2010/main" val="319060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636"/>
            <a:ext cx="8686800" cy="838200"/>
          </a:xfrm>
        </p:spPr>
        <p:txBody>
          <a:bodyPr/>
          <a:lstStyle/>
          <a:p>
            <a:r>
              <a:rPr lang="en-US" b="1" i="1" dirty="0"/>
              <a:t>Brachialis</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828800" y="762000"/>
            <a:ext cx="5088956" cy="5943600"/>
          </a:xfrm>
          <a:prstGeom prst="rect">
            <a:avLst/>
          </a:prstGeom>
          <a:noFill/>
          <a:ln w="9525">
            <a:noFill/>
            <a:miter lim="800000"/>
            <a:headEnd/>
            <a:tailEnd/>
          </a:ln>
        </p:spPr>
      </p:pic>
    </p:spTree>
    <p:extLst>
      <p:ext uri="{BB962C8B-B14F-4D97-AF65-F5344CB8AC3E}">
        <p14:creationId xmlns:p14="http://schemas.microsoft.com/office/powerpoint/2010/main" val="426326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400800"/>
          </a:xfrm>
        </p:spPr>
        <p:txBody>
          <a:bodyPr>
            <a:noAutofit/>
          </a:bodyPr>
          <a:lstStyle/>
          <a:p>
            <a:pPr marL="0" indent="0">
              <a:buNone/>
            </a:pPr>
            <a:r>
              <a:rPr lang="en-US" sz="2800" b="1" dirty="0"/>
              <a:t>Elbow Flexion</a:t>
            </a:r>
            <a:endParaRPr lang="en-US" sz="2800" dirty="0"/>
          </a:p>
          <a:p>
            <a:r>
              <a:rPr lang="en-US" sz="2800" b="1" i="1" dirty="0"/>
              <a:t>Brachialis: </a:t>
            </a:r>
            <a:r>
              <a:rPr lang="en-US" sz="2800" dirty="0"/>
              <a:t>It arises from anterior surface of lower portion of humeral shaft &amp; attaches to ulnar tuberosity &amp; coronoid process</a:t>
            </a:r>
          </a:p>
          <a:p>
            <a:endParaRPr lang="en-US" sz="2800" dirty="0"/>
          </a:p>
          <a:p>
            <a:r>
              <a:rPr lang="en-US" sz="2800" dirty="0"/>
              <a:t>It is a </a:t>
            </a:r>
            <a:r>
              <a:rPr lang="en-US" sz="2800" i="1" dirty="0"/>
              <a:t>one-joint muscle </a:t>
            </a:r>
            <a:r>
              <a:rPr lang="en-US" sz="2800" dirty="0"/>
              <a:t>that inserts close to axis of motion on ulna, so it is unaffected by position of forearm or shoulder</a:t>
            </a:r>
          </a:p>
          <a:p>
            <a:endParaRPr lang="en-US" sz="2800" dirty="0"/>
          </a:p>
          <a:p>
            <a:r>
              <a:rPr lang="en-US" sz="2800" dirty="0"/>
              <a:t>It participates in all flexion activities of elbow </a:t>
            </a:r>
          </a:p>
          <a:p>
            <a:endParaRPr lang="en-US" sz="2800" dirty="0"/>
          </a:p>
          <a:p>
            <a:r>
              <a:rPr lang="en-US" sz="2800" dirty="0"/>
              <a:t>Brachialis is considered to be a </a:t>
            </a:r>
            <a:r>
              <a:rPr lang="en-US" sz="2800" b="1" dirty="0"/>
              <a:t>mobility </a:t>
            </a:r>
            <a:r>
              <a:rPr lang="en-US" sz="2800" dirty="0"/>
              <a:t>muscle because its insertion is close to elbow joint axis</a:t>
            </a:r>
          </a:p>
          <a:p>
            <a:endParaRPr lang="en-US" sz="2800" dirty="0"/>
          </a:p>
        </p:txBody>
      </p:sp>
    </p:spTree>
    <p:extLst>
      <p:ext uri="{BB962C8B-B14F-4D97-AF65-F5344CB8AC3E}">
        <p14:creationId xmlns:p14="http://schemas.microsoft.com/office/powerpoint/2010/main" val="371568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314C-7C39-455A-A024-5FCED4D73E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896A1ED-8F73-4756-B9E1-70C610AA87A2}"/>
              </a:ext>
            </a:extLst>
          </p:cNvPr>
          <p:cNvSpPr>
            <a:spLocks noGrp="1"/>
          </p:cNvSpPr>
          <p:nvPr>
            <p:ph idx="1"/>
          </p:nvPr>
        </p:nvSpPr>
        <p:spPr/>
        <p:txBody>
          <a:bodyPr/>
          <a:lstStyle/>
          <a:p>
            <a:endParaRPr lang="en-IN"/>
          </a:p>
        </p:txBody>
      </p:sp>
      <p:pic>
        <p:nvPicPr>
          <p:cNvPr id="1026" name="Picture 2" descr="Image result for HUMEROULNAR JOINT">
            <a:extLst>
              <a:ext uri="{FF2B5EF4-FFF2-40B4-BE49-F238E27FC236}">
                <a16:creationId xmlns:a16="http://schemas.microsoft.com/office/drawing/2014/main" id="{4073CB0F-9A5A-463E-920D-37F87013D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3" y="613117"/>
            <a:ext cx="8489353" cy="563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37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248400"/>
          </a:xfrm>
        </p:spPr>
        <p:txBody>
          <a:bodyPr>
            <a:normAutofit/>
          </a:bodyPr>
          <a:lstStyle/>
          <a:p>
            <a:endParaRPr lang="en-US" sz="2800" dirty="0"/>
          </a:p>
          <a:p>
            <a:r>
              <a:rPr lang="en-US" sz="2800" dirty="0"/>
              <a:t>Its MA is greatest at slightly more than 100</a:t>
            </a:r>
            <a:r>
              <a:rPr lang="en-US" sz="2800" baseline="30000" dirty="0"/>
              <a:t>0</a:t>
            </a:r>
            <a:r>
              <a:rPr lang="en-US" sz="2800" dirty="0"/>
              <a:t> of elbow flexion, at which its ability to produce torque is greatest</a:t>
            </a:r>
          </a:p>
          <a:p>
            <a:endParaRPr lang="en-US" sz="2800" dirty="0"/>
          </a:p>
          <a:p>
            <a:r>
              <a:rPr lang="en-US" sz="2800" dirty="0"/>
              <a:t>It works in flexion of elbow in all positions of the forearm, with &amp; without resistance</a:t>
            </a:r>
          </a:p>
          <a:p>
            <a:endParaRPr lang="en-US" sz="2800" dirty="0"/>
          </a:p>
          <a:p>
            <a:r>
              <a:rPr lang="en-US" sz="2800" dirty="0"/>
              <a:t>It also is active in all types of contractions (isometric, concentric, and eccentric) during slow and fast motions</a:t>
            </a:r>
          </a:p>
          <a:p>
            <a:endParaRPr lang="en-US" sz="2800" dirty="0"/>
          </a:p>
        </p:txBody>
      </p:sp>
    </p:spTree>
    <p:extLst>
      <p:ext uri="{BB962C8B-B14F-4D97-AF65-F5344CB8AC3E}">
        <p14:creationId xmlns:p14="http://schemas.microsoft.com/office/powerpoint/2010/main" val="3581129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82"/>
            <a:ext cx="8686800" cy="838200"/>
          </a:xfrm>
        </p:spPr>
        <p:txBody>
          <a:bodyPr/>
          <a:lstStyle/>
          <a:p>
            <a:r>
              <a:rPr lang="en-US" b="1" i="1" dirty="0"/>
              <a:t>Biceps </a:t>
            </a:r>
            <a:r>
              <a:rPr lang="en-US" b="1" i="1" dirty="0" err="1"/>
              <a:t>brachiI</a:t>
            </a:r>
            <a:endParaRPr lang="en-US" dirty="0"/>
          </a:p>
        </p:txBody>
      </p:sp>
      <p:sp>
        <p:nvSpPr>
          <p:cNvPr id="3" name="Content Placeholder 2"/>
          <p:cNvSpPr>
            <a:spLocks noGrp="1"/>
          </p:cNvSpPr>
          <p:nvPr>
            <p:ph idx="1"/>
          </p:nvPr>
        </p:nvSpPr>
        <p:spPr>
          <a:xfrm>
            <a:off x="304800" y="914400"/>
            <a:ext cx="8686800" cy="5410200"/>
          </a:xfrm>
        </p:spPr>
        <p:txBody>
          <a:bodyPr>
            <a:noAutofit/>
          </a:bodyPr>
          <a:lstStyle/>
          <a:p>
            <a:endParaRPr lang="en-US" sz="2800" dirty="0"/>
          </a:p>
          <a:p>
            <a:r>
              <a:rPr lang="en-US" sz="2800" dirty="0"/>
              <a:t>Biceps </a:t>
            </a:r>
            <a:r>
              <a:rPr lang="en-US" sz="2800" dirty="0" err="1"/>
              <a:t>brachii</a:t>
            </a:r>
            <a:r>
              <a:rPr lang="en-US" sz="2800" dirty="0"/>
              <a:t> has two heads</a:t>
            </a:r>
          </a:p>
          <a:p>
            <a:endParaRPr lang="en-US" sz="2800" dirty="0"/>
          </a:p>
          <a:p>
            <a:r>
              <a:rPr lang="en-US" sz="2800" dirty="0"/>
              <a:t>short head arises from coracoid process of scapula, &amp; long head from scapula’s </a:t>
            </a:r>
            <a:r>
              <a:rPr lang="en-US" sz="2800" dirty="0" err="1"/>
              <a:t>supraglenoid</a:t>
            </a:r>
            <a:r>
              <a:rPr lang="en-US" sz="2800" dirty="0"/>
              <a:t> tubercle &amp; insert on tuberosity of radius</a:t>
            </a:r>
          </a:p>
          <a:p>
            <a:endParaRPr lang="en-US" sz="2800" dirty="0"/>
          </a:p>
          <a:p>
            <a:r>
              <a:rPr lang="en-US" sz="2800" dirty="0"/>
              <a:t>Biceps is a </a:t>
            </a:r>
            <a:r>
              <a:rPr lang="en-US" sz="2800" i="1" dirty="0">
                <a:solidFill>
                  <a:srgbClr val="C00000"/>
                </a:solidFill>
              </a:rPr>
              <a:t>two-joint muscle </a:t>
            </a:r>
            <a:r>
              <a:rPr lang="en-US" sz="2800" dirty="0"/>
              <a:t>that crosses both shoulder &amp; elbow &amp; inserts close to axis of motion on radius, so it also acts as a supinator of forearm</a:t>
            </a:r>
          </a:p>
          <a:p>
            <a:endParaRPr lang="en-US" sz="2800" dirty="0"/>
          </a:p>
          <a:p>
            <a:endParaRPr lang="en-US" sz="2800" dirty="0"/>
          </a:p>
          <a:p>
            <a:endParaRPr lang="en-US" sz="2800" dirty="0"/>
          </a:p>
        </p:txBody>
      </p:sp>
    </p:spTree>
    <p:extLst>
      <p:ext uri="{BB962C8B-B14F-4D97-AF65-F5344CB8AC3E}">
        <p14:creationId xmlns:p14="http://schemas.microsoft.com/office/powerpoint/2010/main" val="333974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Functions most effectively as a flexor of elbow </a:t>
            </a:r>
            <a:r>
              <a:rPr lang="en-US" sz="2800" i="1" dirty="0">
                <a:solidFill>
                  <a:srgbClr val="C00000"/>
                </a:solidFill>
              </a:rPr>
              <a:t>between 80</a:t>
            </a:r>
            <a:r>
              <a:rPr lang="en-US" sz="2800" i="1" baseline="30000" dirty="0">
                <a:solidFill>
                  <a:srgbClr val="C00000"/>
                </a:solidFill>
              </a:rPr>
              <a:t>0</a:t>
            </a:r>
            <a:r>
              <a:rPr lang="en-US" sz="2800" i="1" dirty="0">
                <a:solidFill>
                  <a:srgbClr val="C00000"/>
                </a:solidFill>
              </a:rPr>
              <a:t> &amp; 100</a:t>
            </a:r>
            <a:r>
              <a:rPr lang="en-US" sz="2800" i="1" baseline="30000" dirty="0">
                <a:solidFill>
                  <a:srgbClr val="C00000"/>
                </a:solidFill>
              </a:rPr>
              <a:t>0</a:t>
            </a:r>
            <a:r>
              <a:rPr lang="en-US" sz="2800" i="1" dirty="0">
                <a:solidFill>
                  <a:srgbClr val="C00000"/>
                </a:solidFill>
              </a:rPr>
              <a:t> of flexion</a:t>
            </a:r>
            <a:r>
              <a:rPr lang="en-US" sz="2800" dirty="0"/>
              <a:t> (greater MA) &amp; is capable of producing its greatest torque in this range</a:t>
            </a:r>
            <a:endParaRPr lang="en-US" sz="2800" i="1" dirty="0">
              <a:solidFill>
                <a:srgbClr val="C00000"/>
              </a:solidFill>
            </a:endParaRPr>
          </a:p>
          <a:p>
            <a:endParaRPr lang="en-US" sz="2800" dirty="0"/>
          </a:p>
          <a:p>
            <a:r>
              <a:rPr lang="en-US" sz="2800" dirty="0"/>
              <a:t>If full flexion of elbow is attempted with shoulder in full flexion, especially when forearm is supinated, muscle’s ability to generate torque is diminished</a:t>
            </a:r>
          </a:p>
          <a:p>
            <a:endParaRPr lang="en-US" sz="2800" dirty="0"/>
          </a:p>
          <a:p>
            <a:endParaRPr lang="en-US" sz="2800" dirty="0"/>
          </a:p>
        </p:txBody>
      </p:sp>
    </p:spTree>
    <p:extLst>
      <p:ext uri="{BB962C8B-B14F-4D97-AF65-F5344CB8AC3E}">
        <p14:creationId xmlns:p14="http://schemas.microsoft.com/office/powerpoint/2010/main" val="1898439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867400"/>
          </a:xfrm>
        </p:spPr>
        <p:txBody>
          <a:bodyPr>
            <a:normAutofit/>
          </a:bodyPr>
          <a:lstStyle/>
          <a:p>
            <a:endParaRPr lang="en-US" sz="2800" dirty="0"/>
          </a:p>
          <a:p>
            <a:endParaRPr lang="en-US" sz="2800" dirty="0"/>
          </a:p>
          <a:p>
            <a:r>
              <a:rPr lang="en-US" sz="2800" dirty="0"/>
              <a:t>For optimal length–tension relationship, shoulder extends to lengthen muscle when it contracts forcefully for elbow &amp; forearm function</a:t>
            </a:r>
          </a:p>
          <a:p>
            <a:endParaRPr lang="en-US" sz="2800" dirty="0"/>
          </a:p>
          <a:p>
            <a:r>
              <a:rPr lang="en-US" sz="2800" dirty="0"/>
              <a:t>Considered to be a mobility muscle because of its insertion </a:t>
            </a:r>
            <a:r>
              <a:rPr lang="en-US" sz="2800" i="1" dirty="0"/>
              <a:t>close to elbow joint axis</a:t>
            </a:r>
          </a:p>
          <a:p>
            <a:endParaRPr lang="en-US" sz="2800" dirty="0"/>
          </a:p>
        </p:txBody>
      </p:sp>
    </p:spTree>
    <p:extLst>
      <p:ext uri="{BB962C8B-B14F-4D97-AF65-F5344CB8AC3E}">
        <p14:creationId xmlns:p14="http://schemas.microsoft.com/office/powerpoint/2010/main" val="406645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791200"/>
          </a:xfrm>
        </p:spPr>
        <p:txBody>
          <a:bodyPr>
            <a:normAutofit/>
          </a:bodyPr>
          <a:lstStyle/>
          <a:p>
            <a:r>
              <a:rPr lang="en-US" sz="2800" dirty="0"/>
              <a:t>Biceps </a:t>
            </a:r>
            <a:r>
              <a:rPr lang="en-US" sz="2800" dirty="0" err="1"/>
              <a:t>brachii</a:t>
            </a:r>
            <a:r>
              <a:rPr lang="en-US" sz="2800" dirty="0"/>
              <a:t> is active during </a:t>
            </a:r>
            <a:r>
              <a:rPr lang="en-US" sz="2800" dirty="0" err="1"/>
              <a:t>unresisted</a:t>
            </a:r>
            <a:r>
              <a:rPr lang="en-US" sz="2800" dirty="0"/>
              <a:t> elbow flexion with forearm supinated &amp; when forearm is midway between supination and pronation in both concentric and eccentric contractions</a:t>
            </a:r>
          </a:p>
          <a:p>
            <a:endParaRPr lang="en-US" sz="2800" dirty="0"/>
          </a:p>
          <a:p>
            <a:r>
              <a:rPr lang="en-US" sz="2800" dirty="0"/>
              <a:t>Tends </a:t>
            </a:r>
            <a:r>
              <a:rPr lang="en-US" sz="2800" i="1" dirty="0"/>
              <a:t>not to be active when forearm is pronated</a:t>
            </a:r>
          </a:p>
          <a:p>
            <a:endParaRPr lang="en-US" sz="2800" dirty="0"/>
          </a:p>
          <a:p>
            <a:r>
              <a:rPr lang="en-US" sz="2800" dirty="0"/>
              <a:t>However, when magnitude of resistance increases much beyond limb weight, biceps is active in all positions of forearm</a:t>
            </a:r>
          </a:p>
          <a:p>
            <a:endParaRPr lang="en-US" sz="2800" dirty="0"/>
          </a:p>
          <a:p>
            <a:endParaRPr lang="en-US" sz="2800" dirty="0"/>
          </a:p>
        </p:txBody>
      </p:sp>
    </p:spTree>
    <p:extLst>
      <p:ext uri="{BB962C8B-B14F-4D97-AF65-F5344CB8AC3E}">
        <p14:creationId xmlns:p14="http://schemas.microsoft.com/office/powerpoint/2010/main" val="213764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76200" y="152400"/>
            <a:ext cx="8915400" cy="6553200"/>
          </a:xfrm>
          <a:prstGeom prst="rect">
            <a:avLst/>
          </a:prstGeom>
          <a:noFill/>
          <a:ln w="9525">
            <a:noFill/>
            <a:miter lim="800000"/>
            <a:headEnd/>
            <a:tailEnd/>
          </a:ln>
        </p:spPr>
      </p:pic>
    </p:spTree>
    <p:extLst>
      <p:ext uri="{BB962C8B-B14F-4D97-AF65-F5344CB8AC3E}">
        <p14:creationId xmlns:p14="http://schemas.microsoft.com/office/powerpoint/2010/main" val="3932389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ormAutofit fontScale="90000"/>
          </a:bodyPr>
          <a:lstStyle/>
          <a:p>
            <a:r>
              <a:rPr lang="en-US" b="1" i="1" dirty="0" err="1"/>
              <a:t>Brachioradialis</a:t>
            </a:r>
            <a:endParaRPr lang="en-US" dirty="0"/>
          </a:p>
        </p:txBody>
      </p:sp>
      <p:sp>
        <p:nvSpPr>
          <p:cNvPr id="3" name="Content Placeholder 2"/>
          <p:cNvSpPr>
            <a:spLocks noGrp="1"/>
          </p:cNvSpPr>
          <p:nvPr>
            <p:ph idx="1"/>
          </p:nvPr>
        </p:nvSpPr>
        <p:spPr>
          <a:xfrm>
            <a:off x="304800" y="914400"/>
            <a:ext cx="8686800" cy="5715000"/>
          </a:xfrm>
        </p:spPr>
        <p:txBody>
          <a:bodyPr>
            <a:normAutofit fontScale="85000" lnSpcReduction="20000"/>
          </a:bodyPr>
          <a:lstStyle/>
          <a:p>
            <a:r>
              <a:rPr lang="en-US" dirty="0"/>
              <a:t>It arises from lateral supracondylar ridge of </a:t>
            </a:r>
            <a:r>
              <a:rPr lang="en-US" dirty="0" err="1"/>
              <a:t>humerus</a:t>
            </a:r>
            <a:r>
              <a:rPr lang="en-US" dirty="0"/>
              <a:t> &amp;  inserts just proximal to radial </a:t>
            </a:r>
            <a:r>
              <a:rPr lang="en-US" dirty="0" err="1"/>
              <a:t>styloid</a:t>
            </a:r>
            <a:r>
              <a:rPr lang="en-US" dirty="0"/>
              <a:t> process</a:t>
            </a:r>
          </a:p>
          <a:p>
            <a:endParaRPr lang="en-US" dirty="0"/>
          </a:p>
          <a:p>
            <a:r>
              <a:rPr lang="en-US" dirty="0"/>
              <a:t>It is inserted at a distance from joint axis, &amp; therefore largest component of muscle force goes toward compression of joint surfaces &amp; hence toward stability</a:t>
            </a:r>
          </a:p>
          <a:p>
            <a:endParaRPr lang="en-US" dirty="0"/>
          </a:p>
          <a:p>
            <a:endParaRPr lang="en-US" dirty="0"/>
          </a:p>
          <a:p>
            <a:r>
              <a:rPr lang="en-US" dirty="0"/>
              <a:t>However, it also participates as speed of flexion motion increases &amp; load is applied with forearm from mid-supination to full pronation</a:t>
            </a:r>
          </a:p>
          <a:p>
            <a:endParaRPr lang="en-US" dirty="0"/>
          </a:p>
          <a:p>
            <a:endParaRPr lang="en-US" dirty="0"/>
          </a:p>
          <a:p>
            <a:r>
              <a:rPr lang="en-US" dirty="0"/>
              <a:t>Peak MA for </a:t>
            </a:r>
            <a:r>
              <a:rPr lang="en-US" dirty="0" err="1"/>
              <a:t>brachioradialis</a:t>
            </a:r>
            <a:r>
              <a:rPr lang="en-US" dirty="0"/>
              <a:t> occurs between </a:t>
            </a:r>
            <a:r>
              <a:rPr lang="en-US" i="1" dirty="0">
                <a:solidFill>
                  <a:srgbClr val="C00000"/>
                </a:solidFill>
              </a:rPr>
              <a:t>100</a:t>
            </a:r>
            <a:r>
              <a:rPr lang="en-US" i="1" baseline="30000" dirty="0">
                <a:solidFill>
                  <a:srgbClr val="C00000"/>
                </a:solidFill>
              </a:rPr>
              <a:t>0</a:t>
            </a:r>
            <a:r>
              <a:rPr lang="en-US" i="1" dirty="0">
                <a:solidFill>
                  <a:srgbClr val="C00000"/>
                </a:solidFill>
              </a:rPr>
              <a:t> &amp;  120</a:t>
            </a:r>
            <a:r>
              <a:rPr lang="en-US" i="1" baseline="30000" dirty="0">
                <a:solidFill>
                  <a:srgbClr val="C00000"/>
                </a:solidFill>
              </a:rPr>
              <a:t>0</a:t>
            </a:r>
            <a:r>
              <a:rPr lang="en-US" dirty="0"/>
              <a:t> of elbow flexion</a:t>
            </a:r>
          </a:p>
          <a:p>
            <a:endParaRPr lang="en-US" dirty="0"/>
          </a:p>
          <a:p>
            <a:endParaRPr lang="en-US" dirty="0"/>
          </a:p>
        </p:txBody>
      </p:sp>
    </p:spTree>
    <p:extLst>
      <p:ext uri="{BB962C8B-B14F-4D97-AF65-F5344CB8AC3E}">
        <p14:creationId xmlns:p14="http://schemas.microsoft.com/office/powerpoint/2010/main" val="1283592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172200"/>
          </a:xfrm>
        </p:spPr>
        <p:txBody>
          <a:bodyPr>
            <a:normAutofit/>
          </a:bodyPr>
          <a:lstStyle/>
          <a:p>
            <a:endParaRPr lang="en-US" sz="2800" dirty="0"/>
          </a:p>
          <a:p>
            <a:r>
              <a:rPr lang="en-US" sz="2800" dirty="0" err="1"/>
              <a:t>Brachioradialis</a:t>
            </a:r>
            <a:r>
              <a:rPr lang="en-US" sz="2800" dirty="0"/>
              <a:t> does not cross shoulder &amp; therefore is unaffected by position of shoulder</a:t>
            </a:r>
          </a:p>
          <a:p>
            <a:pPr marL="0" indent="0">
              <a:buNone/>
            </a:pPr>
            <a:endParaRPr lang="en-US" sz="2800" dirty="0"/>
          </a:p>
          <a:p>
            <a:r>
              <a:rPr lang="en-US" sz="2800" dirty="0"/>
              <a:t>It shows no activity during slow, </a:t>
            </a:r>
            <a:r>
              <a:rPr lang="en-US" sz="2800" dirty="0" err="1"/>
              <a:t>unresisted</a:t>
            </a:r>
            <a:r>
              <a:rPr lang="en-US" sz="2800" dirty="0"/>
              <a:t>, concentric elbow flexion</a:t>
            </a:r>
          </a:p>
          <a:p>
            <a:endParaRPr lang="en-US" sz="2800" dirty="0"/>
          </a:p>
          <a:p>
            <a:r>
              <a:rPr lang="en-US" sz="2800" dirty="0"/>
              <a:t>When speed of motion is increased, it  shows moderate activity if a load is applied &amp;  forearm is either in a position midway between supination &amp; pronation or in full pronation</a:t>
            </a:r>
          </a:p>
          <a:p>
            <a:endParaRPr lang="en-US" sz="2800" dirty="0"/>
          </a:p>
        </p:txBody>
      </p:sp>
    </p:spTree>
    <p:extLst>
      <p:ext uri="{BB962C8B-B14F-4D97-AF65-F5344CB8AC3E}">
        <p14:creationId xmlns:p14="http://schemas.microsoft.com/office/powerpoint/2010/main" val="3505310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Elbow Extension</a:t>
            </a:r>
            <a:br>
              <a:rPr lang="en-US" dirty="0"/>
            </a:br>
            <a:endParaRPr lang="en-US" dirty="0"/>
          </a:p>
        </p:txBody>
      </p:sp>
      <p:sp>
        <p:nvSpPr>
          <p:cNvPr id="5" name="Content Placeholder 4"/>
          <p:cNvSpPr>
            <a:spLocks noGrp="1"/>
          </p:cNvSpPr>
          <p:nvPr>
            <p:ph idx="1"/>
          </p:nvPr>
        </p:nvSpPr>
        <p:spPr>
          <a:xfrm>
            <a:off x="304800" y="1066800"/>
            <a:ext cx="8686800" cy="5410200"/>
          </a:xfrm>
        </p:spPr>
        <p:txBody>
          <a:bodyPr>
            <a:normAutofit fontScale="77500" lnSpcReduction="20000"/>
          </a:bodyPr>
          <a:lstStyle/>
          <a:p>
            <a:pPr marL="0" indent="0">
              <a:buNone/>
            </a:pPr>
            <a:endParaRPr lang="en-US" sz="3600" dirty="0"/>
          </a:p>
          <a:p>
            <a:pPr marL="0" indent="0">
              <a:buNone/>
            </a:pPr>
            <a:r>
              <a:rPr lang="en-US" sz="3600" b="1" i="1" dirty="0"/>
              <a:t>Triceps </a:t>
            </a:r>
            <a:r>
              <a:rPr lang="en-US" sz="3600" b="1" i="1" dirty="0" err="1"/>
              <a:t>brachii</a:t>
            </a:r>
            <a:endParaRPr lang="en-US" sz="3600" b="1" i="1" dirty="0"/>
          </a:p>
          <a:p>
            <a:pPr marL="0" indent="0">
              <a:buNone/>
            </a:pPr>
            <a:endParaRPr lang="en-US" sz="3600" b="1" i="1" dirty="0"/>
          </a:p>
          <a:p>
            <a:r>
              <a:rPr lang="en-US" sz="3600" i="1" dirty="0">
                <a:solidFill>
                  <a:srgbClr val="C00000"/>
                </a:solidFill>
              </a:rPr>
              <a:t>Long head </a:t>
            </a:r>
            <a:r>
              <a:rPr lang="en-US" sz="3600" dirty="0"/>
              <a:t>arises from </a:t>
            </a:r>
            <a:r>
              <a:rPr lang="en-US" sz="3600" dirty="0" err="1"/>
              <a:t>infraglenoid</a:t>
            </a:r>
            <a:r>
              <a:rPr lang="en-US" sz="3600" dirty="0"/>
              <a:t> tubercle of scapula, </a:t>
            </a:r>
            <a:r>
              <a:rPr lang="en-US" sz="3600" i="1" dirty="0">
                <a:solidFill>
                  <a:srgbClr val="C00000"/>
                </a:solidFill>
              </a:rPr>
              <a:t>medial head </a:t>
            </a:r>
            <a:r>
              <a:rPr lang="en-US" sz="3600" dirty="0"/>
              <a:t>from posterior surface of </a:t>
            </a:r>
            <a:r>
              <a:rPr lang="en-US" sz="3600" dirty="0" err="1"/>
              <a:t>humerus</a:t>
            </a:r>
            <a:r>
              <a:rPr lang="en-US" sz="3600" dirty="0"/>
              <a:t>, </a:t>
            </a:r>
            <a:r>
              <a:rPr lang="en-US" sz="3600" i="1" dirty="0">
                <a:solidFill>
                  <a:srgbClr val="C00000"/>
                </a:solidFill>
              </a:rPr>
              <a:t>lateral head </a:t>
            </a:r>
            <a:r>
              <a:rPr lang="en-US" sz="3600" dirty="0"/>
              <a:t>arises from a narrow ridge on posterior humeral surface </a:t>
            </a:r>
          </a:p>
          <a:p>
            <a:endParaRPr lang="en-US" sz="3600" dirty="0"/>
          </a:p>
          <a:p>
            <a:r>
              <a:rPr lang="en-US" sz="3600" dirty="0"/>
              <a:t>All 3 heads insert via a common tendon into olecranon process</a:t>
            </a:r>
          </a:p>
          <a:p>
            <a:endParaRPr lang="en-US" sz="3600" dirty="0"/>
          </a:p>
          <a:p>
            <a:r>
              <a:rPr lang="en-US" sz="3600" dirty="0"/>
              <a:t>Long head of triceps </a:t>
            </a:r>
            <a:r>
              <a:rPr lang="en-US" sz="3600" dirty="0" err="1"/>
              <a:t>brachii</a:t>
            </a:r>
            <a:r>
              <a:rPr lang="en-US" sz="3600" dirty="0"/>
              <a:t> crosses both shoulder &amp; elbow &amp; other two heads are uniaxial</a:t>
            </a:r>
          </a:p>
          <a:p>
            <a:endParaRPr lang="en-US" dirty="0"/>
          </a:p>
        </p:txBody>
      </p:sp>
    </p:spTree>
    <p:extLst>
      <p:ext uri="{BB962C8B-B14F-4D97-AF65-F5344CB8AC3E}">
        <p14:creationId xmlns:p14="http://schemas.microsoft.com/office/powerpoint/2010/main" val="3062209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noAutofit/>
          </a:bodyPr>
          <a:lstStyle/>
          <a:p>
            <a:endParaRPr lang="en-US" sz="2800" dirty="0"/>
          </a:p>
          <a:p>
            <a:endParaRPr lang="en-US" sz="2800" dirty="0"/>
          </a:p>
          <a:p>
            <a:r>
              <a:rPr lang="en-US" sz="2800" dirty="0"/>
              <a:t>Effectiveness of triceps as a whole is affected by changes in position of elbow but not by changes in position of forearm, because triceps attaches to ulna &amp; not radius</a:t>
            </a:r>
          </a:p>
          <a:p>
            <a:pPr marL="0" indent="0">
              <a:buNone/>
            </a:pPr>
            <a:endParaRPr lang="en-US" sz="2800" dirty="0"/>
          </a:p>
          <a:p>
            <a:r>
              <a:rPr lang="en-US" sz="2800" dirty="0"/>
              <a:t>Long head’s ability to produce torque may diminish when full elbow extension is attempted with the shoulder in hyperextension. In this instance, the muscle is shortened over both the elbow and shoulder simultaneously</a:t>
            </a:r>
          </a:p>
          <a:p>
            <a:endParaRPr lang="en-US" sz="2800" dirty="0"/>
          </a:p>
          <a:p>
            <a:endParaRPr lang="en-US" sz="2800" dirty="0"/>
          </a:p>
        </p:txBody>
      </p:sp>
    </p:spTree>
    <p:extLst>
      <p:ext uri="{BB962C8B-B14F-4D97-AF65-F5344CB8AC3E}">
        <p14:creationId xmlns:p14="http://schemas.microsoft.com/office/powerpoint/2010/main" val="201605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686800" cy="6248400"/>
          </a:xfrm>
        </p:spPr>
        <p:txBody>
          <a:bodyPr>
            <a:normAutofit/>
          </a:bodyPr>
          <a:lstStyle/>
          <a:p>
            <a:endParaRPr lang="en-US" sz="2800" dirty="0"/>
          </a:p>
          <a:p>
            <a:pPr algn="ctr"/>
            <a:r>
              <a:rPr lang="en-US" b="1" u="sng" dirty="0"/>
              <a:t>INTRODUCITON</a:t>
            </a:r>
          </a:p>
          <a:p>
            <a:pPr algn="just"/>
            <a:r>
              <a:rPr lang="en-US" sz="2800" dirty="0"/>
              <a:t>The elbow complex includes the elbow joint (humeroulnar and humeroradial joints) and Mainly the proximal radioulnar joints. The elbow joint is considered to be a compound joint that functions as a modified or loose hinge joint.</a:t>
            </a:r>
          </a:p>
          <a:p>
            <a:pPr algn="just"/>
            <a:endParaRPr lang="en-US" sz="2800" dirty="0"/>
          </a:p>
          <a:p>
            <a:pPr algn="just"/>
            <a:r>
              <a:rPr lang="en-US" sz="2800" dirty="0"/>
              <a:t>Design of elbow &amp; forearm adds to mobility of hand in space by shortening &amp; lengthening Upper Extremity &amp; by rotating forearm.</a:t>
            </a:r>
          </a:p>
          <a:p>
            <a:pPr marL="0" indent="0">
              <a:buNone/>
            </a:pPr>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76766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553200"/>
          </a:xfrm>
        </p:spPr>
        <p:txBody>
          <a:bodyPr>
            <a:noAutofit/>
          </a:bodyPr>
          <a:lstStyle/>
          <a:p>
            <a:endParaRPr lang="en-US" sz="2800" dirty="0"/>
          </a:p>
          <a:p>
            <a:endParaRPr lang="en-US" sz="2800" dirty="0"/>
          </a:p>
          <a:p>
            <a:endParaRPr lang="en-US" sz="2800" dirty="0"/>
          </a:p>
          <a:p>
            <a:r>
              <a:rPr lang="en-US" sz="2800" dirty="0"/>
              <a:t>Medial &amp; lateral heads of triceps, being one-joint muscles, are not affected by position of shoulder</a:t>
            </a:r>
          </a:p>
          <a:p>
            <a:endParaRPr lang="en-US" sz="2800" dirty="0"/>
          </a:p>
          <a:p>
            <a:r>
              <a:rPr lang="en-US" sz="2800" dirty="0"/>
              <a:t>Medial head is active in </a:t>
            </a:r>
            <a:r>
              <a:rPr lang="en-US" sz="2800" dirty="0" err="1"/>
              <a:t>unresisted</a:t>
            </a:r>
            <a:r>
              <a:rPr lang="en-US" sz="2800" dirty="0"/>
              <a:t> active elbow extension, but all three heads are active when heavy resistance is given to extension or when quick extension of elbow is attempted in gravity assisted position</a:t>
            </a:r>
          </a:p>
          <a:p>
            <a:endParaRPr lang="en-US" sz="2800" dirty="0"/>
          </a:p>
          <a:p>
            <a:endParaRPr lang="en-US" sz="2800" dirty="0"/>
          </a:p>
        </p:txBody>
      </p:sp>
    </p:spTree>
    <p:extLst>
      <p:ext uri="{BB962C8B-B14F-4D97-AF65-F5344CB8AC3E}">
        <p14:creationId xmlns:p14="http://schemas.microsoft.com/office/powerpoint/2010/main" val="167939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Maximum isometric torque generation is at a position of 90 degree of elbow flexion</a:t>
            </a:r>
          </a:p>
          <a:p>
            <a:endParaRPr lang="en-US" sz="2800" dirty="0"/>
          </a:p>
          <a:p>
            <a:r>
              <a:rPr lang="en-US" sz="2800" dirty="0"/>
              <a:t>Long head functions most effectively as an elbow extensor if shoulder simultaneously flexes. This maintains an optimal length–tension relationship in muscle</a:t>
            </a:r>
          </a:p>
          <a:p>
            <a:endParaRPr lang="en-US" sz="2800" dirty="0"/>
          </a:p>
        </p:txBody>
      </p:sp>
    </p:spTree>
    <p:extLst>
      <p:ext uri="{BB962C8B-B14F-4D97-AF65-F5344CB8AC3E}">
        <p14:creationId xmlns:p14="http://schemas.microsoft.com/office/powerpoint/2010/main" val="581813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Picture 3"/>
          <p:cNvPicPr/>
          <p:nvPr/>
        </p:nvPicPr>
        <p:blipFill>
          <a:blip r:embed="rId2" cstate="print"/>
          <a:srcRect/>
          <a:stretch>
            <a:fillRect/>
          </a:stretch>
        </p:blipFill>
        <p:spPr bwMode="auto">
          <a:xfrm>
            <a:off x="228600" y="381000"/>
            <a:ext cx="8686800" cy="6096000"/>
          </a:xfrm>
          <a:prstGeom prst="rect">
            <a:avLst/>
          </a:prstGeom>
          <a:noFill/>
          <a:ln w="9525">
            <a:noFill/>
            <a:miter lim="800000"/>
            <a:headEnd/>
            <a:tailEnd/>
          </a:ln>
        </p:spPr>
      </p:pic>
    </p:spTree>
    <p:extLst>
      <p:ext uri="{BB962C8B-B14F-4D97-AF65-F5344CB8AC3E}">
        <p14:creationId xmlns:p14="http://schemas.microsoft.com/office/powerpoint/2010/main" val="750982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867400"/>
          </a:xfrm>
        </p:spPr>
        <p:txBody>
          <a:bodyPr>
            <a:normAutofit/>
          </a:bodyPr>
          <a:lstStyle/>
          <a:p>
            <a:pPr marL="0" indent="0">
              <a:buNone/>
            </a:pPr>
            <a:endParaRPr lang="en-US" b="1" i="1" dirty="0"/>
          </a:p>
          <a:p>
            <a:pPr marL="0" indent="0">
              <a:buNone/>
            </a:pPr>
            <a:r>
              <a:rPr lang="en-US" b="1" i="1" dirty="0" err="1"/>
              <a:t>Anconeus</a:t>
            </a:r>
            <a:endParaRPr lang="en-US" b="1" i="1" dirty="0"/>
          </a:p>
          <a:p>
            <a:endParaRPr lang="en-US" sz="2800" dirty="0"/>
          </a:p>
          <a:p>
            <a:r>
              <a:rPr lang="en-US" sz="2800" dirty="0"/>
              <a:t>It arises from posterior surface of lateral epicondyle of </a:t>
            </a:r>
            <a:r>
              <a:rPr lang="en-US" sz="2800" dirty="0" err="1"/>
              <a:t>humerus</a:t>
            </a:r>
            <a:r>
              <a:rPr lang="en-US" sz="2800" dirty="0"/>
              <a:t> &amp; extends medially to attach to lateral aspect of olecranon process</a:t>
            </a:r>
          </a:p>
          <a:p>
            <a:endParaRPr lang="en-US" sz="2800" dirty="0"/>
          </a:p>
          <a:p>
            <a:r>
              <a:rPr lang="en-US" sz="2800" dirty="0"/>
              <a:t>It stabilizes elbow during supination &amp; pronation &amp;  assists in elbow extension</a:t>
            </a:r>
          </a:p>
          <a:p>
            <a:pPr marL="0" indent="0">
              <a:buNone/>
            </a:pPr>
            <a:endParaRPr lang="en-US" dirty="0"/>
          </a:p>
        </p:txBody>
      </p:sp>
    </p:spTree>
    <p:extLst>
      <p:ext uri="{BB962C8B-B14F-4D97-AF65-F5344CB8AC3E}">
        <p14:creationId xmlns:p14="http://schemas.microsoft.com/office/powerpoint/2010/main" val="3756027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6172200"/>
          </a:xfrm>
        </p:spPr>
        <p:txBody>
          <a:bodyPr/>
          <a:lstStyle/>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r>
              <a:rPr lang="en-US" b="1" i="1" dirty="0"/>
              <a:t>	</a:t>
            </a:r>
            <a:r>
              <a:rPr lang="en-US" sz="4400" b="1" i="1" dirty="0"/>
              <a:t>RADIOULNAR ARTICULATION</a:t>
            </a:r>
            <a:endParaRPr lang="en-US" i="1" dirty="0"/>
          </a:p>
        </p:txBody>
      </p:sp>
    </p:spTree>
    <p:extLst>
      <p:ext uri="{BB962C8B-B14F-4D97-AF65-F5344CB8AC3E}">
        <p14:creationId xmlns:p14="http://schemas.microsoft.com/office/powerpoint/2010/main" val="2294800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Radioulnar</a:t>
            </a:r>
            <a:r>
              <a:rPr lang="en-US" b="1" dirty="0"/>
              <a:t> Articulation</a:t>
            </a:r>
            <a:br>
              <a:rPr lang="en-US" dirty="0"/>
            </a:br>
            <a:endParaRPr lang="en-US" dirty="0"/>
          </a:p>
        </p:txBody>
      </p:sp>
      <p:sp>
        <p:nvSpPr>
          <p:cNvPr id="3" name="Content Placeholder 2"/>
          <p:cNvSpPr>
            <a:spLocks noGrp="1"/>
          </p:cNvSpPr>
          <p:nvPr>
            <p:ph idx="1"/>
          </p:nvPr>
        </p:nvSpPr>
        <p:spPr>
          <a:xfrm>
            <a:off x="304800" y="1219200"/>
            <a:ext cx="8686800" cy="5334000"/>
          </a:xfrm>
        </p:spPr>
        <p:txBody>
          <a:bodyPr>
            <a:normAutofit/>
          </a:bodyPr>
          <a:lstStyle/>
          <a:p>
            <a:r>
              <a:rPr lang="en-US" sz="2800" dirty="0"/>
              <a:t>Proximal &amp; distal </a:t>
            </a:r>
            <a:r>
              <a:rPr lang="en-US" sz="2800" dirty="0" err="1"/>
              <a:t>radioulnar</a:t>
            </a:r>
            <a:r>
              <a:rPr lang="en-US" sz="2800" dirty="0"/>
              <a:t> joints are </a:t>
            </a:r>
            <a:r>
              <a:rPr lang="en-US" sz="2800" i="1" dirty="0">
                <a:solidFill>
                  <a:srgbClr val="C00000"/>
                </a:solidFill>
              </a:rPr>
              <a:t>uniaxial pivot joints</a:t>
            </a:r>
            <a:r>
              <a:rPr lang="en-US" sz="2800" dirty="0"/>
              <a:t> &amp; are mechanically linked, therefore, motion at one joint is always accompanied by motion at other joint</a:t>
            </a:r>
          </a:p>
          <a:p>
            <a:endParaRPr lang="en-US" sz="2800" dirty="0"/>
          </a:p>
          <a:p>
            <a:r>
              <a:rPr lang="en-US" sz="2800" dirty="0"/>
              <a:t>Pronation of forearm occurs as a result of radius crossing over ulna at superior </a:t>
            </a:r>
            <a:r>
              <a:rPr lang="en-US" sz="2800" dirty="0" err="1"/>
              <a:t>radioulnar</a:t>
            </a:r>
            <a:r>
              <a:rPr lang="en-US" sz="2800" dirty="0"/>
              <a:t> joint</a:t>
            </a:r>
          </a:p>
          <a:p>
            <a:endParaRPr lang="en-US" sz="2800" dirty="0"/>
          </a:p>
          <a:p>
            <a:r>
              <a:rPr lang="en-US" sz="2800" dirty="0"/>
              <a:t>During pronation &amp; supination, rim of head of radius spins within enclosure formed by radial notch &amp; annular ligament</a:t>
            </a:r>
          </a:p>
        </p:txBody>
      </p:sp>
    </p:spTree>
    <p:extLst>
      <p:ext uri="{BB962C8B-B14F-4D97-AF65-F5344CB8AC3E}">
        <p14:creationId xmlns:p14="http://schemas.microsoft.com/office/powerpoint/2010/main" val="3610298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943600"/>
          </a:xfrm>
        </p:spPr>
        <p:txBody>
          <a:bodyPr>
            <a:normAutofit/>
          </a:bodyPr>
          <a:lstStyle/>
          <a:p>
            <a:pPr marL="0" indent="0">
              <a:buNone/>
            </a:pPr>
            <a:r>
              <a:rPr lang="en-US" b="1" i="1" dirty="0"/>
              <a:t>LIGAMENTS</a:t>
            </a:r>
            <a:endParaRPr lang="en-US" i="1" dirty="0"/>
          </a:p>
          <a:p>
            <a:endParaRPr lang="en-US" i="1" dirty="0">
              <a:solidFill>
                <a:srgbClr val="C00000"/>
              </a:solidFill>
            </a:endParaRPr>
          </a:p>
          <a:p>
            <a:r>
              <a:rPr lang="en-US" sz="3000" i="1" dirty="0">
                <a:solidFill>
                  <a:srgbClr val="C00000"/>
                </a:solidFill>
              </a:rPr>
              <a:t>Annular ligament </a:t>
            </a:r>
            <a:r>
              <a:rPr lang="en-US" sz="3000" dirty="0"/>
              <a:t>is a strong band that forms 4/5</a:t>
            </a:r>
            <a:r>
              <a:rPr lang="en-US" sz="3000" baseline="30000" dirty="0"/>
              <a:t>ths</a:t>
            </a:r>
            <a:r>
              <a:rPr lang="en-US" sz="3000" dirty="0"/>
              <a:t> of a ring that encircles radial head</a:t>
            </a:r>
          </a:p>
          <a:p>
            <a:endParaRPr lang="en-US" sz="3000" dirty="0"/>
          </a:p>
          <a:p>
            <a:r>
              <a:rPr lang="en-US" sz="3000" dirty="0"/>
              <a:t>Inner surface of ligament is covered with cartilage &amp; serves as a joint surface</a:t>
            </a:r>
          </a:p>
          <a:p>
            <a:endParaRPr lang="en-US" sz="3000" dirty="0"/>
          </a:p>
          <a:p>
            <a:endParaRPr lang="en-US" dirty="0"/>
          </a:p>
          <a:p>
            <a:endParaRPr lang="en-US" dirty="0"/>
          </a:p>
        </p:txBody>
      </p:sp>
    </p:spTree>
    <p:extLst>
      <p:ext uri="{BB962C8B-B14F-4D97-AF65-F5344CB8AC3E}">
        <p14:creationId xmlns:p14="http://schemas.microsoft.com/office/powerpoint/2010/main" val="4232785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04800" y="228600"/>
            <a:ext cx="8534400" cy="6477000"/>
          </a:xfrm>
          <a:prstGeom prst="rect">
            <a:avLst/>
          </a:prstGeom>
          <a:noFill/>
          <a:ln w="9525">
            <a:noFill/>
            <a:miter lim="800000"/>
            <a:headEnd/>
            <a:tailEnd/>
          </a:ln>
          <a:effectLst/>
        </p:spPr>
      </p:pic>
    </p:spTree>
    <p:extLst>
      <p:ext uri="{BB962C8B-B14F-4D97-AF65-F5344CB8AC3E}">
        <p14:creationId xmlns:p14="http://schemas.microsoft.com/office/powerpoint/2010/main" val="1169083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i="1" dirty="0">
              <a:solidFill>
                <a:srgbClr val="C00000"/>
              </a:solidFill>
            </a:endParaRPr>
          </a:p>
          <a:p>
            <a:r>
              <a:rPr lang="en-US" sz="2800" i="1" dirty="0">
                <a:solidFill>
                  <a:srgbClr val="C00000"/>
                </a:solidFill>
              </a:rPr>
              <a:t>Quadrate ligament </a:t>
            </a:r>
            <a:r>
              <a:rPr lang="en-US" sz="2800" dirty="0"/>
              <a:t>extends from ulna’s radial notch to insert in neck of radius</a:t>
            </a:r>
          </a:p>
          <a:p>
            <a:endParaRPr lang="en-US" sz="2800" dirty="0"/>
          </a:p>
          <a:p>
            <a:r>
              <a:rPr lang="en-US" sz="2800" dirty="0" err="1"/>
              <a:t>Interosseous</a:t>
            </a:r>
            <a:r>
              <a:rPr lang="en-US" sz="2800" dirty="0"/>
              <a:t> membrane (IOM), which is located between radius &amp; ulna, maintains space between radius &amp; ulna during forearm rotation, provides stability for both superior &amp; inferior radio-ulnar joints</a:t>
            </a:r>
          </a:p>
          <a:p>
            <a:endParaRPr lang="en-US" sz="2800" dirty="0"/>
          </a:p>
        </p:txBody>
      </p:sp>
    </p:spTree>
    <p:extLst>
      <p:ext uri="{BB962C8B-B14F-4D97-AF65-F5344CB8AC3E}">
        <p14:creationId xmlns:p14="http://schemas.microsoft.com/office/powerpoint/2010/main" val="919707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8600" y="228600"/>
            <a:ext cx="8763000" cy="6248400"/>
          </a:xfrm>
          <a:prstGeom prst="rect">
            <a:avLst/>
          </a:prstGeom>
          <a:noFill/>
          <a:ln w="9525">
            <a:noFill/>
            <a:miter lim="800000"/>
            <a:headEnd/>
            <a:tailEnd/>
          </a:ln>
          <a:effectLst/>
        </p:spPr>
      </p:pic>
    </p:spTree>
    <p:extLst>
      <p:ext uri="{BB962C8B-B14F-4D97-AF65-F5344CB8AC3E}">
        <p14:creationId xmlns:p14="http://schemas.microsoft.com/office/powerpoint/2010/main" val="390183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A8E07-F321-4D33-8842-F4C213A511D5}"/>
              </a:ext>
            </a:extLst>
          </p:cNvPr>
          <p:cNvSpPr>
            <a:spLocks noGrp="1"/>
          </p:cNvSpPr>
          <p:nvPr>
            <p:ph idx="1"/>
          </p:nvPr>
        </p:nvSpPr>
        <p:spPr>
          <a:xfrm>
            <a:off x="457200" y="304800"/>
            <a:ext cx="8229600" cy="6019800"/>
          </a:xfrm>
        </p:spPr>
        <p:txBody>
          <a:bodyPr>
            <a:normAutofit/>
          </a:bodyPr>
          <a:lstStyle/>
          <a:p>
            <a:endParaRPr lang="en-US" sz="2800" dirty="0"/>
          </a:p>
          <a:p>
            <a:r>
              <a:rPr lang="en-US" sz="2800" dirty="0"/>
              <a:t>Muscles provide control &amp; stability to region as hand is used for various activities, from eating, dressing, &amp; grooming; to pushing, pulling, turning, lifting, throwing, catching, &amp; reaching for objects; to coordinated use of equipment, tools, &amp; machines</a:t>
            </a:r>
          </a:p>
          <a:p>
            <a:pPr marL="0" indent="0">
              <a:buNone/>
            </a:pPr>
            <a:endParaRPr lang="en-US" sz="2800" dirty="0"/>
          </a:p>
          <a:p>
            <a:pPr marL="0" indent="0">
              <a:buNone/>
            </a:pPr>
            <a:endParaRPr lang="en-US" sz="2800" dirty="0"/>
          </a:p>
          <a:p>
            <a:r>
              <a:rPr lang="en-US" sz="2800" dirty="0"/>
              <a:t>Tasks such as drinking &amp; eating primarily require elbow flexion, whereas a task such as reaching to tie shoelaces requires substantial elbow extension</a:t>
            </a:r>
          </a:p>
          <a:p>
            <a:endParaRPr lang="en-IN" dirty="0"/>
          </a:p>
        </p:txBody>
      </p:sp>
    </p:spTree>
    <p:extLst>
      <p:ext uri="{BB962C8B-B14F-4D97-AF65-F5344CB8AC3E}">
        <p14:creationId xmlns:p14="http://schemas.microsoft.com/office/powerpoint/2010/main" val="3092420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Autofit/>
          </a:bodyPr>
          <a:lstStyle/>
          <a:p>
            <a:pPr marL="0" indent="0">
              <a:buNone/>
            </a:pPr>
            <a:endParaRPr lang="en-US" sz="2800" b="1" dirty="0"/>
          </a:p>
          <a:p>
            <a:pPr marL="0" indent="0">
              <a:buNone/>
            </a:pPr>
            <a:r>
              <a:rPr lang="en-US" sz="2800" b="1" dirty="0"/>
              <a:t>PROXIMAL (SUPERIOR) RADIOULNAR ARTICULATION</a:t>
            </a:r>
          </a:p>
          <a:p>
            <a:pPr marL="0" indent="0">
              <a:buNone/>
            </a:pPr>
            <a:endParaRPr lang="en-US" sz="2800" b="1" dirty="0"/>
          </a:p>
          <a:p>
            <a:pPr marL="0" indent="0">
              <a:buNone/>
            </a:pPr>
            <a:r>
              <a:rPr lang="en-US" sz="2800" b="1" dirty="0"/>
              <a:t>Characteristics</a:t>
            </a:r>
          </a:p>
          <a:p>
            <a:r>
              <a:rPr lang="en-US" sz="2800" dirty="0"/>
              <a:t>Convex rim of radial head articulates with concave radial notch on ulna &amp; annular ligament</a:t>
            </a:r>
          </a:p>
          <a:p>
            <a:endParaRPr lang="en-US" sz="2800" dirty="0"/>
          </a:p>
          <a:p>
            <a:r>
              <a:rPr lang="en-US" sz="2800" dirty="0"/>
              <a:t>This ligament encircles rim of radial head &amp; stabilizes it against ulna</a:t>
            </a:r>
          </a:p>
          <a:p>
            <a:endParaRPr lang="en-US" sz="2800" dirty="0"/>
          </a:p>
          <a:p>
            <a:r>
              <a:rPr lang="en-US" sz="2800" dirty="0"/>
              <a:t>Primary motion is pronation/supination</a:t>
            </a:r>
          </a:p>
          <a:p>
            <a:pPr marL="0" indent="0">
              <a:buNone/>
            </a:pPr>
            <a:endParaRPr lang="en-US" sz="2800" b="1" dirty="0"/>
          </a:p>
          <a:p>
            <a:endParaRPr lang="en-US" sz="2800" dirty="0"/>
          </a:p>
        </p:txBody>
      </p:sp>
    </p:spTree>
    <p:extLst>
      <p:ext uri="{BB962C8B-B14F-4D97-AF65-F5344CB8AC3E}">
        <p14:creationId xmlns:p14="http://schemas.microsoft.com/office/powerpoint/2010/main" val="107427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791200"/>
          </a:xfrm>
        </p:spPr>
        <p:txBody>
          <a:bodyPr>
            <a:normAutofit fontScale="92500" lnSpcReduction="10000"/>
          </a:bodyPr>
          <a:lstStyle/>
          <a:p>
            <a:pPr marL="0" indent="0">
              <a:buNone/>
            </a:pPr>
            <a:r>
              <a:rPr lang="en-US" b="1" i="1" dirty="0"/>
              <a:t>ARTHROKINEMATICS</a:t>
            </a:r>
          </a:p>
          <a:p>
            <a:endParaRPr lang="en-US" b="1" dirty="0"/>
          </a:p>
          <a:p>
            <a:r>
              <a:rPr lang="en-US" dirty="0"/>
              <a:t>As forearm rotates into pronation &amp; supination, </a:t>
            </a:r>
            <a:r>
              <a:rPr lang="en-US" i="1" dirty="0">
                <a:solidFill>
                  <a:srgbClr val="C00000"/>
                </a:solidFill>
              </a:rPr>
              <a:t>convex rim of radial head </a:t>
            </a:r>
            <a:r>
              <a:rPr lang="en-US" dirty="0"/>
              <a:t>slides opposite bone motion</a:t>
            </a:r>
          </a:p>
          <a:p>
            <a:pPr marL="0" indent="0">
              <a:buNone/>
            </a:pPr>
            <a:endParaRPr lang="en-US" dirty="0"/>
          </a:p>
          <a:p>
            <a:r>
              <a:rPr lang="en-US" dirty="0"/>
              <a:t>With pronation head slides posteriorly (dorsally) on radial notch &amp; with supination it slides anteriorly (</a:t>
            </a:r>
            <a:r>
              <a:rPr lang="en-US" dirty="0" err="1"/>
              <a:t>volarly</a:t>
            </a:r>
            <a:r>
              <a:rPr lang="en-US" dirty="0"/>
              <a:t>)</a:t>
            </a:r>
          </a:p>
          <a:p>
            <a:endParaRPr lang="en-US" dirty="0"/>
          </a:p>
          <a:p>
            <a:r>
              <a:rPr lang="en-US" dirty="0"/>
              <a:t>It also slides in annular ligament &amp; proximal surface spins on </a:t>
            </a:r>
            <a:r>
              <a:rPr lang="en-US" dirty="0" err="1"/>
              <a:t>capitulum</a:t>
            </a:r>
            <a:endParaRPr lang="en-US" dirty="0"/>
          </a:p>
          <a:p>
            <a:endParaRPr lang="en-US" dirty="0"/>
          </a:p>
        </p:txBody>
      </p:sp>
    </p:spTree>
    <p:extLst>
      <p:ext uri="{BB962C8B-B14F-4D97-AF65-F5344CB8AC3E}">
        <p14:creationId xmlns:p14="http://schemas.microsoft.com/office/powerpoint/2010/main" val="3919195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rmAutofit/>
          </a:bodyPr>
          <a:lstStyle/>
          <a:p>
            <a:pPr marL="0" indent="0">
              <a:buNone/>
            </a:pPr>
            <a:r>
              <a:rPr lang="en-US" b="1" i="1" dirty="0"/>
              <a:t>FUNCTION: RADIOULNAR JOINTS</a:t>
            </a:r>
            <a:endParaRPr lang="en-US" i="1" dirty="0"/>
          </a:p>
          <a:p>
            <a:pPr marL="0" indent="0">
              <a:buNone/>
            </a:pPr>
            <a:endParaRPr lang="en-US" b="1" dirty="0"/>
          </a:p>
          <a:p>
            <a:pPr marL="0" indent="0">
              <a:buNone/>
            </a:pPr>
            <a:r>
              <a:rPr lang="en-US" b="1" dirty="0"/>
              <a:t>Axis of Motion</a:t>
            </a:r>
            <a:endParaRPr lang="en-US" dirty="0"/>
          </a:p>
          <a:p>
            <a:r>
              <a:rPr lang="en-US" dirty="0"/>
              <a:t>In supination, radius &amp; ulna lie parallel to one another, whereas in pronation, radius crosses over ulna</a:t>
            </a:r>
          </a:p>
          <a:p>
            <a:endParaRPr lang="en-US" dirty="0"/>
          </a:p>
          <a:p>
            <a:r>
              <a:rPr lang="en-US" dirty="0"/>
              <a:t>There is very little motion of ulna during pronation &amp; supination</a:t>
            </a:r>
          </a:p>
          <a:p>
            <a:endParaRPr lang="en-US" b="1" dirty="0"/>
          </a:p>
          <a:p>
            <a:endParaRPr lang="en-US" dirty="0"/>
          </a:p>
        </p:txBody>
      </p:sp>
    </p:spTree>
    <p:extLst>
      <p:ext uri="{BB962C8B-B14F-4D97-AF65-F5344CB8AC3E}">
        <p14:creationId xmlns:p14="http://schemas.microsoft.com/office/powerpoint/2010/main" val="445125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638800"/>
          </a:xfrm>
        </p:spPr>
        <p:txBody>
          <a:bodyPr>
            <a:normAutofit/>
          </a:bodyPr>
          <a:lstStyle/>
          <a:p>
            <a:pPr marL="0" indent="0">
              <a:buNone/>
            </a:pPr>
            <a:r>
              <a:rPr lang="en-US" sz="2800" b="1" dirty="0"/>
              <a:t>Range of Motion</a:t>
            </a:r>
            <a:endParaRPr lang="en-US" sz="2800" dirty="0"/>
          </a:p>
          <a:p>
            <a:endParaRPr lang="en-US" sz="2800" dirty="0"/>
          </a:p>
          <a:p>
            <a:r>
              <a:rPr lang="en-US" sz="2800" dirty="0"/>
              <a:t>ROM of pronation &amp; supination is assessed with elbow in 90</a:t>
            </a:r>
            <a:r>
              <a:rPr lang="en-US" sz="2800" baseline="30000" dirty="0"/>
              <a:t>0</a:t>
            </a:r>
            <a:r>
              <a:rPr lang="en-US" sz="2800" dirty="0"/>
              <a:t> of flexion</a:t>
            </a:r>
          </a:p>
          <a:p>
            <a:endParaRPr lang="en-US" sz="2800" dirty="0"/>
          </a:p>
          <a:p>
            <a:r>
              <a:rPr lang="en-US" sz="2800" dirty="0"/>
              <a:t>This position of elbow stabilizes </a:t>
            </a:r>
            <a:r>
              <a:rPr lang="en-US" sz="2800" dirty="0" err="1"/>
              <a:t>humerus</a:t>
            </a:r>
            <a:r>
              <a:rPr lang="en-US" sz="2800" dirty="0"/>
              <a:t> so that </a:t>
            </a:r>
            <a:r>
              <a:rPr lang="en-US" sz="2800" dirty="0" err="1"/>
              <a:t>radioulnar</a:t>
            </a:r>
            <a:r>
              <a:rPr lang="en-US" sz="2800" dirty="0"/>
              <a:t> joint rotation may be distinguished from rotation that is occurring at shoulder joint</a:t>
            </a:r>
          </a:p>
          <a:p>
            <a:endParaRPr lang="en-US" sz="2800" dirty="0"/>
          </a:p>
          <a:p>
            <a:r>
              <a:rPr lang="en-US" sz="2800" dirty="0"/>
              <a:t>When elbow is fully extended, active supination &amp; pronation occur in conjunction with shoulder rotation</a:t>
            </a:r>
          </a:p>
          <a:p>
            <a:pPr marL="0" indent="0">
              <a:buNone/>
            </a:pPr>
            <a:endParaRPr lang="en-US" sz="2800" dirty="0"/>
          </a:p>
          <a:p>
            <a:endParaRPr lang="en-US" sz="2800" dirty="0"/>
          </a:p>
        </p:txBody>
      </p:sp>
    </p:spTree>
    <p:extLst>
      <p:ext uri="{BB962C8B-B14F-4D97-AF65-F5344CB8AC3E}">
        <p14:creationId xmlns:p14="http://schemas.microsoft.com/office/powerpoint/2010/main" val="820189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a:bodyPr>
          <a:lstStyle/>
          <a:p>
            <a:pPr marL="0" indent="0">
              <a:buNone/>
            </a:pPr>
            <a:r>
              <a:rPr lang="en-US" sz="2800" b="1" i="1" dirty="0"/>
              <a:t>Forearm Supination</a:t>
            </a:r>
            <a:endParaRPr lang="en-US" sz="2800" b="1" dirty="0"/>
          </a:p>
          <a:p>
            <a:pPr marL="0" indent="0">
              <a:buNone/>
            </a:pPr>
            <a:r>
              <a:rPr lang="en-US" sz="2800" b="1" i="1" dirty="0"/>
              <a:t>Supinator</a:t>
            </a:r>
          </a:p>
          <a:p>
            <a:pPr marL="0" indent="0">
              <a:buNone/>
            </a:pPr>
            <a:endParaRPr lang="en-US" sz="2800" dirty="0"/>
          </a:p>
          <a:p>
            <a:r>
              <a:rPr lang="en-US" sz="2800" dirty="0"/>
              <a:t>Proximal attachment of supinator at annular &amp; lateral collateral ligaments may function to </a:t>
            </a:r>
            <a:r>
              <a:rPr lang="en-US" sz="2800" i="1" dirty="0">
                <a:solidFill>
                  <a:srgbClr val="C00000"/>
                </a:solidFill>
              </a:rPr>
              <a:t>stabilize lateral aspect of elbow</a:t>
            </a:r>
          </a:p>
          <a:p>
            <a:endParaRPr lang="en-US" sz="2800" dirty="0"/>
          </a:p>
          <a:p>
            <a:r>
              <a:rPr lang="en-US" sz="2800" dirty="0"/>
              <a:t>Its effectiveness as a supinator is not affected by elbow position as is the biceps </a:t>
            </a:r>
            <a:r>
              <a:rPr lang="en-US" sz="2800" dirty="0" err="1"/>
              <a:t>brachii</a:t>
            </a:r>
            <a:endParaRPr lang="en-US" sz="2800" dirty="0"/>
          </a:p>
          <a:p>
            <a:endParaRPr lang="en-US" sz="2800" dirty="0"/>
          </a:p>
        </p:txBody>
      </p:sp>
    </p:spTree>
    <p:extLst>
      <p:ext uri="{BB962C8B-B14F-4D97-AF65-F5344CB8AC3E}">
        <p14:creationId xmlns:p14="http://schemas.microsoft.com/office/powerpoint/2010/main" val="3225507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6019800"/>
          </a:xfrm>
        </p:spPr>
        <p:txBody>
          <a:bodyPr>
            <a:normAutofit/>
          </a:bodyPr>
          <a:lstStyle/>
          <a:p>
            <a:pPr marL="0" indent="0">
              <a:buNone/>
            </a:pPr>
            <a:endParaRPr lang="en-US" sz="2800" b="1" i="1" dirty="0"/>
          </a:p>
          <a:p>
            <a:pPr marL="0" indent="0">
              <a:buNone/>
            </a:pPr>
            <a:r>
              <a:rPr lang="en-US" sz="2800" b="1" i="1" dirty="0"/>
              <a:t>Biceps </a:t>
            </a:r>
            <a:r>
              <a:rPr lang="en-US" sz="2800" b="1" i="1" dirty="0" err="1"/>
              <a:t>brachii</a:t>
            </a:r>
            <a:endParaRPr lang="en-US" sz="2800" b="1" i="1" dirty="0"/>
          </a:p>
          <a:p>
            <a:endParaRPr lang="en-US" sz="2800" b="1" i="1" dirty="0"/>
          </a:p>
          <a:p>
            <a:r>
              <a:rPr lang="en-US" sz="2800" dirty="0"/>
              <a:t>Biceps acts as a supinator if elbow simultaneously flexes or if resistance is given to supination when elbow is in extension</a:t>
            </a:r>
          </a:p>
          <a:p>
            <a:pPr marL="0" indent="0">
              <a:buNone/>
            </a:pPr>
            <a:endParaRPr lang="en-US" sz="2800" b="1" i="1" dirty="0"/>
          </a:p>
          <a:p>
            <a:endParaRPr lang="en-US" sz="2800" dirty="0"/>
          </a:p>
        </p:txBody>
      </p:sp>
    </p:spTree>
    <p:extLst>
      <p:ext uri="{BB962C8B-B14F-4D97-AF65-F5344CB8AC3E}">
        <p14:creationId xmlns:p14="http://schemas.microsoft.com/office/powerpoint/2010/main" val="3219125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15400" cy="6705600"/>
          </a:xfrm>
        </p:spPr>
        <p:txBody>
          <a:bodyPr>
            <a:noAutofit/>
          </a:bodyPr>
          <a:lstStyle/>
          <a:p>
            <a:pPr marL="0" indent="0">
              <a:buNone/>
            </a:pPr>
            <a:r>
              <a:rPr lang="en-US" sz="2800" b="1" i="1" dirty="0"/>
              <a:t>Forearm Pronation</a:t>
            </a:r>
            <a:endParaRPr lang="en-US" sz="2800" i="1" dirty="0"/>
          </a:p>
          <a:p>
            <a:pPr marL="0" indent="0">
              <a:buNone/>
            </a:pPr>
            <a:endParaRPr lang="en-US" sz="2800" b="1" i="1" dirty="0"/>
          </a:p>
          <a:p>
            <a:pPr marL="0" indent="0">
              <a:buNone/>
            </a:pPr>
            <a:r>
              <a:rPr lang="en-US" sz="2800" b="1" i="1" dirty="0"/>
              <a:t>Pronator </a:t>
            </a:r>
            <a:r>
              <a:rPr lang="en-US" sz="2800" b="1" i="1" dirty="0" err="1"/>
              <a:t>teres</a:t>
            </a:r>
            <a:endParaRPr lang="en-US" sz="2800" b="1" i="1" dirty="0"/>
          </a:p>
          <a:p>
            <a:endParaRPr lang="en-US" sz="2800" dirty="0"/>
          </a:p>
          <a:p>
            <a:r>
              <a:rPr lang="en-US" sz="2800" dirty="0"/>
              <a:t>It pronates as well as stabilizes proximal </a:t>
            </a:r>
            <a:r>
              <a:rPr lang="en-US" sz="2800" dirty="0" err="1"/>
              <a:t>radioulnar</a:t>
            </a:r>
            <a:r>
              <a:rPr lang="en-US" sz="2800" dirty="0"/>
              <a:t> joint &amp; helps approximate </a:t>
            </a:r>
            <a:r>
              <a:rPr lang="en-US" sz="2800" dirty="0" err="1"/>
              <a:t>humeroradial</a:t>
            </a:r>
            <a:r>
              <a:rPr lang="en-US" sz="2800" dirty="0"/>
              <a:t> articulation</a:t>
            </a:r>
          </a:p>
          <a:p>
            <a:pPr marL="0" indent="0">
              <a:buNone/>
            </a:pPr>
            <a:endParaRPr lang="en-US" sz="2800" b="1" i="1" dirty="0"/>
          </a:p>
          <a:p>
            <a:pPr marL="0" indent="0">
              <a:buNone/>
            </a:pPr>
            <a:r>
              <a:rPr lang="en-US" sz="2800" b="1" i="1" dirty="0"/>
              <a:t>Pronator </a:t>
            </a:r>
            <a:r>
              <a:rPr lang="en-US" sz="2800" b="1" i="1" dirty="0" err="1"/>
              <a:t>quadratus</a:t>
            </a:r>
            <a:endParaRPr lang="en-US" sz="2800" b="1" i="1" dirty="0"/>
          </a:p>
          <a:p>
            <a:pPr marL="0" indent="0">
              <a:buNone/>
            </a:pPr>
            <a:endParaRPr lang="en-US" sz="2800" b="1" i="1" dirty="0"/>
          </a:p>
          <a:p>
            <a:r>
              <a:rPr lang="en-US" sz="2800" dirty="0"/>
              <a:t>It is a one-joint muscle &amp; is active during all pronation activities &amp; is unaffected by changing positions at elbow</a:t>
            </a:r>
          </a:p>
          <a:p>
            <a:pPr marL="0" indent="0">
              <a:buNone/>
            </a:pPr>
            <a:endParaRPr lang="en-US" sz="2800" dirty="0"/>
          </a:p>
          <a:p>
            <a:r>
              <a:rPr lang="en-US" sz="2800" dirty="0"/>
              <a:t>It produces pronation by exerting pull on radius</a:t>
            </a:r>
          </a:p>
          <a:p>
            <a:pPr marL="0" indent="0">
              <a:buNone/>
            </a:pPr>
            <a:endParaRPr lang="en-US" sz="2800" dirty="0"/>
          </a:p>
          <a:p>
            <a:r>
              <a:rPr lang="en-US" sz="2800" dirty="0"/>
              <a:t>It is a one-joint muscle It is active in </a:t>
            </a:r>
            <a:r>
              <a:rPr lang="en-US" sz="2800" dirty="0" err="1"/>
              <a:t>unresisted</a:t>
            </a:r>
            <a:r>
              <a:rPr lang="en-US" sz="2800" dirty="0"/>
              <a:t> &amp; resisted pronation &amp; in slow or fast pronation</a:t>
            </a:r>
          </a:p>
          <a:p>
            <a:endParaRPr lang="en-US" sz="2800" dirty="0"/>
          </a:p>
        </p:txBody>
      </p:sp>
    </p:spTree>
    <p:extLst>
      <p:ext uri="{BB962C8B-B14F-4D97-AF65-F5344CB8AC3E}">
        <p14:creationId xmlns:p14="http://schemas.microsoft.com/office/powerpoint/2010/main" val="3994438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52400" y="152400"/>
            <a:ext cx="8839200" cy="6553199"/>
          </a:xfrm>
          <a:prstGeom prst="rect">
            <a:avLst/>
          </a:prstGeom>
          <a:noFill/>
          <a:ln w="9525">
            <a:noFill/>
            <a:miter lim="800000"/>
            <a:headEnd/>
            <a:tailEnd/>
          </a:ln>
        </p:spPr>
      </p:pic>
    </p:spTree>
    <p:extLst>
      <p:ext uri="{BB962C8B-B14F-4D97-AF65-F5344CB8AC3E}">
        <p14:creationId xmlns:p14="http://schemas.microsoft.com/office/powerpoint/2010/main" val="2493919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PATHOMECHANICS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99561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3600" b="1" i="1" dirty="0"/>
              <a:t>EFFECTS OF INJURY ON ELBOW</a:t>
            </a:r>
          </a:p>
        </p:txBody>
      </p:sp>
    </p:spTree>
    <p:extLst>
      <p:ext uri="{BB962C8B-B14F-4D97-AF65-F5344CB8AC3E}">
        <p14:creationId xmlns:p14="http://schemas.microsoft.com/office/powerpoint/2010/main" val="82985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394325"/>
          </a:xfrm>
        </p:spPr>
        <p:txBody>
          <a:bodyPr>
            <a:normAutofit/>
          </a:bodyPr>
          <a:lstStyle/>
          <a:p>
            <a:endParaRPr lang="en-US" sz="2800" dirty="0"/>
          </a:p>
          <a:p>
            <a:r>
              <a:rPr lang="en-US" sz="2800" dirty="0"/>
              <a:t>One degree of freedom is possible at elbow, permitting motions of </a:t>
            </a:r>
            <a:r>
              <a:rPr lang="en-US" sz="2800" i="1" dirty="0">
                <a:solidFill>
                  <a:srgbClr val="C00000"/>
                </a:solidFill>
              </a:rPr>
              <a:t>flexion &amp; extension</a:t>
            </a:r>
            <a:r>
              <a:rPr lang="en-US" sz="2800" dirty="0"/>
              <a:t>, which occurs in </a:t>
            </a:r>
            <a:r>
              <a:rPr lang="en-US" sz="2800" i="1" dirty="0">
                <a:solidFill>
                  <a:srgbClr val="C00000"/>
                </a:solidFill>
              </a:rPr>
              <a:t>sagittal plane around a coronal axis</a:t>
            </a:r>
          </a:p>
          <a:p>
            <a:r>
              <a:rPr lang="en-US" sz="2800" dirty="0"/>
              <a:t>A slight bit of axial rotation and side-to-side motion of the ulna occurs during flexion and extension, and that is why the elbow is considered to be a modified or loose hinge joint rather than a pure hinge joint.</a:t>
            </a:r>
            <a:br>
              <a:rPr lang="en-US" dirty="0"/>
            </a:br>
            <a:endParaRPr lang="en-US" sz="2800" i="1" dirty="0">
              <a:solidFill>
                <a:srgbClr val="C00000"/>
              </a:solidFill>
            </a:endParaRPr>
          </a:p>
          <a:p>
            <a:endParaRPr lang="en-US" dirty="0"/>
          </a:p>
          <a:p>
            <a:endParaRPr lang="en-US" dirty="0"/>
          </a:p>
          <a:p>
            <a:endParaRPr lang="en-US" dirty="0"/>
          </a:p>
        </p:txBody>
      </p:sp>
    </p:spTree>
    <p:extLst>
      <p:ext uri="{BB962C8B-B14F-4D97-AF65-F5344CB8AC3E}">
        <p14:creationId xmlns:p14="http://schemas.microsoft.com/office/powerpoint/2010/main" val="1203912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715000"/>
          </a:xfrm>
        </p:spPr>
        <p:txBody>
          <a:bodyPr/>
          <a:lstStyle/>
          <a:p>
            <a:endParaRPr lang="en-US" b="1" dirty="0"/>
          </a:p>
          <a:p>
            <a:endParaRPr lang="en-US" b="1" dirty="0"/>
          </a:p>
          <a:p>
            <a:r>
              <a:rPr lang="en-US" b="1" i="1" dirty="0">
                <a:solidFill>
                  <a:srgbClr val="C00000"/>
                </a:solidFill>
              </a:rPr>
              <a:t>Compression Injuries</a:t>
            </a:r>
          </a:p>
          <a:p>
            <a:endParaRPr lang="en-US" b="1" i="1" dirty="0">
              <a:solidFill>
                <a:srgbClr val="C00000"/>
              </a:solidFill>
            </a:endParaRPr>
          </a:p>
          <a:p>
            <a:r>
              <a:rPr lang="en-US" b="1" i="1" dirty="0">
                <a:solidFill>
                  <a:srgbClr val="C00000"/>
                </a:solidFill>
              </a:rPr>
              <a:t>Distraction Injuries</a:t>
            </a:r>
          </a:p>
          <a:p>
            <a:endParaRPr lang="en-US" b="1" i="1" dirty="0">
              <a:solidFill>
                <a:srgbClr val="C00000"/>
              </a:solidFill>
            </a:endParaRPr>
          </a:p>
          <a:p>
            <a:r>
              <a:rPr lang="en-US" b="1" i="1" dirty="0" err="1">
                <a:solidFill>
                  <a:srgbClr val="C00000"/>
                </a:solidFill>
              </a:rPr>
              <a:t>Varus</a:t>
            </a:r>
            <a:r>
              <a:rPr lang="en-US" b="1" i="1" dirty="0">
                <a:solidFill>
                  <a:srgbClr val="C00000"/>
                </a:solidFill>
              </a:rPr>
              <a:t>/Valgus Injuries</a:t>
            </a:r>
            <a:endParaRPr lang="en-US" i="1" dirty="0">
              <a:solidFill>
                <a:srgbClr val="C00000"/>
              </a:solidFill>
            </a:endParaRPr>
          </a:p>
        </p:txBody>
      </p:sp>
    </p:spTree>
    <p:extLst>
      <p:ext uri="{BB962C8B-B14F-4D97-AF65-F5344CB8AC3E}">
        <p14:creationId xmlns:p14="http://schemas.microsoft.com/office/powerpoint/2010/main" val="2099462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COMPRESSION INJURIES</a:t>
            </a:r>
            <a:endParaRPr lang="en-US" dirty="0"/>
          </a:p>
        </p:txBody>
      </p:sp>
      <p:sp>
        <p:nvSpPr>
          <p:cNvPr id="3" name="Content Placeholder 2"/>
          <p:cNvSpPr>
            <a:spLocks noGrp="1"/>
          </p:cNvSpPr>
          <p:nvPr>
            <p:ph idx="1"/>
          </p:nvPr>
        </p:nvSpPr>
        <p:spPr/>
        <p:txBody>
          <a:bodyPr>
            <a:normAutofit/>
          </a:bodyPr>
          <a:lstStyle/>
          <a:p>
            <a:r>
              <a:rPr lang="en-US" sz="2800" dirty="0"/>
              <a:t>Resistance to longitudinal compression forces at elbow is provided for mainly by contact of bony components; therefore, excessive compression forces at elbow often result in bony failure</a:t>
            </a:r>
          </a:p>
          <a:p>
            <a:endParaRPr lang="en-US" sz="2800" dirty="0"/>
          </a:p>
          <a:p>
            <a:r>
              <a:rPr lang="en-US" sz="2800" dirty="0"/>
              <a:t>Falling on hand when elbow is in a close-packed (extended) position may result in transmission of forces through bones of forearm to elbow </a:t>
            </a:r>
          </a:p>
        </p:txBody>
      </p:sp>
    </p:spTree>
    <p:extLst>
      <p:ext uri="{BB962C8B-B14F-4D97-AF65-F5344CB8AC3E}">
        <p14:creationId xmlns:p14="http://schemas.microsoft.com/office/powerpoint/2010/main" val="196507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0037" y="274638"/>
            <a:ext cx="8702146" cy="6202362"/>
          </a:xfrm>
          <a:prstGeom prst="rect">
            <a:avLst/>
          </a:prstGeom>
        </p:spPr>
      </p:pic>
    </p:spTree>
    <p:extLst>
      <p:ext uri="{BB962C8B-B14F-4D97-AF65-F5344CB8AC3E}">
        <p14:creationId xmlns:p14="http://schemas.microsoft.com/office/powerpoint/2010/main" val="4220388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40091" cy="6705600"/>
          </a:xfrm>
        </p:spPr>
        <p:txBody>
          <a:bodyPr>
            <a:noAutofit/>
          </a:bodyPr>
          <a:lstStyle/>
          <a:p>
            <a:endParaRPr lang="en-US" sz="2800" dirty="0"/>
          </a:p>
          <a:p>
            <a:r>
              <a:rPr lang="en-US" sz="2800" dirty="0"/>
              <a:t>Muscle contractions also may cause high compression forces at elbow. For example, during acceleration &amp;  deceleration phases of baseball pitching, compression forces at elbow can attain 90% of body weight</a:t>
            </a:r>
          </a:p>
          <a:p>
            <a:endParaRPr lang="en-US" sz="2800" dirty="0"/>
          </a:p>
          <a:p>
            <a:r>
              <a:rPr lang="en-US" sz="2800" dirty="0"/>
              <a:t>Nerve compression, bony fracture, or dislocation may also result from muscle contractions</a:t>
            </a:r>
            <a:br>
              <a:rPr lang="en-US" sz="2800" dirty="0"/>
            </a:br>
            <a:endParaRPr lang="en-US" sz="2800" dirty="0"/>
          </a:p>
          <a:p>
            <a:r>
              <a:rPr lang="en-US" sz="2800" dirty="0"/>
              <a:t>Repetitive forceful contractions of flexor carpi </a:t>
            </a:r>
            <a:r>
              <a:rPr lang="en-US" sz="2800" dirty="0" err="1"/>
              <a:t>ulnaris</a:t>
            </a:r>
            <a:r>
              <a:rPr lang="en-US" sz="2800" dirty="0"/>
              <a:t> muscle may compress ulnar nerve as it passes through </a:t>
            </a:r>
            <a:r>
              <a:rPr lang="en-US" sz="2800" dirty="0" err="1"/>
              <a:t>cubital</a:t>
            </a:r>
            <a:r>
              <a:rPr lang="en-US" sz="2800" dirty="0"/>
              <a:t> tunnel between medial epicondyle of </a:t>
            </a:r>
            <a:r>
              <a:rPr lang="en-US" sz="2800" dirty="0" err="1"/>
              <a:t>humerus</a:t>
            </a:r>
            <a:r>
              <a:rPr lang="en-US" sz="2800" dirty="0"/>
              <a:t> &amp; olecranon process of ulna</a:t>
            </a:r>
          </a:p>
          <a:p>
            <a:pPr marL="0" indent="0">
              <a:buNone/>
            </a:pPr>
            <a:br>
              <a:rPr lang="en-US" sz="2800" dirty="0"/>
            </a:br>
            <a:endParaRPr lang="en-US" sz="2800" dirty="0"/>
          </a:p>
        </p:txBody>
      </p:sp>
    </p:spTree>
    <p:extLst>
      <p:ext uri="{BB962C8B-B14F-4D97-AF65-F5344CB8AC3E}">
        <p14:creationId xmlns:p14="http://schemas.microsoft.com/office/powerpoint/2010/main" val="219382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59731" y="274638"/>
            <a:ext cx="5824537" cy="6262594"/>
          </a:xfrm>
          <a:prstGeom prst="rect">
            <a:avLst/>
          </a:prstGeom>
        </p:spPr>
      </p:pic>
    </p:spTree>
    <p:extLst>
      <p:ext uri="{BB962C8B-B14F-4D97-AF65-F5344CB8AC3E}">
        <p14:creationId xmlns:p14="http://schemas.microsoft.com/office/powerpoint/2010/main" val="66443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Distraction Injuries</a:t>
            </a:r>
            <a:endParaRPr lang="en-US" i="1" dirty="0"/>
          </a:p>
        </p:txBody>
      </p:sp>
      <p:sp>
        <p:nvSpPr>
          <p:cNvPr id="3" name="Content Placeholder 2"/>
          <p:cNvSpPr>
            <a:spLocks noGrp="1"/>
          </p:cNvSpPr>
          <p:nvPr>
            <p:ph idx="1"/>
          </p:nvPr>
        </p:nvSpPr>
        <p:spPr/>
        <p:txBody>
          <a:bodyPr>
            <a:normAutofit/>
          </a:bodyPr>
          <a:lstStyle/>
          <a:p>
            <a:r>
              <a:rPr lang="en-US" sz="2800" dirty="0"/>
              <a:t>Ligaments &amp; muscles provide resistance of joints of elbow complex to longitudinal traction </a:t>
            </a:r>
          </a:p>
          <a:p>
            <a:endParaRPr lang="en-US" sz="2800" dirty="0"/>
          </a:p>
          <a:p>
            <a:r>
              <a:rPr lang="en-US" sz="2800" dirty="0"/>
              <a:t>A tensile force of sufficient magnitude exerted on a pronated &amp; extended forearm may cause radius to be pulled inferiorly out of annular ligament</a:t>
            </a:r>
            <a:br>
              <a:rPr lang="en-US" sz="2800" dirty="0"/>
            </a:br>
            <a:endParaRPr lang="en-US" sz="2800" dirty="0"/>
          </a:p>
          <a:p>
            <a:endParaRPr lang="en-US" sz="2800" dirty="0"/>
          </a:p>
        </p:txBody>
      </p:sp>
    </p:spTree>
    <p:extLst>
      <p:ext uri="{BB962C8B-B14F-4D97-AF65-F5344CB8AC3E}">
        <p14:creationId xmlns:p14="http://schemas.microsoft.com/office/powerpoint/2010/main" val="1166915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638800"/>
          </a:xfrm>
        </p:spPr>
        <p:txBody>
          <a:bodyPr>
            <a:normAutofit/>
          </a:bodyPr>
          <a:lstStyle/>
          <a:p>
            <a:endParaRPr lang="en-US" sz="2800" dirty="0"/>
          </a:p>
          <a:p>
            <a:r>
              <a:rPr lang="en-US" sz="2800" dirty="0"/>
              <a:t>This injury is common in young children younger than 5 years &amp; rare in adults</a:t>
            </a:r>
          </a:p>
          <a:p>
            <a:endParaRPr lang="en-US" sz="2800" dirty="0"/>
          </a:p>
          <a:p>
            <a:r>
              <a:rPr lang="en-US" sz="2800" dirty="0"/>
              <a:t>Lifting a small child up into air by one or both hands or yanking a child by one hand is usual causative mechanism, &amp; therefore injury is referred to as either </a:t>
            </a:r>
            <a:r>
              <a:rPr lang="en-US" sz="2800" b="1" i="1" dirty="0">
                <a:solidFill>
                  <a:srgbClr val="C00000"/>
                </a:solidFill>
              </a:rPr>
              <a:t>nursemaid’s</a:t>
            </a:r>
            <a:r>
              <a:rPr lang="en-US" sz="2800" i="1" dirty="0">
                <a:solidFill>
                  <a:srgbClr val="C00000"/>
                </a:solidFill>
              </a:rPr>
              <a:t>  </a:t>
            </a:r>
            <a:r>
              <a:rPr lang="en-US" sz="2800" b="1" i="1" dirty="0">
                <a:solidFill>
                  <a:srgbClr val="C00000"/>
                </a:solidFill>
              </a:rPr>
              <a:t>elbow </a:t>
            </a:r>
            <a:r>
              <a:rPr lang="en-US" sz="2800" i="1" dirty="0">
                <a:solidFill>
                  <a:srgbClr val="C00000"/>
                </a:solidFill>
              </a:rPr>
              <a:t>or “pulled elbow”</a:t>
            </a:r>
            <a:br>
              <a:rPr lang="en-US" sz="2800" dirty="0"/>
            </a:br>
            <a:endParaRPr lang="en-US" sz="2800" dirty="0"/>
          </a:p>
        </p:txBody>
      </p:sp>
    </p:spTree>
    <p:extLst>
      <p:ext uri="{BB962C8B-B14F-4D97-AF65-F5344CB8AC3E}">
        <p14:creationId xmlns:p14="http://schemas.microsoft.com/office/powerpoint/2010/main" val="1636177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10916" y="274638"/>
            <a:ext cx="5922168" cy="5922168"/>
          </a:xfrm>
          <a:prstGeom prst="rect">
            <a:avLst/>
          </a:prstGeom>
        </p:spPr>
      </p:pic>
    </p:spTree>
    <p:extLst>
      <p:ext uri="{BB962C8B-B14F-4D97-AF65-F5344CB8AC3E}">
        <p14:creationId xmlns:p14="http://schemas.microsoft.com/office/powerpoint/2010/main" val="2571567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8200"/>
          </a:xfrm>
        </p:spPr>
        <p:txBody>
          <a:bodyPr/>
          <a:lstStyle/>
          <a:p>
            <a:r>
              <a:rPr lang="en-US" b="1" i="1" dirty="0" err="1"/>
              <a:t>Varus</a:t>
            </a:r>
            <a:r>
              <a:rPr lang="en-US" b="1" i="1" dirty="0"/>
              <a:t>/Valgus Injuries</a:t>
            </a:r>
            <a:endParaRPr lang="en-US" i="1" dirty="0"/>
          </a:p>
        </p:txBody>
      </p:sp>
      <p:sp>
        <p:nvSpPr>
          <p:cNvPr id="3" name="Content Placeholder 2"/>
          <p:cNvSpPr>
            <a:spLocks noGrp="1"/>
          </p:cNvSpPr>
          <p:nvPr>
            <p:ph idx="1"/>
          </p:nvPr>
        </p:nvSpPr>
        <p:spPr>
          <a:xfrm>
            <a:off x="152400" y="838200"/>
            <a:ext cx="8915400" cy="6019800"/>
          </a:xfrm>
        </p:spPr>
        <p:txBody>
          <a:bodyPr>
            <a:noAutofit/>
          </a:bodyPr>
          <a:lstStyle/>
          <a:p>
            <a:endParaRPr lang="en-US" sz="2800" dirty="0"/>
          </a:p>
          <a:p>
            <a:r>
              <a:rPr lang="en-US" sz="2800" dirty="0"/>
              <a:t>If one side of joint is subjected to abnormal tensile stresses, other side is subjected to abnormal compressive forces</a:t>
            </a:r>
          </a:p>
          <a:p>
            <a:pPr marL="0" indent="0">
              <a:buNone/>
            </a:pPr>
            <a:endParaRPr lang="en-US" sz="2800" dirty="0"/>
          </a:p>
          <a:p>
            <a:r>
              <a:rPr lang="en-US" sz="2800" dirty="0"/>
              <a:t>For example, MCL is subjected to tensile stress during backswing portion of throwing a ball</a:t>
            </a:r>
          </a:p>
          <a:p>
            <a:endParaRPr lang="en-US" sz="2800" dirty="0"/>
          </a:p>
          <a:p>
            <a:r>
              <a:rPr lang="en-US" sz="2800" dirty="0"/>
              <a:t>If stress on MCL is repetitive, such as in baseball pitching, ligament may become lax &amp; unable to reinforce medial aspect of joint</a:t>
            </a:r>
          </a:p>
          <a:p>
            <a:pPr marL="0" indent="0">
              <a:buNone/>
            </a:pPr>
            <a:br>
              <a:rPr lang="en-US" sz="2800" dirty="0"/>
            </a:br>
            <a:br>
              <a:rPr lang="en-US" sz="2800" dirty="0"/>
            </a:br>
            <a:endParaRPr lang="en-US" sz="2800" dirty="0"/>
          </a:p>
        </p:txBody>
      </p:sp>
    </p:spTree>
    <p:extLst>
      <p:ext uri="{BB962C8B-B14F-4D97-AF65-F5344CB8AC3E}">
        <p14:creationId xmlns:p14="http://schemas.microsoft.com/office/powerpoint/2010/main" val="889127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Resulting medial instability may cause an increase in normal carrying angle &amp; excessive compression on lateral aspect of joint so  radial head impacts on </a:t>
            </a:r>
            <a:r>
              <a:rPr lang="en-US" sz="2800" dirty="0" err="1"/>
              <a:t>capitulum</a:t>
            </a:r>
            <a:endParaRPr lang="en-US" sz="2800" dirty="0"/>
          </a:p>
          <a:p>
            <a:endParaRPr lang="en-US" sz="2800" dirty="0"/>
          </a:p>
          <a:p>
            <a:r>
              <a:rPr lang="en-US" sz="2800" dirty="0"/>
              <a:t>Other conditions that may occur in throwing elbow include </a:t>
            </a:r>
            <a:r>
              <a:rPr lang="en-US" sz="2800" i="1" dirty="0">
                <a:solidFill>
                  <a:srgbClr val="C00000"/>
                </a:solidFill>
              </a:rPr>
              <a:t>ulnar neuritis, flexor-pronator muscle strain or tendinitis, &amp; medial </a:t>
            </a:r>
            <a:r>
              <a:rPr lang="en-US" sz="2800" i="1" dirty="0" err="1">
                <a:solidFill>
                  <a:srgbClr val="C00000"/>
                </a:solidFill>
              </a:rPr>
              <a:t>epicondylitis</a:t>
            </a:r>
            <a:endParaRPr lang="en-US" sz="2800" i="1" dirty="0">
              <a:solidFill>
                <a:srgbClr val="C00000"/>
              </a:solidFill>
            </a:endParaRPr>
          </a:p>
          <a:p>
            <a:endParaRPr lang="en-US" sz="2800" dirty="0"/>
          </a:p>
        </p:txBody>
      </p:sp>
    </p:spTree>
    <p:extLst>
      <p:ext uri="{BB962C8B-B14F-4D97-AF65-F5344CB8AC3E}">
        <p14:creationId xmlns:p14="http://schemas.microsoft.com/office/powerpoint/2010/main" val="42441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rmAutofit/>
          </a:bodyPr>
          <a:lstStyle/>
          <a:p>
            <a:pPr marL="0" indent="0" algn="ctr">
              <a:buNone/>
            </a:pPr>
            <a:r>
              <a:rPr lang="en-US" sz="3600" b="1" dirty="0"/>
              <a:t>STRUCTURE: ELBOW JOINT</a:t>
            </a:r>
            <a:r>
              <a:rPr lang="en-US" b="1" dirty="0"/>
              <a:t>	</a:t>
            </a:r>
            <a:endParaRPr lang="en-US" dirty="0"/>
          </a:p>
          <a:p>
            <a:r>
              <a:rPr lang="en-US" dirty="0"/>
              <a:t>Distal end of humerus has 2 articular surfaces</a:t>
            </a:r>
          </a:p>
          <a:p>
            <a:endParaRPr lang="en-US" dirty="0"/>
          </a:p>
          <a:p>
            <a:pPr marL="0" indent="0">
              <a:buNone/>
            </a:pPr>
            <a:r>
              <a:rPr lang="en-US" dirty="0"/>
              <a:t>		Trochlea       Capitulum</a:t>
            </a:r>
          </a:p>
          <a:p>
            <a:pPr marL="0" indent="0">
              <a:buNone/>
            </a:pPr>
            <a:endParaRPr lang="en-US" dirty="0"/>
          </a:p>
          <a:p>
            <a:pPr marL="0" indent="0">
              <a:buNone/>
            </a:pPr>
            <a:endParaRPr lang="en-US" dirty="0"/>
          </a:p>
          <a:p>
            <a:pPr marL="0" indent="0">
              <a:buNone/>
            </a:pPr>
            <a:endParaRPr lang="en-US" dirty="0"/>
          </a:p>
          <a:p>
            <a:pPr marL="0" indent="0">
              <a:buNone/>
            </a:pPr>
            <a:r>
              <a:rPr lang="en-US" dirty="0"/>
              <a:t>		  Ulna        Head of the radius</a:t>
            </a:r>
          </a:p>
          <a:p>
            <a:endParaRPr lang="en-US" dirty="0"/>
          </a:p>
        </p:txBody>
      </p:sp>
      <p:cxnSp>
        <p:nvCxnSpPr>
          <p:cNvPr id="5" name="Straight Arrow Connector 4"/>
          <p:cNvCxnSpPr/>
          <p:nvPr/>
        </p:nvCxnSpPr>
        <p:spPr>
          <a:xfrm flipH="1">
            <a:off x="2743200" y="1494252"/>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1494252"/>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2743200" y="2838034"/>
            <a:ext cx="45719" cy="1181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76800" y="2849741"/>
            <a:ext cx="45910" cy="1158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54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15400" cy="6324600"/>
          </a:xfrm>
        </p:spPr>
        <p:txBody>
          <a:bodyPr>
            <a:normAutofit/>
          </a:bodyPr>
          <a:lstStyle/>
          <a:p>
            <a:endParaRPr lang="en-US" sz="2800" dirty="0"/>
          </a:p>
          <a:p>
            <a:endParaRPr lang="en-US" sz="2800" dirty="0">
              <a:solidFill>
                <a:srgbClr val="C00000"/>
              </a:solidFill>
            </a:endParaRPr>
          </a:p>
          <a:p>
            <a:r>
              <a:rPr lang="en-US" sz="2800" i="1" dirty="0">
                <a:solidFill>
                  <a:srgbClr val="C00000"/>
                </a:solidFill>
              </a:rPr>
              <a:t>Medial epicondylitis (Golfer’s </a:t>
            </a:r>
            <a:r>
              <a:rPr lang="en-US" sz="2800" i="1">
                <a:solidFill>
                  <a:srgbClr val="C00000"/>
                </a:solidFill>
              </a:rPr>
              <a:t>elbbow) </a:t>
            </a:r>
            <a:r>
              <a:rPr lang="en-US" sz="2800" dirty="0"/>
              <a:t>may be caused by forceful repetitive contractions of pronator teres, flexor carpi radialis, &amp; occasionally</a:t>
            </a:r>
            <a:r>
              <a:rPr lang="en-US" sz="2800"/>
              <a:t>, flexor carpi </a:t>
            </a:r>
            <a:r>
              <a:rPr lang="en-US" sz="2800" dirty="0" err="1"/>
              <a:t>ulnaris</a:t>
            </a:r>
            <a:endParaRPr lang="en-US" sz="2800" dirty="0"/>
          </a:p>
          <a:p>
            <a:endParaRPr lang="en-US" sz="2800" dirty="0"/>
          </a:p>
          <a:p>
            <a:r>
              <a:rPr lang="en-US" sz="2800" dirty="0"/>
              <a:t>These muscles are involved in tennis serve when combined motion of elbow extension, pronation, &amp; wrist flexion is used</a:t>
            </a:r>
          </a:p>
          <a:p>
            <a:pPr marL="0" indent="0">
              <a:buNone/>
            </a:pPr>
            <a:br>
              <a:rPr lang="en-US" sz="2800" dirty="0"/>
            </a:br>
            <a:endParaRPr lang="en-US" sz="2800" dirty="0"/>
          </a:p>
          <a:p>
            <a:endParaRPr lang="en-US" sz="2800" dirty="0"/>
          </a:p>
        </p:txBody>
      </p:sp>
    </p:spTree>
    <p:extLst>
      <p:ext uri="{BB962C8B-B14F-4D97-AF65-F5344CB8AC3E}">
        <p14:creationId xmlns:p14="http://schemas.microsoft.com/office/powerpoint/2010/main" val="2098886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622925"/>
          </a:xfrm>
        </p:spPr>
        <p:txBody>
          <a:bodyPr>
            <a:noAutofit/>
          </a:bodyPr>
          <a:lstStyle/>
          <a:p>
            <a:endParaRPr lang="en-US" sz="2800" i="1" dirty="0">
              <a:solidFill>
                <a:srgbClr val="C00000"/>
              </a:solidFill>
            </a:endParaRPr>
          </a:p>
          <a:p>
            <a:endParaRPr lang="en-US" sz="2800" i="1" dirty="0">
              <a:solidFill>
                <a:srgbClr val="C00000"/>
              </a:solidFill>
            </a:endParaRPr>
          </a:p>
          <a:p>
            <a:r>
              <a:rPr lang="en-US" sz="2800" i="1" dirty="0">
                <a:solidFill>
                  <a:srgbClr val="C00000"/>
                </a:solidFill>
              </a:rPr>
              <a:t>Classic tennis elbow (</a:t>
            </a:r>
            <a:r>
              <a:rPr lang="en-US" sz="2800" i="1" dirty="0" err="1">
                <a:solidFill>
                  <a:srgbClr val="C00000"/>
                </a:solidFill>
              </a:rPr>
              <a:t>epicondylitis</a:t>
            </a:r>
            <a:r>
              <a:rPr lang="en-US" sz="2800" i="1" dirty="0">
                <a:solidFill>
                  <a:srgbClr val="C00000"/>
                </a:solidFill>
              </a:rPr>
              <a:t> of lateral</a:t>
            </a:r>
            <a:br>
              <a:rPr lang="en-US" sz="2800" i="1" dirty="0">
                <a:solidFill>
                  <a:srgbClr val="C00000"/>
                </a:solidFill>
              </a:rPr>
            </a:br>
            <a:r>
              <a:rPr lang="en-US" sz="2800" i="1" dirty="0">
                <a:solidFill>
                  <a:srgbClr val="C00000"/>
                </a:solidFill>
              </a:rPr>
              <a:t>epicondyle) </a:t>
            </a:r>
            <a:r>
              <a:rPr lang="en-US" sz="2800" dirty="0"/>
              <a:t>appears to be caused by repeated forceful</a:t>
            </a:r>
            <a:br>
              <a:rPr lang="en-US" sz="2800" dirty="0"/>
            </a:br>
            <a:r>
              <a:rPr lang="en-US" sz="2800" dirty="0"/>
              <a:t>contractions of wrist extensors, primarily ECRB</a:t>
            </a:r>
          </a:p>
          <a:p>
            <a:endParaRPr lang="en-US" sz="2800" dirty="0"/>
          </a:p>
          <a:p>
            <a:r>
              <a:rPr lang="en-US" sz="2800" dirty="0"/>
              <a:t>Tensile stress created at origin of ECRB may cause microscopic tears that lead to inflammation of the lateral epicondyle</a:t>
            </a:r>
          </a:p>
        </p:txBody>
      </p:sp>
    </p:spTree>
    <p:extLst>
      <p:ext uri="{BB962C8B-B14F-4D97-AF65-F5344CB8AC3E}">
        <p14:creationId xmlns:p14="http://schemas.microsoft.com/office/powerpoint/2010/main" val="1319776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6927"/>
            <a:ext cx="8686800" cy="838200"/>
          </a:xfrm>
        </p:spPr>
        <p:txBody>
          <a:bodyPr>
            <a:normAutofit/>
          </a:bodyPr>
          <a:lstStyle/>
          <a:p>
            <a:r>
              <a:rPr lang="en-US" sz="2400" dirty="0"/>
              <a:t>Title: A randomized controlled trial of exercises versus wait-list in chronic tennis elbow (lateral </a:t>
            </a:r>
            <a:r>
              <a:rPr lang="en-US" sz="2400" dirty="0" err="1"/>
              <a:t>epicondylitis</a:t>
            </a:r>
            <a:r>
              <a:rPr lang="en-US" sz="2400" dirty="0"/>
              <a:t>)</a:t>
            </a:r>
          </a:p>
        </p:txBody>
      </p:sp>
      <p:graphicFrame>
        <p:nvGraphicFramePr>
          <p:cNvPr id="4" name="Content Placeholder 3"/>
          <p:cNvGraphicFramePr>
            <a:graphicFrameLocks noGrp="1"/>
          </p:cNvGraphicFramePr>
          <p:nvPr>
            <p:ph idx="1"/>
          </p:nvPr>
        </p:nvGraphicFramePr>
        <p:xfrm>
          <a:off x="457200" y="838200"/>
          <a:ext cx="8229600" cy="55067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r>
                        <a:rPr lang="en-US" sz="1800" dirty="0"/>
                        <a:t>Type of study</a:t>
                      </a:r>
                    </a:p>
                  </a:txBody>
                  <a:tcPr/>
                </a:tc>
                <a:tc>
                  <a:txBody>
                    <a:bodyPr/>
                    <a:lstStyle/>
                    <a:p>
                      <a:r>
                        <a:rPr lang="en-US" sz="1800" dirty="0"/>
                        <a:t>RCT</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Year of publication</a:t>
                      </a:r>
                      <a:endParaRPr lang="en-IN" sz="1800" dirty="0">
                        <a:latin typeface="Arial" pitchFamily="34" charset="0"/>
                        <a:cs typeface="Arial" pitchFamily="34" charset="0"/>
                      </a:endParaRPr>
                    </a:p>
                  </a:txBody>
                  <a:tcPr/>
                </a:tc>
                <a:tc>
                  <a:txBody>
                    <a:bodyPr/>
                    <a:lstStyle/>
                    <a:p>
                      <a:r>
                        <a:rPr lang="en-US" sz="1800" dirty="0"/>
                        <a:t>2011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Level of evidence</a:t>
                      </a:r>
                      <a:endParaRPr lang="en-IN" sz="1800" dirty="0">
                        <a:latin typeface="Arial" pitchFamily="34" charset="0"/>
                        <a:cs typeface="Arial" pitchFamily="34" charset="0"/>
                      </a:endParaRPr>
                    </a:p>
                  </a:txBody>
                  <a:tcPr/>
                </a:tc>
                <a:tc>
                  <a:txBody>
                    <a:bodyPr/>
                    <a:lstStyle/>
                    <a:p>
                      <a:r>
                        <a:rPr lang="en-US" sz="1800" dirty="0"/>
                        <a:t>1b</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Authors</a:t>
                      </a:r>
                      <a:endParaRPr lang="en-IN" sz="1800" dirty="0">
                        <a:latin typeface="Arial" pitchFamily="34" charset="0"/>
                        <a:cs typeface="Arial" pitchFamily="34" charset="0"/>
                      </a:endParaRPr>
                    </a:p>
                  </a:txBody>
                  <a:tcPr/>
                </a:tc>
                <a:tc>
                  <a:txBody>
                    <a:bodyPr/>
                    <a:lstStyle/>
                    <a:p>
                      <a:r>
                        <a:rPr lang="en-US" sz="1800" dirty="0"/>
                        <a:t>M Peterson et al</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Citation </a:t>
                      </a:r>
                      <a:endParaRPr lang="en-IN" sz="1800" dirty="0">
                        <a:latin typeface="Arial" pitchFamily="34" charset="0"/>
                        <a:cs typeface="Arial" pitchFamily="34" charset="0"/>
                      </a:endParaRPr>
                    </a:p>
                  </a:txBody>
                  <a:tcPr/>
                </a:tc>
                <a:tc>
                  <a:txBody>
                    <a:bodyPr/>
                    <a:lstStyle/>
                    <a:p>
                      <a:r>
                        <a:rPr lang="en-US" sz="1800" dirty="0" err="1"/>
                        <a:t>Upsala</a:t>
                      </a:r>
                      <a:r>
                        <a:rPr lang="en-US" sz="1800" dirty="0"/>
                        <a:t> Journal of Medical Sciences.</a:t>
                      </a:r>
                      <a:r>
                        <a:rPr lang="en-US" sz="1800" baseline="0" dirty="0"/>
                        <a:t> 2011; 116, 269-279</a:t>
                      </a:r>
                      <a:endParaRPr lang="en-US" sz="18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Aim </a:t>
                      </a:r>
                      <a:endParaRPr lang="en-IN" sz="1800" dirty="0">
                        <a:latin typeface="Arial" pitchFamily="34" charset="0"/>
                        <a:cs typeface="Arial" pitchFamily="34" charset="0"/>
                      </a:endParaRPr>
                    </a:p>
                  </a:txBody>
                  <a:tcPr/>
                </a:tc>
                <a:tc>
                  <a:txBody>
                    <a:bodyPr/>
                    <a:lstStyle/>
                    <a:p>
                      <a:r>
                        <a:rPr lang="en-US" sz="1800" dirty="0"/>
                        <a:t>To see the effect of exercises versus wait-list</a:t>
                      </a:r>
                      <a:r>
                        <a:rPr lang="en-US" sz="1800" baseline="0" dirty="0"/>
                        <a:t> on pain, muscle strength, function &amp; QOL  in patients with long standing tennis elbow</a:t>
                      </a:r>
                      <a:endParaRPr lang="en-US" sz="1800" dirty="0"/>
                    </a:p>
                  </a:txBody>
                  <a:tcPr/>
                </a:tc>
                <a:extLst>
                  <a:ext uri="{0D108BD9-81ED-4DB2-BD59-A6C34878D82A}">
                    <a16:rowId xmlns:a16="http://schemas.microsoft.com/office/drawing/2014/main" val="10005"/>
                  </a:ext>
                </a:extLst>
              </a:tr>
              <a:tr h="370840">
                <a:tc>
                  <a:txBody>
                    <a:bodyPr/>
                    <a:lstStyle/>
                    <a:p>
                      <a:r>
                        <a:rPr lang="en-US" sz="1800" dirty="0">
                          <a:latin typeface="Arial" pitchFamily="34" charset="0"/>
                          <a:cs typeface="Arial" pitchFamily="34" charset="0"/>
                        </a:rPr>
                        <a:t>Method</a:t>
                      </a:r>
                      <a:r>
                        <a:rPr lang="en-US" sz="1800" baseline="0" dirty="0">
                          <a:latin typeface="Arial" pitchFamily="34" charset="0"/>
                          <a:cs typeface="Arial" pitchFamily="34" charset="0"/>
                        </a:rPr>
                        <a:t> </a:t>
                      </a:r>
                      <a:endParaRPr lang="en-IN" sz="1800" dirty="0">
                        <a:latin typeface="Arial" pitchFamily="34" charset="0"/>
                        <a:cs typeface="Arial" pitchFamily="34" charset="0"/>
                      </a:endParaRPr>
                    </a:p>
                  </a:txBody>
                  <a:tcPr/>
                </a:tc>
                <a:tc>
                  <a:txBody>
                    <a:bodyPr/>
                    <a:lstStyle/>
                    <a:p>
                      <a:r>
                        <a:rPr lang="en-US" sz="1800" dirty="0"/>
                        <a:t>81 patients with tennis elbow</a:t>
                      </a:r>
                      <a:r>
                        <a:rPr lang="en-US" sz="1800" baseline="0" dirty="0"/>
                        <a:t> lasting &gt; 3 months </a:t>
                      </a:r>
                      <a:r>
                        <a:rPr lang="en-US" sz="1800" dirty="0"/>
                        <a:t>were</a:t>
                      </a:r>
                      <a:r>
                        <a:rPr lang="en-US" sz="1800" baseline="0" dirty="0"/>
                        <a:t> randomly allocated to an exercise &amp; reference group. Exercise group performed daily exercise with weekly load increase for 3 months. Other group wait-listed. </a:t>
                      </a:r>
                      <a:r>
                        <a:rPr lang="en-US" sz="1800" baseline="0" dirty="0" err="1"/>
                        <a:t>Cozen’s</a:t>
                      </a:r>
                      <a:r>
                        <a:rPr lang="en-US" sz="1800" baseline="0" dirty="0"/>
                        <a:t> test &amp; modified empty can test, strength, DASH &amp; QOL were outcome measures.</a:t>
                      </a:r>
                      <a:endParaRPr lang="en-US" sz="1800" dirty="0"/>
                    </a:p>
                  </a:txBody>
                  <a:tcPr/>
                </a:tc>
                <a:extLst>
                  <a:ext uri="{0D108BD9-81ED-4DB2-BD59-A6C34878D82A}">
                    <a16:rowId xmlns:a16="http://schemas.microsoft.com/office/drawing/2014/main" val="10006"/>
                  </a:ext>
                </a:extLst>
              </a:tr>
              <a:tr h="370840">
                <a:tc>
                  <a:txBody>
                    <a:bodyPr/>
                    <a:lstStyle/>
                    <a:p>
                      <a:r>
                        <a:rPr lang="en-IN" sz="1800" dirty="0">
                          <a:latin typeface="Arial" pitchFamily="34" charset="0"/>
                          <a:cs typeface="Arial" pitchFamily="34" charset="0"/>
                        </a:rPr>
                        <a:t>Results</a:t>
                      </a:r>
                    </a:p>
                  </a:txBody>
                  <a:tcPr/>
                </a:tc>
                <a:tc>
                  <a:txBody>
                    <a:bodyPr/>
                    <a:lstStyle/>
                    <a:p>
                      <a:r>
                        <a:rPr lang="en-US" sz="1800" dirty="0"/>
                        <a:t>Exercise group had faster &amp; greater regression of pain</a:t>
                      </a:r>
                    </a:p>
                  </a:txBody>
                  <a:tcPr/>
                </a:tc>
                <a:extLst>
                  <a:ext uri="{0D108BD9-81ED-4DB2-BD59-A6C34878D82A}">
                    <a16:rowId xmlns:a16="http://schemas.microsoft.com/office/drawing/2014/main" val="10007"/>
                  </a:ext>
                </a:extLst>
              </a:tr>
              <a:tr h="370840">
                <a:tc>
                  <a:txBody>
                    <a:bodyPr/>
                    <a:lstStyle/>
                    <a:p>
                      <a:r>
                        <a:rPr lang="en-US" sz="1800" dirty="0">
                          <a:latin typeface="Arial" pitchFamily="34" charset="0"/>
                          <a:cs typeface="Arial" pitchFamily="34" charset="0"/>
                        </a:rPr>
                        <a:t>Conclusion </a:t>
                      </a:r>
                      <a:endParaRPr lang="en-IN" sz="1800" dirty="0">
                        <a:latin typeface="Arial" pitchFamily="34" charset="0"/>
                        <a:cs typeface="Arial" pitchFamily="34" charset="0"/>
                      </a:endParaRPr>
                    </a:p>
                  </a:txBody>
                  <a:tcPr/>
                </a:tc>
                <a:tc>
                  <a:txBody>
                    <a:bodyPr/>
                    <a:lstStyle/>
                    <a:p>
                      <a:r>
                        <a:rPr lang="en-US" sz="1800" dirty="0"/>
                        <a:t>Exercise appears to be superior to expectation in regarding in reducing</a:t>
                      </a:r>
                      <a:r>
                        <a:rPr lang="en-US" sz="1800" baseline="0" dirty="0"/>
                        <a:t> pain in tennis elbow</a:t>
                      </a:r>
                      <a:endParaRPr lang="en-US" sz="18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033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PICO</a:t>
            </a:r>
          </a:p>
        </p:txBody>
      </p:sp>
      <p:sp>
        <p:nvSpPr>
          <p:cNvPr id="3" name="Content Placeholder 2"/>
          <p:cNvSpPr>
            <a:spLocks noGrp="1"/>
          </p:cNvSpPr>
          <p:nvPr>
            <p:ph idx="1"/>
          </p:nvPr>
        </p:nvSpPr>
        <p:spPr/>
        <p:txBody>
          <a:bodyPr>
            <a:normAutofit lnSpcReduction="10000"/>
          </a:bodyPr>
          <a:lstStyle/>
          <a:p>
            <a:pPr marL="0" indent="0">
              <a:buNone/>
            </a:pPr>
            <a:r>
              <a:rPr lang="en-US" dirty="0"/>
              <a:t>P: Chronic tennis elbow patients</a:t>
            </a:r>
          </a:p>
          <a:p>
            <a:pPr marL="0" indent="0">
              <a:buNone/>
            </a:pPr>
            <a:endParaRPr lang="en-US" dirty="0"/>
          </a:p>
          <a:p>
            <a:pPr marL="0" indent="0">
              <a:buNone/>
            </a:pPr>
            <a:r>
              <a:rPr lang="en-US" dirty="0"/>
              <a:t>I: strength training</a:t>
            </a:r>
          </a:p>
          <a:p>
            <a:pPr marL="0" indent="0">
              <a:buNone/>
            </a:pPr>
            <a:endParaRPr lang="en-US" dirty="0"/>
          </a:p>
          <a:p>
            <a:pPr marL="0" indent="0">
              <a:buNone/>
            </a:pPr>
            <a:r>
              <a:rPr lang="en-US" dirty="0"/>
              <a:t>C: controls were in wait list</a:t>
            </a:r>
          </a:p>
          <a:p>
            <a:pPr marL="0" indent="0">
              <a:buNone/>
            </a:pPr>
            <a:endParaRPr lang="en-US" dirty="0"/>
          </a:p>
          <a:p>
            <a:pPr marL="0" indent="0">
              <a:buNone/>
            </a:pPr>
            <a:r>
              <a:rPr lang="en-US" dirty="0"/>
              <a:t>O: </a:t>
            </a:r>
            <a:r>
              <a:rPr lang="en-US" dirty="0" err="1"/>
              <a:t>Cozen’s</a:t>
            </a:r>
            <a:r>
              <a:rPr lang="en-US" dirty="0"/>
              <a:t> test &amp; modified empty can test,   strength, DASH &amp; QOL</a:t>
            </a:r>
          </a:p>
        </p:txBody>
      </p:sp>
    </p:spTree>
    <p:extLst>
      <p:ext uri="{BB962C8B-B14F-4D97-AF65-F5344CB8AC3E}">
        <p14:creationId xmlns:p14="http://schemas.microsoft.com/office/powerpoint/2010/main" val="112702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86800" cy="5165725"/>
          </a:xfrm>
        </p:spPr>
        <p:txBody>
          <a:bodyPr>
            <a:normAutofit/>
          </a:bodyPr>
          <a:lstStyle/>
          <a:p>
            <a:pPr marL="0" indent="0" algn="ctr">
              <a:buNone/>
            </a:pPr>
            <a:r>
              <a:rPr lang="en-US" sz="3600" b="1" i="1" dirty="0"/>
              <a:t>MULTIPLE </a:t>
            </a:r>
            <a:r>
              <a:rPr lang="en-US" sz="3600" b="1" i="1"/>
              <a:t>CHOICE QUESTIONS (MCQs)</a:t>
            </a:r>
            <a:endParaRPr lang="en-US" sz="3600" b="1" i="1" dirty="0"/>
          </a:p>
        </p:txBody>
      </p:sp>
      <p:pic>
        <p:nvPicPr>
          <p:cNvPr id="4" name="Picture 6" descr="http://2.bp.blogspot.com/-FIBpa6E7Q90/VBAgst0t49I/AAAAAAAAFvA/9tVam_1NP-Y/s1600/AngrySmile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209800"/>
            <a:ext cx="32766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5152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77000"/>
          </a:xfrm>
        </p:spPr>
        <p:txBody>
          <a:bodyPr>
            <a:normAutofit/>
          </a:bodyPr>
          <a:lstStyle/>
          <a:p>
            <a:pPr marL="0" indent="0">
              <a:buNone/>
            </a:pPr>
            <a:r>
              <a:rPr lang="en-US" sz="2800" dirty="0"/>
              <a:t>1. Normal carrying angle?</a:t>
            </a:r>
          </a:p>
          <a:p>
            <a:pPr marL="0" indent="0">
              <a:buNone/>
            </a:pPr>
            <a:r>
              <a:rPr lang="en-US" sz="2800" dirty="0"/>
              <a:t>a. 15 degrees</a:t>
            </a:r>
          </a:p>
          <a:p>
            <a:pPr marL="0" indent="0">
              <a:buNone/>
            </a:pPr>
            <a:r>
              <a:rPr lang="en-US" sz="2800" dirty="0"/>
              <a:t>b. 25 degrees</a:t>
            </a:r>
          </a:p>
          <a:p>
            <a:pPr marL="0" indent="0">
              <a:buNone/>
            </a:pPr>
            <a:r>
              <a:rPr lang="en-US" sz="2800" dirty="0"/>
              <a:t>c. 35 degrees</a:t>
            </a:r>
          </a:p>
          <a:p>
            <a:pPr marL="0" indent="0">
              <a:buNone/>
            </a:pPr>
            <a:r>
              <a:rPr lang="en-US" sz="2800" dirty="0"/>
              <a:t>d. None of the above</a:t>
            </a:r>
          </a:p>
          <a:p>
            <a:pPr marL="0" indent="0">
              <a:buNone/>
            </a:pPr>
            <a:endParaRPr lang="en-US" sz="2800" dirty="0"/>
          </a:p>
          <a:p>
            <a:pPr marL="0" indent="0">
              <a:buNone/>
            </a:pPr>
            <a:r>
              <a:rPr lang="en-US" sz="2800" dirty="0"/>
              <a:t>2. Which ligament forms  4/5</a:t>
            </a:r>
            <a:r>
              <a:rPr lang="en-US" sz="2800" baseline="30000" dirty="0"/>
              <a:t>ths</a:t>
            </a:r>
            <a:r>
              <a:rPr lang="en-US" sz="2800" dirty="0"/>
              <a:t> of a ring that encircles radial head</a:t>
            </a:r>
          </a:p>
          <a:p>
            <a:pPr marL="0" indent="0">
              <a:buNone/>
            </a:pPr>
            <a:r>
              <a:rPr lang="en-US" sz="2800" dirty="0"/>
              <a:t>a. Quadrate ligament</a:t>
            </a:r>
          </a:p>
          <a:p>
            <a:pPr marL="0" indent="0">
              <a:buNone/>
            </a:pPr>
            <a:r>
              <a:rPr lang="en-US" sz="2800" dirty="0"/>
              <a:t>b. Annular ligament</a:t>
            </a:r>
          </a:p>
          <a:p>
            <a:pPr marL="0" indent="0">
              <a:buNone/>
            </a:pPr>
            <a:r>
              <a:rPr lang="en-US" sz="2800" dirty="0"/>
              <a:t>c. Medial collateral ligament</a:t>
            </a:r>
          </a:p>
          <a:p>
            <a:pPr marL="0" indent="0">
              <a:buNone/>
            </a:pPr>
            <a:r>
              <a:rPr lang="en-US" sz="2800" dirty="0"/>
              <a:t>d. Lateral collateral ligament</a:t>
            </a:r>
          </a:p>
          <a:p>
            <a:endParaRPr lang="en-US" sz="2800" dirty="0"/>
          </a:p>
          <a:p>
            <a:pPr marL="0" indent="0">
              <a:buNone/>
            </a:pPr>
            <a:endParaRPr lang="en-US" sz="2800" dirty="0"/>
          </a:p>
        </p:txBody>
      </p:sp>
    </p:spTree>
    <p:extLst>
      <p:ext uri="{BB962C8B-B14F-4D97-AF65-F5344CB8AC3E}">
        <p14:creationId xmlns:p14="http://schemas.microsoft.com/office/powerpoint/2010/main" val="3250620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096000"/>
          </a:xfrm>
        </p:spPr>
        <p:txBody>
          <a:bodyPr>
            <a:normAutofit lnSpcReduction="10000"/>
          </a:bodyPr>
          <a:lstStyle/>
          <a:p>
            <a:pPr marL="0" indent="0">
              <a:buNone/>
            </a:pPr>
            <a:r>
              <a:rPr lang="en-US" sz="2800" dirty="0"/>
              <a:t>3. Which of the following articulations are included in elbow complex</a:t>
            </a:r>
          </a:p>
          <a:p>
            <a:pPr marL="0" indent="0">
              <a:buNone/>
            </a:pPr>
            <a:r>
              <a:rPr lang="en-US" sz="2800" dirty="0"/>
              <a:t>a. </a:t>
            </a:r>
            <a:r>
              <a:rPr lang="en-US" sz="2800" dirty="0" err="1"/>
              <a:t>Humeroulnar</a:t>
            </a:r>
            <a:endParaRPr lang="en-US" sz="2800" dirty="0"/>
          </a:p>
          <a:p>
            <a:pPr marL="0" indent="0">
              <a:buNone/>
            </a:pPr>
            <a:r>
              <a:rPr lang="en-US" sz="2800" dirty="0"/>
              <a:t>b. </a:t>
            </a:r>
            <a:r>
              <a:rPr lang="en-US" sz="2800" dirty="0" err="1"/>
              <a:t>Humeroradial</a:t>
            </a:r>
            <a:endParaRPr lang="en-US" sz="2800" dirty="0"/>
          </a:p>
          <a:p>
            <a:pPr marL="0" indent="0">
              <a:buNone/>
            </a:pPr>
            <a:r>
              <a:rPr lang="en-US" sz="2800" dirty="0"/>
              <a:t>c. Proximal </a:t>
            </a:r>
            <a:r>
              <a:rPr lang="en-US" sz="2800" dirty="0" err="1"/>
              <a:t>radioulnar</a:t>
            </a:r>
            <a:endParaRPr lang="en-US" sz="2800" dirty="0"/>
          </a:p>
          <a:p>
            <a:pPr marL="0" indent="0">
              <a:buNone/>
            </a:pPr>
            <a:r>
              <a:rPr lang="en-US" sz="2800" dirty="0"/>
              <a:t>d. All the above</a:t>
            </a:r>
          </a:p>
          <a:p>
            <a:pPr marL="0" indent="0">
              <a:buNone/>
            </a:pPr>
            <a:endParaRPr lang="en-US" sz="2800" dirty="0"/>
          </a:p>
          <a:p>
            <a:pPr marL="0" indent="0">
              <a:buNone/>
            </a:pPr>
            <a:r>
              <a:rPr lang="en-US" sz="2800" dirty="0"/>
              <a:t>4. </a:t>
            </a:r>
            <a:r>
              <a:rPr lang="en-US" sz="2800" dirty="0">
                <a:solidFill>
                  <a:schemeClr val="accent2">
                    <a:lumMod val="50000"/>
                  </a:schemeClr>
                </a:solidFill>
              </a:rPr>
              <a:t>Which muscle functions most effectively as a flexor of elbow </a:t>
            </a:r>
            <a:r>
              <a:rPr lang="en-US" sz="2800" b="1" dirty="0">
                <a:solidFill>
                  <a:srgbClr val="C00000"/>
                </a:solidFill>
              </a:rPr>
              <a:t>between 80</a:t>
            </a:r>
            <a:r>
              <a:rPr lang="en-US" sz="2800" b="1" baseline="30000" dirty="0">
                <a:solidFill>
                  <a:srgbClr val="C00000"/>
                </a:solidFill>
              </a:rPr>
              <a:t>0</a:t>
            </a:r>
            <a:r>
              <a:rPr lang="en-US" sz="2800" b="1" dirty="0">
                <a:solidFill>
                  <a:srgbClr val="C00000"/>
                </a:solidFill>
              </a:rPr>
              <a:t> &amp; 100</a:t>
            </a:r>
            <a:r>
              <a:rPr lang="en-US" sz="2800" b="1" baseline="30000" dirty="0">
                <a:solidFill>
                  <a:srgbClr val="C00000"/>
                </a:solidFill>
              </a:rPr>
              <a:t>0</a:t>
            </a:r>
            <a:r>
              <a:rPr lang="en-US" sz="2800" b="1" dirty="0">
                <a:solidFill>
                  <a:srgbClr val="C00000"/>
                </a:solidFill>
              </a:rPr>
              <a:t> of flexion</a:t>
            </a:r>
          </a:p>
          <a:p>
            <a:pPr marL="0" indent="0">
              <a:buNone/>
            </a:pPr>
            <a:r>
              <a:rPr lang="en-US" sz="2800" dirty="0">
                <a:solidFill>
                  <a:schemeClr val="accent2">
                    <a:lumMod val="50000"/>
                  </a:schemeClr>
                </a:solidFill>
              </a:rPr>
              <a:t>a. </a:t>
            </a:r>
            <a:r>
              <a:rPr lang="en-US" sz="2800" dirty="0" err="1">
                <a:solidFill>
                  <a:schemeClr val="accent2">
                    <a:lumMod val="50000"/>
                  </a:schemeClr>
                </a:solidFill>
              </a:rPr>
              <a:t>Brachioradialis</a:t>
            </a:r>
            <a:endParaRPr lang="en-US" sz="2800" dirty="0">
              <a:solidFill>
                <a:schemeClr val="accent2">
                  <a:lumMod val="50000"/>
                </a:schemeClr>
              </a:solidFill>
            </a:endParaRPr>
          </a:p>
          <a:p>
            <a:pPr marL="0" indent="0">
              <a:buNone/>
            </a:pPr>
            <a:r>
              <a:rPr lang="en-US" sz="2800" dirty="0">
                <a:solidFill>
                  <a:schemeClr val="accent2">
                    <a:lumMod val="50000"/>
                  </a:schemeClr>
                </a:solidFill>
              </a:rPr>
              <a:t>b. Brachialis</a:t>
            </a:r>
          </a:p>
          <a:p>
            <a:pPr marL="0" indent="0">
              <a:buNone/>
            </a:pPr>
            <a:r>
              <a:rPr lang="en-US" sz="2800" dirty="0">
                <a:solidFill>
                  <a:schemeClr val="accent2">
                    <a:lumMod val="50000"/>
                  </a:schemeClr>
                </a:solidFill>
              </a:rPr>
              <a:t>c. Biceps </a:t>
            </a:r>
            <a:r>
              <a:rPr lang="en-US" sz="2800" dirty="0" err="1">
                <a:solidFill>
                  <a:schemeClr val="accent2">
                    <a:lumMod val="50000"/>
                  </a:schemeClr>
                </a:solidFill>
              </a:rPr>
              <a:t>brachii</a:t>
            </a:r>
            <a:endParaRPr lang="en-US" sz="2800" dirty="0">
              <a:solidFill>
                <a:schemeClr val="accent2">
                  <a:lumMod val="50000"/>
                </a:schemeClr>
              </a:solidFill>
            </a:endParaRPr>
          </a:p>
          <a:p>
            <a:pPr marL="0" indent="0">
              <a:buNone/>
            </a:pPr>
            <a:r>
              <a:rPr lang="en-US" sz="2800" dirty="0">
                <a:solidFill>
                  <a:schemeClr val="accent2">
                    <a:lumMod val="50000"/>
                  </a:schemeClr>
                </a:solidFill>
              </a:rPr>
              <a:t>d. None of these</a:t>
            </a:r>
          </a:p>
        </p:txBody>
      </p:sp>
    </p:spTree>
    <p:extLst>
      <p:ext uri="{BB962C8B-B14F-4D97-AF65-F5344CB8AC3E}">
        <p14:creationId xmlns:p14="http://schemas.microsoft.com/office/powerpoint/2010/main" val="3726730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943600"/>
          </a:xfrm>
        </p:spPr>
        <p:txBody>
          <a:bodyPr>
            <a:normAutofit/>
          </a:bodyPr>
          <a:lstStyle/>
          <a:p>
            <a:pPr marL="0" indent="0">
              <a:buNone/>
            </a:pPr>
            <a:endParaRPr lang="en-US" sz="2800" dirty="0"/>
          </a:p>
          <a:p>
            <a:pPr marL="0" indent="0">
              <a:buNone/>
            </a:pPr>
            <a:r>
              <a:rPr lang="en-US" sz="2800" dirty="0"/>
              <a:t>5. Carrying angle is called </a:t>
            </a:r>
            <a:r>
              <a:rPr lang="en-US" sz="2800" dirty="0" err="1"/>
              <a:t>cubitus</a:t>
            </a:r>
            <a:r>
              <a:rPr lang="en-US" sz="2800" dirty="0"/>
              <a:t> valgus</a:t>
            </a:r>
          </a:p>
          <a:p>
            <a:pPr marL="0" indent="0">
              <a:buNone/>
            </a:pPr>
            <a:r>
              <a:rPr lang="en-US" sz="2800" dirty="0"/>
              <a:t>a. True</a:t>
            </a:r>
          </a:p>
          <a:p>
            <a:pPr marL="0" indent="0">
              <a:buNone/>
            </a:pPr>
            <a:r>
              <a:rPr lang="en-US" sz="2800" dirty="0"/>
              <a:t>b. False</a:t>
            </a:r>
          </a:p>
          <a:p>
            <a:pPr marL="0" indent="0">
              <a:buNone/>
            </a:pPr>
            <a:endParaRPr lang="en-US" sz="2800" dirty="0"/>
          </a:p>
        </p:txBody>
      </p:sp>
    </p:spTree>
    <p:extLst>
      <p:ext uri="{BB962C8B-B14F-4D97-AF65-F5344CB8AC3E}">
        <p14:creationId xmlns:p14="http://schemas.microsoft.com/office/powerpoint/2010/main" val="3384286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Answers</a:t>
            </a:r>
          </a:p>
          <a:p>
            <a:pPr marL="0" indent="0">
              <a:buNone/>
            </a:pPr>
            <a:r>
              <a:rPr lang="en-US" dirty="0"/>
              <a:t>1-a</a:t>
            </a:r>
          </a:p>
          <a:p>
            <a:pPr marL="0" indent="0">
              <a:buNone/>
            </a:pPr>
            <a:r>
              <a:rPr lang="en-US" dirty="0"/>
              <a:t>2-b</a:t>
            </a:r>
          </a:p>
          <a:p>
            <a:pPr marL="0" indent="0">
              <a:buNone/>
            </a:pPr>
            <a:r>
              <a:rPr lang="en-US" dirty="0"/>
              <a:t>3-d</a:t>
            </a:r>
          </a:p>
          <a:p>
            <a:pPr marL="0" indent="0">
              <a:buNone/>
            </a:pPr>
            <a:r>
              <a:rPr lang="en-US" dirty="0"/>
              <a:t>4-c</a:t>
            </a:r>
          </a:p>
          <a:p>
            <a:pPr marL="0" indent="0">
              <a:buNone/>
            </a:pPr>
            <a:r>
              <a:rPr lang="en-US" dirty="0"/>
              <a:t>5-b</a:t>
            </a:r>
          </a:p>
        </p:txBody>
      </p:sp>
    </p:spTree>
    <p:extLst>
      <p:ext uri="{BB962C8B-B14F-4D97-AF65-F5344CB8AC3E}">
        <p14:creationId xmlns:p14="http://schemas.microsoft.com/office/powerpoint/2010/main" val="1037427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708525"/>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sz="4800" b="1" i="1" dirty="0"/>
              <a:t>THANK YOU</a:t>
            </a:r>
          </a:p>
        </p:txBody>
      </p:sp>
    </p:spTree>
    <p:extLst>
      <p:ext uri="{BB962C8B-B14F-4D97-AF65-F5344CB8AC3E}">
        <p14:creationId xmlns:p14="http://schemas.microsoft.com/office/powerpoint/2010/main" val="237462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AF5CB-91F9-43AA-89B0-12DB8D22CE87}"/>
              </a:ext>
            </a:extLst>
          </p:cNvPr>
          <p:cNvPicPr>
            <a:picLocks noChangeAspect="1"/>
          </p:cNvPicPr>
          <p:nvPr/>
        </p:nvPicPr>
        <p:blipFill>
          <a:blip r:embed="rId2"/>
          <a:stretch>
            <a:fillRect/>
          </a:stretch>
        </p:blipFill>
        <p:spPr>
          <a:xfrm>
            <a:off x="1729166" y="333094"/>
            <a:ext cx="5685668" cy="6191811"/>
          </a:xfrm>
          <a:prstGeom prst="rect">
            <a:avLst/>
          </a:prstGeom>
        </p:spPr>
      </p:pic>
    </p:spTree>
    <p:extLst>
      <p:ext uri="{BB962C8B-B14F-4D97-AF65-F5344CB8AC3E}">
        <p14:creationId xmlns:p14="http://schemas.microsoft.com/office/powerpoint/2010/main" val="301881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A0FB7-7498-499B-BEF4-92AED61FFCE4}"/>
              </a:ext>
            </a:extLst>
          </p:cNvPr>
          <p:cNvPicPr>
            <a:picLocks noChangeAspect="1"/>
          </p:cNvPicPr>
          <p:nvPr/>
        </p:nvPicPr>
        <p:blipFill>
          <a:blip r:embed="rId2"/>
          <a:stretch>
            <a:fillRect/>
          </a:stretch>
        </p:blipFill>
        <p:spPr>
          <a:xfrm>
            <a:off x="814387" y="453689"/>
            <a:ext cx="7515225" cy="5950622"/>
          </a:xfrm>
          <a:prstGeom prst="rect">
            <a:avLst/>
          </a:prstGeom>
        </p:spPr>
      </p:pic>
    </p:spTree>
    <p:extLst>
      <p:ext uri="{BB962C8B-B14F-4D97-AF65-F5344CB8AC3E}">
        <p14:creationId xmlns:p14="http://schemas.microsoft.com/office/powerpoint/2010/main" val="127837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2741</Words>
  <Application>Microsoft Office PowerPoint</Application>
  <PresentationFormat>On-screen Show (4:3)</PresentationFormat>
  <Paragraphs>390</Paragraphs>
  <Slides>79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Biomechanics of  ELBOW COMPLEX</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Proximal radio-ulnar joint</vt:lpstr>
      <vt:lpstr>PowerPoint Presentation</vt:lpstr>
      <vt:lpstr>PowerPoint Presentation</vt:lpstr>
      <vt:lpstr>PowerPoint Presentation</vt:lpstr>
      <vt:lpstr>Joints </vt:lpstr>
      <vt:lpstr>PowerPoint Presentation</vt:lpstr>
      <vt:lpstr>PowerPoint Presentation</vt:lpstr>
      <vt:lpstr>PowerPoint Presentation</vt:lpstr>
      <vt:lpstr>PowerPoint Presentation</vt:lpstr>
      <vt:lpstr>PowerPoint Presentation</vt:lpstr>
      <vt:lpstr>carrying angle or cubitus valgus</vt:lpstr>
      <vt:lpstr>PowerPoint Presentation</vt:lpstr>
      <vt:lpstr>PowerPoint Presentation</vt:lpstr>
      <vt:lpstr>PowerPoint Presentation</vt:lpstr>
      <vt:lpstr>MUSCLE FUNCTION AT ELBOW </vt:lpstr>
      <vt:lpstr>Brachialis</vt:lpstr>
      <vt:lpstr>PowerPoint Presentation</vt:lpstr>
      <vt:lpstr>PowerPoint Presentation</vt:lpstr>
      <vt:lpstr>Biceps brachiI</vt:lpstr>
      <vt:lpstr>PowerPoint Presentation</vt:lpstr>
      <vt:lpstr>PowerPoint Presentation</vt:lpstr>
      <vt:lpstr>PowerPoint Presentation</vt:lpstr>
      <vt:lpstr>PowerPoint Presentation</vt:lpstr>
      <vt:lpstr>Brachioradialis</vt:lpstr>
      <vt:lpstr>PowerPoint Presentation</vt:lpstr>
      <vt:lpstr>Elbow Extension </vt:lpstr>
      <vt:lpstr>PowerPoint Presentation</vt:lpstr>
      <vt:lpstr>PowerPoint Presentation</vt:lpstr>
      <vt:lpstr>PowerPoint Presentation</vt:lpstr>
      <vt:lpstr>PowerPoint Presentation</vt:lpstr>
      <vt:lpstr>PowerPoint Presentation</vt:lpstr>
      <vt:lpstr>PowerPoint Presentation</vt:lpstr>
      <vt:lpstr>Radioulnar Articulation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PATHOMECHANICS</vt:lpstr>
      <vt:lpstr>PowerPoint Presentation</vt:lpstr>
      <vt:lpstr>PowerPoint Presentation</vt:lpstr>
      <vt:lpstr>COMPRESSION INJURIES</vt:lpstr>
      <vt:lpstr>PowerPoint Presentation</vt:lpstr>
      <vt:lpstr>PowerPoint Presentation</vt:lpstr>
      <vt:lpstr>PowerPoint Presentation</vt:lpstr>
      <vt:lpstr>Distraction Injuries</vt:lpstr>
      <vt:lpstr>PowerPoint Presentation</vt:lpstr>
      <vt:lpstr>PowerPoint Presentation</vt:lpstr>
      <vt:lpstr>Varus/Valgus Injuries</vt:lpstr>
      <vt:lpstr>PowerPoint Presentation</vt:lpstr>
      <vt:lpstr>PowerPoint Presentation</vt:lpstr>
      <vt:lpstr>PowerPoint Presentation</vt:lpstr>
      <vt:lpstr>Title: A randomized controlled trial of exercises versus wait-list in chronic tennis elbow (lateral epicondylitis)</vt:lpstr>
      <vt:lpstr>PICO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ELBOW COMPLEX</dc:title>
  <dc:creator>admin</dc:creator>
  <cp:lastModifiedBy>Poonam Devmurari</cp:lastModifiedBy>
  <cp:revision>186</cp:revision>
  <dcterms:created xsi:type="dcterms:W3CDTF">2006-08-16T00:00:00Z</dcterms:created>
  <dcterms:modified xsi:type="dcterms:W3CDTF">2020-08-13T04:33:32Z</dcterms:modified>
</cp:coreProperties>
</file>