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8" r:id="rId3"/>
    <p:sldId id="259" r:id="rId4"/>
    <p:sldId id="260" r:id="rId5"/>
    <p:sldId id="261" r:id="rId6"/>
    <p:sldId id="262" r:id="rId7"/>
    <p:sldId id="263" r:id="rId8"/>
    <p:sldId id="264" r:id="rId9"/>
    <p:sldId id="257" r:id="rId10"/>
    <p:sldId id="265"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3" r:id="rId26"/>
    <p:sldId id="286" r:id="rId27"/>
    <p:sldId id="288" r:id="rId28"/>
    <p:sldId id="287" r:id="rId29"/>
    <p:sldId id="285" r:id="rId30"/>
    <p:sldId id="289" r:id="rId31"/>
    <p:sldId id="290" r:id="rId32"/>
    <p:sldId id="291" r:id="rId33"/>
    <p:sldId id="292" r:id="rId34"/>
    <p:sldId id="293" r:id="rId35"/>
    <p:sldId id="294" r:id="rId36"/>
    <p:sldId id="295" r:id="rId37"/>
    <p:sldId id="297" r:id="rId38"/>
    <p:sldId id="298" r:id="rId39"/>
    <p:sldId id="299" r:id="rId40"/>
    <p:sldId id="302" r:id="rId41"/>
    <p:sldId id="300" r:id="rId42"/>
    <p:sldId id="301" r:id="rId43"/>
    <p:sldId id="303" r:id="rId44"/>
    <p:sldId id="304" r:id="rId45"/>
    <p:sldId id="305"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20" r:id="rId59"/>
    <p:sldId id="319" r:id="rId60"/>
    <p:sldId id="321" r:id="rId61"/>
    <p:sldId id="322" r:id="rId62"/>
    <p:sldId id="323" r:id="rId63"/>
    <p:sldId id="324" r:id="rId64"/>
    <p:sldId id="325" r:id="rId65"/>
    <p:sldId id="326" r:id="rId66"/>
    <p:sldId id="327" r:id="rId67"/>
    <p:sldId id="328" r:id="rId68"/>
    <p:sldId id="329" r:id="rId69"/>
    <p:sldId id="330" r:id="rId70"/>
    <p:sldId id="331" r:id="rId71"/>
    <p:sldId id="334" r:id="rId72"/>
    <p:sldId id="332" r:id="rId73"/>
    <p:sldId id="335" r:id="rId74"/>
    <p:sldId id="336" r:id="rId75"/>
    <p:sldId id="337" r:id="rId76"/>
    <p:sldId id="338"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029" autoAdjust="0"/>
  </p:normalViewPr>
  <p:slideViewPr>
    <p:cSldViewPr snapToGrid="0">
      <p:cViewPr varScale="1">
        <p:scale>
          <a:sx n="64" d="100"/>
          <a:sy n="64" d="100"/>
        </p:scale>
        <p:origin x="-96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C6942B-E705-4785-AC35-8CC16C7AE691}" type="datetimeFigureOut">
              <a:rPr lang="en-IN"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286370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6942B-E705-4785-AC35-8CC16C7AE691}" type="datetimeFigureOut">
              <a:rPr lang="en-IN"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113802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6942B-E705-4785-AC35-8CC16C7AE691}" type="datetimeFigureOut">
              <a:rPr lang="en-IN"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312365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6942B-E705-4785-AC35-8CC16C7AE691}" type="datetimeFigureOut">
              <a:rPr lang="en-IN"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64007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0C6942B-E705-4785-AC35-8CC16C7AE691}" type="datetimeFigureOut">
              <a:rPr lang="en-IN" smtClean="0"/>
              <a:pPr/>
              <a:t>17-08-2020</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10755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C6942B-E705-4785-AC35-8CC16C7AE691}" type="datetimeFigureOut">
              <a:rPr lang="en-IN" smtClean="0"/>
              <a:pPr/>
              <a:t>17-08-2020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21537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C6942B-E705-4785-AC35-8CC16C7AE691}" type="datetimeFigureOut">
              <a:rPr lang="en-IN" smtClean="0"/>
              <a:pPr/>
              <a:t>17-08-2020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103038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C6942B-E705-4785-AC35-8CC16C7AE691}" type="datetimeFigureOut">
              <a:rPr lang="en-IN" smtClean="0"/>
              <a:pPr/>
              <a:t>17-08-2020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198923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6942B-E705-4785-AC35-8CC16C7AE691}" type="datetimeFigureOut">
              <a:rPr lang="en-IN" smtClean="0"/>
              <a:pPr/>
              <a:t>17-08-2020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137107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6942B-E705-4785-AC35-8CC16C7AE691}" type="datetimeFigureOut">
              <a:rPr lang="en-IN" smtClean="0"/>
              <a:pPr/>
              <a:t>17-08-2020</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403750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6942B-E705-4785-AC35-8CC16C7AE691}" type="datetimeFigureOut">
              <a:rPr lang="en-IN" smtClean="0"/>
              <a:pPr/>
              <a:t>17-08-2020</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156480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0C6942B-E705-4785-AC35-8CC16C7AE691}" type="datetimeFigureOut">
              <a:rPr lang="en-IN" smtClean="0"/>
              <a:pPr/>
              <a:t>17-08-2020</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81C2084-6A7C-4D5B-B35D-0451CF31DBBE}" type="slidenum">
              <a:rPr lang="en-IN" smtClean="0"/>
              <a:pPr/>
              <a:t>‹#›</a:t>
            </a:fld>
            <a:endParaRPr lang="en-IN"/>
          </a:p>
        </p:txBody>
      </p:sp>
    </p:spTree>
    <p:extLst>
      <p:ext uri="{BB962C8B-B14F-4D97-AF65-F5344CB8AC3E}">
        <p14:creationId xmlns:p14="http://schemas.microsoft.com/office/powerpoint/2010/main" xmlns="" val="279690522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D6A0D1-728C-41D6-AC19-FDBE27E637D8}"/>
              </a:ext>
            </a:extLst>
          </p:cNvPr>
          <p:cNvSpPr>
            <a:spLocks noGrp="1"/>
          </p:cNvSpPr>
          <p:nvPr>
            <p:ph type="ctrTitle"/>
          </p:nvPr>
        </p:nvSpPr>
        <p:spPr>
          <a:xfrm>
            <a:off x="1739589" y="1114597"/>
            <a:ext cx="9763433" cy="2616199"/>
          </a:xfrm>
        </p:spPr>
        <p:txBody>
          <a:bodyPr>
            <a:normAutofit fontScale="90000"/>
          </a:bodyPr>
          <a:lstStyle/>
          <a:p>
            <a:r>
              <a:rPr lang="en-US" b="1" dirty="0"/>
              <a:t>BIOMECHANICS Of KNEE JOINT</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8BC53499-B291-4201-AD0C-FF8695E03F83}"/>
              </a:ext>
            </a:extLst>
          </p:cNvPr>
          <p:cNvSpPr>
            <a:spLocks noGrp="1"/>
          </p:cNvSpPr>
          <p:nvPr>
            <p:ph type="subTitle" idx="1"/>
          </p:nvPr>
        </p:nvSpPr>
        <p:spPr/>
        <p:txBody>
          <a:bodyPr>
            <a:normAutofit fontScale="92500" lnSpcReduction="10000"/>
          </a:bodyPr>
          <a:lstStyle/>
          <a:p>
            <a:pPr algn="r"/>
            <a:r>
              <a:rPr lang="en-US" sz="3600" b="1" dirty="0"/>
              <a:t>Dr. Jay Soni</a:t>
            </a:r>
          </a:p>
          <a:p>
            <a:pPr algn="r"/>
            <a:r>
              <a:rPr lang="en-US" sz="3600" b="1" dirty="0"/>
              <a:t>Assistant Professor</a:t>
            </a:r>
            <a:endParaRPr lang="en-IN" sz="3600" b="1" dirty="0"/>
          </a:p>
        </p:txBody>
      </p:sp>
    </p:spTree>
    <p:extLst>
      <p:ext uri="{BB962C8B-B14F-4D97-AF65-F5344CB8AC3E}">
        <p14:creationId xmlns:p14="http://schemas.microsoft.com/office/powerpoint/2010/main" xmlns="" val="266178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3C1FB-A810-4096-BDB3-2CE83B866F76}"/>
              </a:ext>
            </a:extLst>
          </p:cNvPr>
          <p:cNvSpPr>
            <a:spLocks noGrp="1"/>
          </p:cNvSpPr>
          <p:nvPr>
            <p:ph type="title"/>
          </p:nvPr>
        </p:nvSpPr>
        <p:spPr/>
        <p:txBody>
          <a:bodyPr/>
          <a:lstStyle/>
          <a:p>
            <a:pPr algn="ctr"/>
            <a:r>
              <a:rPr lang="en-US" b="1" dirty="0"/>
              <a:t>Patella</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EFB8D6DE-DD70-4E29-8044-EE74AF42F1C5}"/>
              </a:ext>
            </a:extLst>
          </p:cNvPr>
          <p:cNvSpPr>
            <a:spLocks noGrp="1"/>
          </p:cNvSpPr>
          <p:nvPr>
            <p:ph idx="1"/>
          </p:nvPr>
        </p:nvSpPr>
        <p:spPr>
          <a:xfrm>
            <a:off x="838200" y="1548581"/>
            <a:ext cx="10515600" cy="4628382"/>
          </a:xfrm>
        </p:spPr>
        <p:txBody>
          <a:bodyPr>
            <a:normAutofit/>
          </a:bodyPr>
          <a:lstStyle/>
          <a:p>
            <a:r>
              <a:rPr lang="en-US" sz="3200" dirty="0"/>
              <a:t>The patella begins its ossification process by the third to fifth year to ultimately become the largest </a:t>
            </a:r>
            <a:r>
              <a:rPr lang="en-US" sz="3200" b="1" dirty="0"/>
              <a:t>sesamoid bone </a:t>
            </a:r>
            <a:r>
              <a:rPr lang="en-US" sz="3200" dirty="0"/>
              <a:t>in the body. patellar ligament connects two bones, the patella and tibia.</a:t>
            </a:r>
          </a:p>
          <a:p>
            <a:endParaRPr lang="en-IN" sz="3200" dirty="0"/>
          </a:p>
          <a:p>
            <a:endParaRPr lang="en-IN" sz="3200" dirty="0"/>
          </a:p>
        </p:txBody>
      </p:sp>
      <p:pic>
        <p:nvPicPr>
          <p:cNvPr id="4" name="Content Placeholder 3">
            <a:extLst>
              <a:ext uri="{FF2B5EF4-FFF2-40B4-BE49-F238E27FC236}">
                <a16:creationId xmlns:a16="http://schemas.microsoft.com/office/drawing/2014/main" xmlns="" id="{B472D5CD-6DC6-4629-9514-8DA561564AC4}"/>
              </a:ext>
            </a:extLst>
          </p:cNvPr>
          <p:cNvPicPr>
            <a:picLocks/>
          </p:cNvPicPr>
          <p:nvPr/>
        </p:nvPicPr>
        <p:blipFill>
          <a:blip r:embed="rId2" cstate="print"/>
          <a:srcRect/>
          <a:stretch>
            <a:fillRect/>
          </a:stretch>
        </p:blipFill>
        <p:spPr bwMode="auto">
          <a:xfrm>
            <a:off x="4630994" y="4382730"/>
            <a:ext cx="5412656" cy="1752599"/>
          </a:xfrm>
          <a:prstGeom prst="rect">
            <a:avLst/>
          </a:prstGeom>
          <a:noFill/>
          <a:ln w="9525">
            <a:noFill/>
            <a:miter lim="800000"/>
            <a:headEnd/>
            <a:tailEnd/>
          </a:ln>
        </p:spPr>
      </p:pic>
    </p:spTree>
    <p:extLst>
      <p:ext uri="{BB962C8B-B14F-4D97-AF65-F5344CB8AC3E}">
        <p14:creationId xmlns:p14="http://schemas.microsoft.com/office/powerpoint/2010/main" xmlns="" val="303769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4001C-2775-4E75-8D0A-E53DEC0AA7AD}"/>
              </a:ext>
            </a:extLst>
          </p:cNvPr>
          <p:cNvSpPr>
            <a:spLocks noGrp="1"/>
          </p:cNvSpPr>
          <p:nvPr>
            <p:ph type="title"/>
          </p:nvPr>
        </p:nvSpPr>
        <p:spPr>
          <a:xfrm>
            <a:off x="1484311" y="117987"/>
            <a:ext cx="10018713" cy="648930"/>
          </a:xfrm>
        </p:spPr>
        <p:txBody>
          <a:bodyPr>
            <a:normAutofit fontScale="90000"/>
          </a:bodyPr>
          <a:lstStyle/>
          <a:p>
            <a:pPr algn="ctr"/>
            <a:r>
              <a:rPr lang="en-US" b="1" dirty="0"/>
              <a:t/>
            </a:r>
            <a:br>
              <a:rPr lang="en-US" b="1" dirty="0"/>
            </a:br>
            <a:r>
              <a:rPr lang="en-US" b="1" dirty="0"/>
              <a:t>FUNCTIONS </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5725D1FD-961C-496C-A631-2171109630DC}"/>
              </a:ext>
            </a:extLst>
          </p:cNvPr>
          <p:cNvSpPr>
            <a:spLocks noGrp="1"/>
          </p:cNvSpPr>
          <p:nvPr>
            <p:ph idx="1"/>
          </p:nvPr>
        </p:nvSpPr>
        <p:spPr>
          <a:xfrm>
            <a:off x="2001221" y="1578078"/>
            <a:ext cx="10018713" cy="4914798"/>
          </a:xfrm>
        </p:spPr>
        <p:txBody>
          <a:bodyPr>
            <a:noAutofit/>
          </a:bodyPr>
          <a:lstStyle/>
          <a:p>
            <a:pPr marL="0" indent="0" algn="just">
              <a:buNone/>
            </a:pPr>
            <a:r>
              <a:rPr lang="en-US" sz="3200" b="1" dirty="0"/>
              <a:t>1. </a:t>
            </a:r>
            <a:r>
              <a:rPr lang="en-US" sz="3200" dirty="0"/>
              <a:t>Improve the efficiency and increase torque of the knee extensors throughout the knee’s range of motion;</a:t>
            </a:r>
            <a:endParaRPr lang="en-IN" sz="3200" dirty="0"/>
          </a:p>
          <a:p>
            <a:pPr marL="0" indent="0" algn="just">
              <a:buNone/>
            </a:pPr>
            <a:r>
              <a:rPr lang="en-US" sz="3200" b="1" dirty="0"/>
              <a:t>2. </a:t>
            </a:r>
            <a:r>
              <a:rPr lang="en-US" sz="3200" dirty="0"/>
              <a:t>Centralize the forces of the four quadriceps muscles into one concentrated direction of pull;</a:t>
            </a:r>
            <a:endParaRPr lang="en-IN" sz="3200" dirty="0"/>
          </a:p>
          <a:p>
            <a:pPr marL="0" indent="0" algn="just">
              <a:buNone/>
            </a:pPr>
            <a:r>
              <a:rPr lang="en-US" sz="3200" b="1" dirty="0"/>
              <a:t>3. </a:t>
            </a:r>
            <a:r>
              <a:rPr lang="en-US" sz="3200" dirty="0"/>
              <a:t>Provide a smooth gliding mechanism for the quadriceps muscle and tendon to reduce compression and friction forces during activities such as deep knee bends;</a:t>
            </a:r>
            <a:endParaRPr lang="en-IN" sz="3200" dirty="0"/>
          </a:p>
          <a:p>
            <a:pPr marL="0" indent="0" algn="just">
              <a:buNone/>
            </a:pPr>
            <a:r>
              <a:rPr lang="en-US" sz="3200" b="1" dirty="0"/>
              <a:t>4. </a:t>
            </a:r>
            <a:r>
              <a:rPr lang="en-US" sz="3200" dirty="0"/>
              <a:t>Contribute to the overall stability of the knee; and</a:t>
            </a:r>
            <a:endParaRPr lang="en-IN" sz="3200" dirty="0"/>
          </a:p>
          <a:p>
            <a:pPr marL="0" indent="0" algn="just">
              <a:buNone/>
            </a:pPr>
            <a:r>
              <a:rPr lang="en-US" sz="3200" b="1" dirty="0"/>
              <a:t>5. </a:t>
            </a:r>
            <a:r>
              <a:rPr lang="en-US" sz="3200" dirty="0"/>
              <a:t>Provide bony protection from direct trauma to the femoral condyles when the knee is flexed.</a:t>
            </a:r>
            <a:endParaRPr lang="en-IN" sz="3200" dirty="0"/>
          </a:p>
          <a:p>
            <a:pPr algn="just"/>
            <a:endParaRPr lang="en-IN" sz="3200" dirty="0"/>
          </a:p>
        </p:txBody>
      </p:sp>
    </p:spTree>
    <p:extLst>
      <p:ext uri="{BB962C8B-B14F-4D97-AF65-F5344CB8AC3E}">
        <p14:creationId xmlns:p14="http://schemas.microsoft.com/office/powerpoint/2010/main" xmlns="" val="177706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21B5-6475-426C-916F-E6ABC6DB9494}"/>
              </a:ext>
            </a:extLst>
          </p:cNvPr>
          <p:cNvSpPr>
            <a:spLocks noGrp="1"/>
          </p:cNvSpPr>
          <p:nvPr>
            <p:ph type="title"/>
          </p:nvPr>
        </p:nvSpPr>
        <p:spPr/>
        <p:txBody>
          <a:bodyPr>
            <a:normAutofit/>
          </a:bodyPr>
          <a:lstStyle/>
          <a:p>
            <a:pPr algn="ctr"/>
            <a:r>
              <a:rPr lang="en-US" sz="7200" b="1" u="sng" dirty="0"/>
              <a:t>02</a:t>
            </a:r>
            <a:endParaRPr lang="en-IN" sz="7200" b="1" u="sng" dirty="0"/>
          </a:p>
        </p:txBody>
      </p:sp>
      <p:sp>
        <p:nvSpPr>
          <p:cNvPr id="3" name="Content Placeholder 2">
            <a:extLst>
              <a:ext uri="{FF2B5EF4-FFF2-40B4-BE49-F238E27FC236}">
                <a16:creationId xmlns:a16="http://schemas.microsoft.com/office/drawing/2014/main" xmlns="" id="{9C5C7792-68BD-4F47-BCF1-BE3DD91C15F9}"/>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xmlns="" val="275615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CA198-3B9A-48BE-8D31-C70A5B7337B1}"/>
              </a:ext>
            </a:extLst>
          </p:cNvPr>
          <p:cNvSpPr>
            <a:spLocks noGrp="1"/>
          </p:cNvSpPr>
          <p:nvPr>
            <p:ph type="title" idx="4294967295"/>
          </p:nvPr>
        </p:nvSpPr>
        <p:spPr>
          <a:xfrm>
            <a:off x="987425" y="316578"/>
            <a:ext cx="10018713" cy="1752600"/>
          </a:xfrm>
        </p:spPr>
        <p:txBody>
          <a:bodyPr>
            <a:normAutofit/>
          </a:bodyPr>
          <a:lstStyle/>
          <a:p>
            <a:pPr algn="ctr"/>
            <a:r>
              <a:rPr lang="en-IN" b="1" dirty="0">
                <a:latin typeface="Arial" panose="020B0604020202020204" pitchFamily="34" charset="0"/>
                <a:cs typeface="Arial" panose="020B0604020202020204" pitchFamily="34" charset="0"/>
              </a:rPr>
              <a:t>JOINTS</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FD5843B1-56D2-419F-9407-A48A8A4F19B1}"/>
              </a:ext>
            </a:extLst>
          </p:cNvPr>
          <p:cNvSpPr>
            <a:spLocks noGrp="1"/>
          </p:cNvSpPr>
          <p:nvPr>
            <p:ph idx="4294967295"/>
          </p:nvPr>
        </p:nvSpPr>
        <p:spPr>
          <a:xfrm>
            <a:off x="987425" y="1784555"/>
            <a:ext cx="11204575" cy="5073445"/>
          </a:xfrm>
        </p:spPr>
        <p:txBody>
          <a:bodyPr/>
          <a:lstStyle/>
          <a:p>
            <a:pPr marL="0" indent="0" algn="ctr">
              <a:buNone/>
            </a:pPr>
            <a:r>
              <a:rPr lang="en-US" sz="3200" dirty="0"/>
              <a:t>Two Joints</a:t>
            </a:r>
          </a:p>
          <a:p>
            <a:pPr marL="0" indent="0" algn="ctr">
              <a:buNone/>
            </a:pPr>
            <a:endParaRPr lang="en-US" sz="3200" dirty="0"/>
          </a:p>
          <a:p>
            <a:pPr marL="0" indent="0">
              <a:buNone/>
            </a:pPr>
            <a:r>
              <a:rPr lang="en-US" dirty="0"/>
              <a:t>The Tibiofemoral Joint </a:t>
            </a:r>
          </a:p>
          <a:p>
            <a:pPr marL="0" indent="0">
              <a:buNone/>
            </a:pPr>
            <a:r>
              <a:rPr lang="en-US" dirty="0"/>
              <a:t>					surrounded by one capsule.</a:t>
            </a:r>
          </a:p>
          <a:p>
            <a:pPr marL="0" indent="0">
              <a:buNone/>
            </a:pPr>
            <a:r>
              <a:rPr lang="en-US" dirty="0"/>
              <a:t>The Patellofemoral</a:t>
            </a:r>
            <a:endParaRPr lang="en-IN" dirty="0"/>
          </a:p>
          <a:p>
            <a:pPr marL="0" indent="0">
              <a:buNone/>
            </a:pPr>
            <a:endParaRPr lang="en-US" dirty="0"/>
          </a:p>
          <a:p>
            <a:pPr marL="0" indent="0">
              <a:buNone/>
            </a:pPr>
            <a:r>
              <a:rPr lang="en-US" dirty="0"/>
              <a:t>Tibiofibular doesn’t lie with in the joint capsule so </a:t>
            </a:r>
          </a:p>
          <a:p>
            <a:pPr marL="0" indent="0">
              <a:buNone/>
            </a:pPr>
            <a:r>
              <a:rPr lang="en-US" dirty="0"/>
              <a:t>Technically it is not the part of Knee complex</a:t>
            </a:r>
          </a:p>
        </p:txBody>
      </p:sp>
      <p:sp>
        <p:nvSpPr>
          <p:cNvPr id="4" name="Right Brace 3">
            <a:extLst>
              <a:ext uri="{FF2B5EF4-FFF2-40B4-BE49-F238E27FC236}">
                <a16:creationId xmlns:a16="http://schemas.microsoft.com/office/drawing/2014/main" xmlns="" id="{6DE4742C-2217-41D8-A20F-3CE183F7474B}"/>
              </a:ext>
            </a:extLst>
          </p:cNvPr>
          <p:cNvSpPr/>
          <p:nvPr/>
        </p:nvSpPr>
        <p:spPr>
          <a:xfrm>
            <a:off x="4306529" y="2671917"/>
            <a:ext cx="1224116" cy="1752600"/>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6" name="Picture 5">
            <a:extLst>
              <a:ext uri="{FF2B5EF4-FFF2-40B4-BE49-F238E27FC236}">
                <a16:creationId xmlns:a16="http://schemas.microsoft.com/office/drawing/2014/main" xmlns="" id="{C975D3F2-C3CB-4D5F-B64D-BA3114D79A8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78662" y="3787439"/>
            <a:ext cx="3213919" cy="3246383"/>
          </a:xfrm>
          <a:prstGeom prst="rect">
            <a:avLst/>
          </a:prstGeom>
        </p:spPr>
      </p:pic>
    </p:spTree>
    <p:extLst>
      <p:ext uri="{BB962C8B-B14F-4D97-AF65-F5344CB8AC3E}">
        <p14:creationId xmlns:p14="http://schemas.microsoft.com/office/powerpoint/2010/main" xmlns="" val="400279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2F7C6-9713-4C9F-8EB2-741ABCE02E49}"/>
              </a:ext>
            </a:extLst>
          </p:cNvPr>
          <p:cNvSpPr>
            <a:spLocks noGrp="1"/>
          </p:cNvSpPr>
          <p:nvPr>
            <p:ph type="title"/>
          </p:nvPr>
        </p:nvSpPr>
        <p:spPr/>
        <p:txBody>
          <a:bodyPr/>
          <a:lstStyle/>
          <a:p>
            <a:pPr algn="ctr"/>
            <a:r>
              <a:rPr lang="en-US" b="1" dirty="0"/>
              <a:t>Tibiofemoral Joint</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3CF69BDB-D68E-47FC-8E9B-14BF4E825EC1}"/>
              </a:ext>
            </a:extLst>
          </p:cNvPr>
          <p:cNvSpPr>
            <a:spLocks noGrp="1"/>
          </p:cNvSpPr>
          <p:nvPr>
            <p:ph idx="1"/>
          </p:nvPr>
        </p:nvSpPr>
        <p:spPr>
          <a:xfrm>
            <a:off x="501445" y="1445342"/>
            <a:ext cx="11223523" cy="4726858"/>
          </a:xfrm>
        </p:spPr>
        <p:txBody>
          <a:bodyPr>
            <a:normAutofit/>
          </a:bodyPr>
          <a:lstStyle/>
          <a:p>
            <a:pPr algn="just"/>
            <a:r>
              <a:rPr lang="en-US" sz="3200" dirty="0"/>
              <a:t>Made from the two longest bones of the body</a:t>
            </a:r>
          </a:p>
          <a:p>
            <a:pPr algn="just"/>
            <a:r>
              <a:rPr lang="en-US" sz="3200" dirty="0"/>
              <a:t>Femoral condyles articulate with the two smaller tibial condyles, which have only a slight concavity; hence, they are commonly referred to as plateaus</a:t>
            </a:r>
          </a:p>
          <a:p>
            <a:pPr algn="just"/>
            <a:r>
              <a:rPr lang="en-US" sz="3200" dirty="0"/>
              <a:t> The congruity of the articulations is increased slightly by </a:t>
            </a:r>
          </a:p>
          <a:p>
            <a:pPr algn="just"/>
            <a:r>
              <a:rPr lang="en-US" sz="3200" dirty="0"/>
              <a:t>1.the intercondylar eminence of the tibia</a:t>
            </a:r>
          </a:p>
          <a:p>
            <a:pPr algn="just"/>
            <a:r>
              <a:rPr lang="en-US" sz="3200" dirty="0"/>
              <a:t>2.the wedge-shaped medial and lateral menisci (semilunar cartilages), which form an incomplete ring, or crescent, on each tibial condyle.</a:t>
            </a:r>
            <a:endParaRPr lang="en-IN" sz="3200" dirty="0"/>
          </a:p>
          <a:p>
            <a:endParaRPr lang="en-IN" dirty="0"/>
          </a:p>
        </p:txBody>
      </p:sp>
    </p:spTree>
    <p:extLst>
      <p:ext uri="{BB962C8B-B14F-4D97-AF65-F5344CB8AC3E}">
        <p14:creationId xmlns:p14="http://schemas.microsoft.com/office/powerpoint/2010/main" xmlns="" val="74533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BF57B8-32CF-4C67-836D-C17E9606B708}"/>
              </a:ext>
            </a:extLst>
          </p:cNvPr>
          <p:cNvSpPr>
            <a:spLocks noGrp="1"/>
          </p:cNvSpPr>
          <p:nvPr>
            <p:ph idx="1"/>
          </p:nvPr>
        </p:nvSpPr>
        <p:spPr>
          <a:xfrm>
            <a:off x="1069848" y="678426"/>
            <a:ext cx="10058400" cy="5987845"/>
          </a:xfrm>
        </p:spPr>
        <p:txBody>
          <a:bodyPr>
            <a:noAutofit/>
          </a:bodyPr>
          <a:lstStyle/>
          <a:p>
            <a:pPr algn="just"/>
            <a:r>
              <a:rPr lang="en-US" sz="2800" dirty="0"/>
              <a:t>The motions of knee flexion and extension cannot be pure rolling or hinge motions. </a:t>
            </a:r>
          </a:p>
          <a:p>
            <a:pPr algn="just"/>
            <a:r>
              <a:rPr lang="en-US" sz="2800" dirty="0"/>
              <a:t>The longitudinal articulating surface of the femoral condyles is approximately twice the length of the surface of the tibial condyles. </a:t>
            </a:r>
          </a:p>
          <a:p>
            <a:pPr algn="just"/>
            <a:r>
              <a:rPr lang="en-US" sz="2800" dirty="0"/>
              <a:t>The condyles execute both rolling and sliding movements, with the ratio of sliding and gliding changes throughout the range of motion.</a:t>
            </a:r>
          </a:p>
          <a:p>
            <a:pPr algn="just"/>
            <a:r>
              <a:rPr lang="en-US" sz="2800" dirty="0"/>
              <a:t>Rolling is predominant at the initiation of flexion, and sliding occurs more at the end of flexion.</a:t>
            </a:r>
          </a:p>
          <a:p>
            <a:pPr algn="just"/>
            <a:r>
              <a:rPr lang="en-US" sz="2800" dirty="0"/>
              <a:t>Because the length of the articular surface the movements of the two condylar surfaces differ. </a:t>
            </a:r>
            <a:endParaRPr lang="en-IN" sz="2800" dirty="0"/>
          </a:p>
        </p:txBody>
      </p:sp>
    </p:spTree>
    <p:extLst>
      <p:ext uri="{BB962C8B-B14F-4D97-AF65-F5344CB8AC3E}">
        <p14:creationId xmlns:p14="http://schemas.microsoft.com/office/powerpoint/2010/main" xmlns="" val="1860212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8226C-8B84-4308-805D-37F14E651E00}"/>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67110CF7-D0B9-4D8F-BD78-CFAC64C0AFB5}"/>
              </a:ext>
            </a:extLst>
          </p:cNvPr>
          <p:cNvPicPr>
            <a:picLocks noGrp="1" noChangeAspect="1"/>
          </p:cNvPicPr>
          <p:nvPr>
            <p:ph idx="1"/>
          </p:nvPr>
        </p:nvPicPr>
        <p:blipFill>
          <a:blip r:embed="rId2"/>
          <a:stretch>
            <a:fillRect/>
          </a:stretch>
        </p:blipFill>
        <p:spPr>
          <a:xfrm>
            <a:off x="1063752" y="1289304"/>
            <a:ext cx="4175820" cy="3797710"/>
          </a:xfrm>
          <a:prstGeom prst="rect">
            <a:avLst/>
          </a:prstGeom>
        </p:spPr>
      </p:pic>
      <p:pic>
        <p:nvPicPr>
          <p:cNvPr id="5" name="Picture 4">
            <a:extLst>
              <a:ext uri="{FF2B5EF4-FFF2-40B4-BE49-F238E27FC236}">
                <a16:creationId xmlns:a16="http://schemas.microsoft.com/office/drawing/2014/main" xmlns="" id="{4CDE1DCC-1D7E-495E-8CDC-F1AC38685B5D}"/>
              </a:ext>
            </a:extLst>
          </p:cNvPr>
          <p:cNvPicPr>
            <a:picLocks noChangeAspect="1"/>
          </p:cNvPicPr>
          <p:nvPr/>
        </p:nvPicPr>
        <p:blipFill>
          <a:blip r:embed="rId3"/>
          <a:stretch>
            <a:fillRect/>
          </a:stretch>
        </p:blipFill>
        <p:spPr>
          <a:xfrm>
            <a:off x="5719374" y="458401"/>
            <a:ext cx="5666381" cy="6296360"/>
          </a:xfrm>
          <a:prstGeom prst="rect">
            <a:avLst/>
          </a:prstGeom>
        </p:spPr>
      </p:pic>
    </p:spTree>
    <p:extLst>
      <p:ext uri="{BB962C8B-B14F-4D97-AF65-F5344CB8AC3E}">
        <p14:creationId xmlns:p14="http://schemas.microsoft.com/office/powerpoint/2010/main" xmlns="" val="255578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A5263-2451-4D83-80A8-913F6FDA32C3}"/>
              </a:ext>
            </a:extLst>
          </p:cNvPr>
          <p:cNvSpPr>
            <a:spLocks noGrp="1"/>
          </p:cNvSpPr>
          <p:nvPr>
            <p:ph type="title"/>
          </p:nvPr>
        </p:nvSpPr>
        <p:spPr>
          <a:xfrm>
            <a:off x="1069848" y="484632"/>
            <a:ext cx="10058400" cy="1019703"/>
          </a:xfrm>
        </p:spPr>
        <p:txBody>
          <a:bodyPr>
            <a:normAutofit fontScale="90000"/>
          </a:bodyPr>
          <a:lstStyle/>
          <a:p>
            <a:pPr algn="ctr"/>
            <a:r>
              <a:rPr lang="en-US" b="1" dirty="0"/>
              <a:t>Menisci</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D9FCFA94-8C3E-43B6-B82F-C45EAFCCB4EB}"/>
              </a:ext>
            </a:extLst>
          </p:cNvPr>
          <p:cNvSpPr>
            <a:spLocks noGrp="1"/>
          </p:cNvSpPr>
          <p:nvPr>
            <p:ph idx="1"/>
          </p:nvPr>
        </p:nvSpPr>
        <p:spPr>
          <a:xfrm>
            <a:off x="1069848" y="1607574"/>
            <a:ext cx="10058400" cy="4564626"/>
          </a:xfrm>
        </p:spPr>
        <p:txBody>
          <a:bodyPr>
            <a:normAutofit/>
          </a:bodyPr>
          <a:lstStyle/>
          <a:p>
            <a:r>
              <a:rPr lang="en-US" sz="2800" dirty="0"/>
              <a:t>. Fibrocartilaginous menisci are attached to the tibia.</a:t>
            </a:r>
            <a:endParaRPr lang="en-IN" sz="2800" dirty="0"/>
          </a:p>
          <a:p>
            <a:endParaRPr lang="en-IN" sz="2800" dirty="0"/>
          </a:p>
          <a:p>
            <a:pPr marL="0" indent="0">
              <a:buNone/>
            </a:pPr>
            <a:endParaRPr lang="en-IN" sz="2800" dirty="0"/>
          </a:p>
        </p:txBody>
      </p:sp>
      <p:pic>
        <p:nvPicPr>
          <p:cNvPr id="4" name="Picture 3">
            <a:extLst>
              <a:ext uri="{FF2B5EF4-FFF2-40B4-BE49-F238E27FC236}">
                <a16:creationId xmlns:a16="http://schemas.microsoft.com/office/drawing/2014/main" xmlns="" id="{DB8E5F5A-FA46-47D7-91C9-C49366E8ADF5}"/>
              </a:ext>
            </a:extLst>
          </p:cNvPr>
          <p:cNvPicPr/>
          <p:nvPr/>
        </p:nvPicPr>
        <p:blipFill>
          <a:blip r:embed="rId2" cstate="print"/>
          <a:srcRect/>
          <a:stretch>
            <a:fillRect/>
          </a:stretch>
        </p:blipFill>
        <p:spPr bwMode="auto">
          <a:xfrm>
            <a:off x="874137" y="2418736"/>
            <a:ext cx="10443726" cy="3954632"/>
          </a:xfrm>
          <a:prstGeom prst="rect">
            <a:avLst/>
          </a:prstGeom>
          <a:noFill/>
          <a:ln w="9525">
            <a:noFill/>
            <a:miter lim="800000"/>
            <a:headEnd/>
            <a:tailEnd/>
          </a:ln>
        </p:spPr>
      </p:pic>
    </p:spTree>
    <p:extLst>
      <p:ext uri="{BB962C8B-B14F-4D97-AF65-F5344CB8AC3E}">
        <p14:creationId xmlns:p14="http://schemas.microsoft.com/office/powerpoint/2010/main" xmlns="" val="269117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44E40-27CB-48C2-981D-A4FA9A41DA9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A84C92D7-0869-4DE1-AC0B-7DA0211326F2}"/>
              </a:ext>
            </a:extLst>
          </p:cNvPr>
          <p:cNvSpPr>
            <a:spLocks noGrp="1"/>
          </p:cNvSpPr>
          <p:nvPr>
            <p:ph idx="1"/>
          </p:nvPr>
        </p:nvSpPr>
        <p:spPr>
          <a:xfrm>
            <a:off x="501445" y="2121408"/>
            <a:ext cx="11105536" cy="4050792"/>
          </a:xfrm>
        </p:spPr>
        <p:txBody>
          <a:bodyPr>
            <a:normAutofit lnSpcReduction="10000"/>
          </a:bodyPr>
          <a:lstStyle/>
          <a:p>
            <a:pPr marL="0" indent="0" algn="ctr">
              <a:buNone/>
            </a:pPr>
            <a:r>
              <a:rPr lang="en-US" sz="3200" b="1" dirty="0"/>
              <a:t>Attachment:</a:t>
            </a:r>
          </a:p>
          <a:p>
            <a:r>
              <a:rPr lang="en-US" sz="2800" dirty="0"/>
              <a:t>Each meniscus is attached to the tibia at its anterior and posterior ends, or poles.</a:t>
            </a:r>
          </a:p>
          <a:p>
            <a:r>
              <a:rPr lang="en-US" sz="2800" dirty="0"/>
              <a:t>Each meniscus is anchored along its lateral rim to the tibia and joint capsule by a loose </a:t>
            </a:r>
            <a:r>
              <a:rPr lang="en-US" sz="2800" b="1" dirty="0"/>
              <a:t>coronary ligament /</a:t>
            </a:r>
            <a:r>
              <a:rPr lang="en-US" sz="2800" dirty="0"/>
              <a:t> </a:t>
            </a:r>
            <a:r>
              <a:rPr lang="en-US" sz="2800" b="1" dirty="0" err="1"/>
              <a:t>Meniscotibial</a:t>
            </a:r>
            <a:r>
              <a:rPr lang="en-US" sz="2800" b="1" dirty="0"/>
              <a:t> ligaments</a:t>
            </a:r>
          </a:p>
          <a:p>
            <a:pPr marL="0" indent="0" algn="ctr">
              <a:buNone/>
            </a:pPr>
            <a:r>
              <a:rPr lang="en-US" sz="3200" b="1" dirty="0"/>
              <a:t>Shape:</a:t>
            </a:r>
          </a:p>
          <a:p>
            <a:r>
              <a:rPr lang="en-US" sz="2800" dirty="0"/>
              <a:t>The lateral meniscus’s configuration is nearly a circle whereas the medial meniscus is more of a C-shape. </a:t>
            </a:r>
          </a:p>
          <a:p>
            <a:endParaRPr lang="en-IN" dirty="0"/>
          </a:p>
        </p:txBody>
      </p:sp>
    </p:spTree>
    <p:extLst>
      <p:ext uri="{BB962C8B-B14F-4D97-AF65-F5344CB8AC3E}">
        <p14:creationId xmlns:p14="http://schemas.microsoft.com/office/powerpoint/2010/main" xmlns="" val="325854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3C067-4BA0-40DE-9F9E-7458C22F27B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881F76CC-AC40-4C53-AF34-68B371B7C5DE}"/>
              </a:ext>
            </a:extLst>
          </p:cNvPr>
          <p:cNvSpPr>
            <a:spLocks noGrp="1"/>
          </p:cNvSpPr>
          <p:nvPr>
            <p:ph idx="1"/>
          </p:nvPr>
        </p:nvSpPr>
        <p:spPr/>
        <p:txBody>
          <a:bodyPr>
            <a:normAutofit/>
          </a:bodyPr>
          <a:lstStyle/>
          <a:p>
            <a:r>
              <a:rPr lang="en-US" sz="2800" dirty="0"/>
              <a:t>The menisci are attached to the tibia, their movement is controlled by knee movement, both passively and actively. </a:t>
            </a:r>
          </a:p>
          <a:p>
            <a:r>
              <a:rPr lang="en-US" sz="2800" dirty="0"/>
              <a:t>Menisci are pushed anteriorly by the femur as the knee extends and Conversely, the menisci move posteriorly with knee flexion.</a:t>
            </a:r>
            <a:endParaRPr lang="en-IN" sz="2800" dirty="0"/>
          </a:p>
          <a:p>
            <a:endParaRPr lang="en-IN" sz="2800" dirty="0"/>
          </a:p>
        </p:txBody>
      </p:sp>
    </p:spTree>
    <p:extLst>
      <p:ext uri="{BB962C8B-B14F-4D97-AF65-F5344CB8AC3E}">
        <p14:creationId xmlns:p14="http://schemas.microsoft.com/office/powerpoint/2010/main" xmlns="" val="281274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8E41E-FF08-4CA9-9284-5B2429077B4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8BC53499-B291-4201-AD0C-FF8695E03F83}"/>
              </a:ext>
            </a:extLst>
          </p:cNvPr>
          <p:cNvSpPr>
            <a:spLocks noGrp="1"/>
          </p:cNvSpPr>
          <p:nvPr>
            <p:ph idx="1"/>
          </p:nvPr>
        </p:nvSpPr>
        <p:spPr/>
        <p:txBody>
          <a:bodyPr/>
          <a:lstStyle/>
          <a:p>
            <a:r>
              <a:rPr lang="en-US" dirty="0"/>
              <a:t>Open pack position -25degree flexion </a:t>
            </a:r>
            <a:endParaRPr lang="en-IN" dirty="0"/>
          </a:p>
          <a:p>
            <a:r>
              <a:rPr lang="en-US" dirty="0"/>
              <a:t>Close pack position –full </a:t>
            </a:r>
            <a:r>
              <a:rPr lang="en-US" dirty="0" err="1"/>
              <a:t>extention</a:t>
            </a:r>
            <a:r>
              <a:rPr lang="en-US" dirty="0"/>
              <a:t> </a:t>
            </a:r>
            <a:endParaRPr lang="en-IN" dirty="0"/>
          </a:p>
          <a:p>
            <a:r>
              <a:rPr lang="en-US" dirty="0" err="1"/>
              <a:t>Capsuler</a:t>
            </a:r>
            <a:r>
              <a:rPr lang="en-US" dirty="0"/>
              <a:t> pattern –Either </a:t>
            </a:r>
            <a:r>
              <a:rPr lang="en-US" dirty="0" err="1"/>
              <a:t>flxion</a:t>
            </a:r>
            <a:r>
              <a:rPr lang="en-US" dirty="0"/>
              <a:t> or </a:t>
            </a:r>
            <a:r>
              <a:rPr lang="en-US" dirty="0" err="1"/>
              <a:t>extention</a:t>
            </a:r>
            <a:r>
              <a:rPr lang="en-US" dirty="0"/>
              <a:t> </a:t>
            </a:r>
            <a:endParaRPr lang="en-IN" dirty="0"/>
          </a:p>
          <a:p>
            <a:pPr marL="0" indent="0">
              <a:buNone/>
            </a:pPr>
            <a:endParaRPr lang="en-IN" dirty="0"/>
          </a:p>
        </p:txBody>
      </p:sp>
    </p:spTree>
    <p:extLst>
      <p:ext uri="{BB962C8B-B14F-4D97-AF65-F5344CB8AC3E}">
        <p14:creationId xmlns:p14="http://schemas.microsoft.com/office/powerpoint/2010/main" xmlns="" val="1401453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79C38-9E76-4CAD-9534-36E268F6B593}"/>
              </a:ext>
            </a:extLst>
          </p:cNvPr>
          <p:cNvSpPr>
            <a:spLocks noGrp="1"/>
          </p:cNvSpPr>
          <p:nvPr>
            <p:ph type="title"/>
          </p:nvPr>
        </p:nvSpPr>
        <p:spPr>
          <a:xfrm>
            <a:off x="892868" y="360303"/>
            <a:ext cx="10058400" cy="650994"/>
          </a:xfrm>
        </p:spPr>
        <p:txBody>
          <a:bodyPr>
            <a:normAutofit fontScale="90000"/>
          </a:bodyPr>
          <a:lstStyle/>
          <a:p>
            <a:pPr algn="ctr"/>
            <a:r>
              <a:rPr lang="en-US" dirty="0"/>
              <a:t>Functions of Menisci</a:t>
            </a:r>
            <a:endParaRPr lang="en-IN" dirty="0"/>
          </a:p>
        </p:txBody>
      </p:sp>
      <p:sp>
        <p:nvSpPr>
          <p:cNvPr id="3" name="Content Placeholder 2">
            <a:extLst>
              <a:ext uri="{FF2B5EF4-FFF2-40B4-BE49-F238E27FC236}">
                <a16:creationId xmlns:a16="http://schemas.microsoft.com/office/drawing/2014/main" xmlns="" id="{91B5A2E0-17CD-4AB2-913B-2872B1A71851}"/>
              </a:ext>
            </a:extLst>
          </p:cNvPr>
          <p:cNvSpPr>
            <a:spLocks noGrp="1"/>
          </p:cNvSpPr>
          <p:nvPr>
            <p:ph idx="1"/>
          </p:nvPr>
        </p:nvSpPr>
        <p:spPr>
          <a:xfrm>
            <a:off x="265471" y="1268361"/>
            <a:ext cx="11488994" cy="4903839"/>
          </a:xfrm>
        </p:spPr>
        <p:txBody>
          <a:bodyPr>
            <a:normAutofit/>
          </a:bodyPr>
          <a:lstStyle/>
          <a:p>
            <a:pPr marL="0" indent="0">
              <a:buNone/>
            </a:pPr>
            <a:r>
              <a:rPr lang="en-US" sz="2800" b="1" dirty="0"/>
              <a:t>1. </a:t>
            </a:r>
            <a:r>
              <a:rPr lang="en-US" sz="2800" dirty="0"/>
              <a:t>The menisci </a:t>
            </a:r>
            <a:r>
              <a:rPr lang="en-US" sz="2800" b="1" dirty="0"/>
              <a:t>deepen</a:t>
            </a:r>
            <a:r>
              <a:rPr lang="en-US" sz="2800" dirty="0"/>
              <a:t> the knee joint and thereby add stability to it.</a:t>
            </a:r>
            <a:endParaRPr lang="en-IN" sz="2800" dirty="0"/>
          </a:p>
          <a:p>
            <a:pPr marL="0" indent="0">
              <a:buNone/>
            </a:pPr>
            <a:r>
              <a:rPr lang="en-US" sz="2800" b="1" dirty="0"/>
              <a:t>2. </a:t>
            </a:r>
            <a:r>
              <a:rPr lang="en-US" sz="2800" dirty="0"/>
              <a:t>The menisci </a:t>
            </a:r>
            <a:r>
              <a:rPr lang="en-US" sz="2800" b="1" dirty="0"/>
              <a:t>absorb and distribute forces </a:t>
            </a:r>
            <a:r>
              <a:rPr lang="en-US" sz="2800" dirty="0"/>
              <a:t>of impact by increasing the surface contact area and congruency of the joint. </a:t>
            </a:r>
            <a:endParaRPr lang="en-IN" sz="2800" dirty="0"/>
          </a:p>
          <a:p>
            <a:pPr marL="0" indent="0">
              <a:buNone/>
            </a:pPr>
            <a:r>
              <a:rPr lang="en-US" sz="2800" dirty="0"/>
              <a:t>4.The menisci promote </a:t>
            </a:r>
            <a:r>
              <a:rPr lang="en-US" sz="2800" b="1" dirty="0"/>
              <a:t>joint lubrication </a:t>
            </a:r>
            <a:r>
              <a:rPr lang="en-US" sz="2800" dirty="0"/>
              <a:t>by spreading a film of </a:t>
            </a:r>
            <a:r>
              <a:rPr lang="en-US" sz="2800" i="1" u="sng" dirty="0"/>
              <a:t>synovial fluid over the articular surfaces</a:t>
            </a:r>
            <a:r>
              <a:rPr lang="en-US" sz="2800" dirty="0"/>
              <a:t>.</a:t>
            </a:r>
            <a:endParaRPr lang="en-IN" sz="2800" dirty="0"/>
          </a:p>
          <a:p>
            <a:pPr marL="0" indent="0">
              <a:buNone/>
            </a:pPr>
            <a:r>
              <a:rPr lang="en-US" sz="2800" b="1" dirty="0"/>
              <a:t>5. </a:t>
            </a:r>
            <a:r>
              <a:rPr lang="en-US" sz="2800" dirty="0"/>
              <a:t>The menisci prevent the joint capsule to thrust into the joint space.</a:t>
            </a:r>
            <a:endParaRPr lang="en-IN" sz="2800" dirty="0"/>
          </a:p>
          <a:p>
            <a:pPr marL="0" indent="0">
              <a:buNone/>
            </a:pPr>
            <a:r>
              <a:rPr lang="en-US" sz="2800" b="1" dirty="0"/>
              <a:t>6. </a:t>
            </a:r>
            <a:r>
              <a:rPr lang="en-US" sz="2800" dirty="0"/>
              <a:t>Although the ligaments provide most of the </a:t>
            </a:r>
            <a:r>
              <a:rPr lang="en-US" sz="2800" b="1" dirty="0"/>
              <a:t>protection against knee hyperextension,</a:t>
            </a:r>
            <a:r>
              <a:rPr lang="en-US" sz="2800" dirty="0"/>
              <a:t> the menisci provide </a:t>
            </a:r>
            <a:r>
              <a:rPr lang="en-US" sz="2800" b="1" dirty="0"/>
              <a:t>partial protection</a:t>
            </a:r>
            <a:r>
              <a:rPr lang="en-US" sz="2800" dirty="0"/>
              <a:t> to this excessive movement.</a:t>
            </a:r>
            <a:endParaRPr lang="en-IN" sz="2800" dirty="0"/>
          </a:p>
          <a:p>
            <a:endParaRPr lang="en-IN" dirty="0"/>
          </a:p>
        </p:txBody>
      </p:sp>
    </p:spTree>
    <p:extLst>
      <p:ext uri="{BB962C8B-B14F-4D97-AF65-F5344CB8AC3E}">
        <p14:creationId xmlns:p14="http://schemas.microsoft.com/office/powerpoint/2010/main" xmlns="" val="369976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C641D-BFCF-44E4-B21B-EB464438F2D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342FBF93-7631-4B22-8EB5-DC90BF923A76}"/>
              </a:ext>
            </a:extLst>
          </p:cNvPr>
          <p:cNvSpPr>
            <a:spLocks noGrp="1"/>
          </p:cNvSpPr>
          <p:nvPr>
            <p:ph idx="1"/>
          </p:nvPr>
        </p:nvSpPr>
        <p:spPr/>
        <p:txBody>
          <a:bodyPr>
            <a:normAutofit/>
          </a:bodyPr>
          <a:lstStyle/>
          <a:p>
            <a:r>
              <a:rPr lang="en-US" sz="3200" dirty="0"/>
              <a:t>Surgical removal of the menisci decreases the surface area and causes pressure to increase on the femoral and tibial condyles, which may lead to later osteoarthritis.</a:t>
            </a:r>
            <a:endParaRPr lang="en-IN" sz="3200" dirty="0"/>
          </a:p>
          <a:p>
            <a:endParaRPr lang="en-IN" sz="3200" dirty="0"/>
          </a:p>
        </p:txBody>
      </p:sp>
    </p:spTree>
    <p:extLst>
      <p:ext uri="{BB962C8B-B14F-4D97-AF65-F5344CB8AC3E}">
        <p14:creationId xmlns:p14="http://schemas.microsoft.com/office/powerpoint/2010/main" xmlns="" val="103536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2D3550-785C-40CC-A47A-2A99BC9DFC92}"/>
              </a:ext>
            </a:extLst>
          </p:cNvPr>
          <p:cNvSpPr>
            <a:spLocks noGrp="1"/>
          </p:cNvSpPr>
          <p:nvPr>
            <p:ph type="title"/>
          </p:nvPr>
        </p:nvSpPr>
        <p:spPr/>
        <p:txBody>
          <a:bodyPr/>
          <a:lstStyle/>
          <a:p>
            <a:pPr algn="ctr"/>
            <a:r>
              <a:rPr lang="en-US" b="1" i="1" dirty="0"/>
              <a:t>Ligaments and Capsule</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96D9C9C4-A1F6-4278-AAE5-320C58DEB3A8}"/>
              </a:ext>
            </a:extLst>
          </p:cNvPr>
          <p:cNvSpPr>
            <a:spLocks noGrp="1"/>
          </p:cNvSpPr>
          <p:nvPr>
            <p:ph idx="1"/>
          </p:nvPr>
        </p:nvSpPr>
        <p:spPr/>
        <p:txBody>
          <a:bodyPr>
            <a:normAutofit/>
          </a:bodyPr>
          <a:lstStyle/>
          <a:p>
            <a:pPr algn="ctr"/>
            <a:r>
              <a:rPr lang="en-US" sz="3200" dirty="0"/>
              <a:t>Collateral ligaments</a:t>
            </a:r>
          </a:p>
          <a:p>
            <a:pPr marL="0" indent="0">
              <a:buNone/>
            </a:pPr>
            <a:r>
              <a:rPr lang="en-US" sz="3200" dirty="0"/>
              <a:t>1. Medial Collateral Ligament(MCL)</a:t>
            </a:r>
          </a:p>
          <a:p>
            <a:pPr marL="0" indent="0">
              <a:buNone/>
            </a:pPr>
            <a:r>
              <a:rPr lang="en-US" sz="3200" dirty="0"/>
              <a:t>2. Lateral Collateral Ligament(LCL)</a:t>
            </a:r>
          </a:p>
          <a:p>
            <a:pPr algn="ctr"/>
            <a:r>
              <a:rPr lang="en-US" sz="3200" dirty="0"/>
              <a:t>Cruciate Ligament</a:t>
            </a:r>
          </a:p>
          <a:p>
            <a:pPr marL="0" indent="0">
              <a:buNone/>
            </a:pPr>
            <a:r>
              <a:rPr lang="en-US" sz="3200" dirty="0"/>
              <a:t>3. Anterior Cruciate Ligament(ACL)</a:t>
            </a:r>
          </a:p>
          <a:p>
            <a:pPr marL="0" indent="0">
              <a:buNone/>
            </a:pPr>
            <a:r>
              <a:rPr lang="en-US" sz="3200" dirty="0"/>
              <a:t>4.Posterior Cruciate Ligament(PCL)</a:t>
            </a:r>
          </a:p>
          <a:p>
            <a:endParaRPr lang="en-IN" sz="3200" dirty="0"/>
          </a:p>
        </p:txBody>
      </p:sp>
    </p:spTree>
    <p:extLst>
      <p:ext uri="{BB962C8B-B14F-4D97-AF65-F5344CB8AC3E}">
        <p14:creationId xmlns:p14="http://schemas.microsoft.com/office/powerpoint/2010/main" xmlns="" val="3721282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E69CF-DA1B-4ACE-BDA9-B5378B6EA07B}"/>
              </a:ext>
            </a:extLst>
          </p:cNvPr>
          <p:cNvSpPr>
            <a:spLocks noGrp="1"/>
          </p:cNvSpPr>
          <p:nvPr>
            <p:ph type="title"/>
          </p:nvPr>
        </p:nvSpPr>
        <p:spPr>
          <a:xfrm>
            <a:off x="1066800" y="221624"/>
            <a:ext cx="10058400" cy="884505"/>
          </a:xfrm>
        </p:spPr>
        <p:txBody>
          <a:bodyPr/>
          <a:lstStyle/>
          <a:p>
            <a:pPr algn="ctr"/>
            <a:r>
              <a:rPr lang="en-US" cap="none" dirty="0"/>
              <a:t>Attachment </a:t>
            </a:r>
            <a:endParaRPr lang="en-IN" cap="none" dirty="0"/>
          </a:p>
        </p:txBody>
      </p:sp>
      <p:graphicFrame>
        <p:nvGraphicFramePr>
          <p:cNvPr id="8" name="Content Placeholder 7">
            <a:extLst>
              <a:ext uri="{FF2B5EF4-FFF2-40B4-BE49-F238E27FC236}">
                <a16:creationId xmlns:a16="http://schemas.microsoft.com/office/drawing/2014/main" xmlns="" id="{6133CDAC-BB00-44EB-91D4-C986FE4CCBC6}"/>
              </a:ext>
            </a:extLst>
          </p:cNvPr>
          <p:cNvGraphicFramePr>
            <a:graphicFrameLocks noGrp="1"/>
          </p:cNvGraphicFramePr>
          <p:nvPr>
            <p:ph idx="1"/>
            <p:extLst>
              <p:ext uri="{D42A27DB-BD31-4B8C-83A1-F6EECF244321}">
                <p14:modId xmlns:p14="http://schemas.microsoft.com/office/powerpoint/2010/main" xmlns="" val="636679773"/>
              </p:ext>
            </p:extLst>
          </p:nvPr>
        </p:nvGraphicFramePr>
        <p:xfrm>
          <a:off x="294968" y="988142"/>
          <a:ext cx="11651226" cy="5648235"/>
        </p:xfrm>
        <a:graphic>
          <a:graphicData uri="http://schemas.openxmlformats.org/drawingml/2006/table">
            <a:tbl>
              <a:tblPr firstRow="1" bandRow="1">
                <a:tableStyleId>{5C22544A-7EE6-4342-B048-85BDC9FD1C3A}</a:tableStyleId>
              </a:tblPr>
              <a:tblGrid>
                <a:gridCol w="1430593">
                  <a:extLst>
                    <a:ext uri="{9D8B030D-6E8A-4147-A177-3AD203B41FA5}">
                      <a16:colId xmlns:a16="http://schemas.microsoft.com/office/drawing/2014/main" xmlns="" val="431009945"/>
                    </a:ext>
                  </a:extLst>
                </a:gridCol>
                <a:gridCol w="2934929">
                  <a:extLst>
                    <a:ext uri="{9D8B030D-6E8A-4147-A177-3AD203B41FA5}">
                      <a16:colId xmlns:a16="http://schemas.microsoft.com/office/drawing/2014/main" xmlns="" val="1576314991"/>
                    </a:ext>
                  </a:extLst>
                </a:gridCol>
                <a:gridCol w="3982065">
                  <a:extLst>
                    <a:ext uri="{9D8B030D-6E8A-4147-A177-3AD203B41FA5}">
                      <a16:colId xmlns:a16="http://schemas.microsoft.com/office/drawing/2014/main" xmlns="" val="4066327480"/>
                    </a:ext>
                  </a:extLst>
                </a:gridCol>
                <a:gridCol w="3303639">
                  <a:extLst>
                    <a:ext uri="{9D8B030D-6E8A-4147-A177-3AD203B41FA5}">
                      <a16:colId xmlns:a16="http://schemas.microsoft.com/office/drawing/2014/main" xmlns="" val="1982803576"/>
                    </a:ext>
                  </a:extLst>
                </a:gridCol>
              </a:tblGrid>
              <a:tr h="612920">
                <a:tc>
                  <a:txBody>
                    <a:bodyPr/>
                    <a:lstStyle/>
                    <a:p>
                      <a:pPr>
                        <a:lnSpc>
                          <a:spcPct val="115000"/>
                        </a:lnSpc>
                        <a:spcAft>
                          <a:spcPts val="0"/>
                        </a:spcAft>
                      </a:pPr>
                      <a:r>
                        <a:rPr lang="en-US" sz="2000" dirty="0">
                          <a:solidFill>
                            <a:schemeClr val="tx1"/>
                          </a:solidFill>
                          <a:effectLst/>
                        </a:rPr>
                        <a:t>Ligament</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en-US" sz="2000" dirty="0">
                          <a:solidFill>
                            <a:schemeClr val="tx1"/>
                          </a:solidFill>
                          <a:effectLst/>
                        </a:rPr>
                        <a:t>Proximal Attachment</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en-US" sz="2000" dirty="0">
                          <a:solidFill>
                            <a:schemeClr val="tx1"/>
                          </a:solidFill>
                          <a:effectLst/>
                        </a:rPr>
                        <a:t>Distal Attachment</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en-US" sz="2000" dirty="0">
                          <a:solidFill>
                            <a:schemeClr val="tx1"/>
                          </a:solidFill>
                          <a:effectLst/>
                        </a:rPr>
                        <a:t>Function </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195271199"/>
                  </a:ext>
                </a:extLst>
              </a:tr>
              <a:tr h="1652524">
                <a:tc>
                  <a:txBody>
                    <a:bodyPr/>
                    <a:lstStyle/>
                    <a:p>
                      <a:pPr>
                        <a:lnSpc>
                          <a:spcPct val="115000"/>
                        </a:lnSpc>
                        <a:spcAft>
                          <a:spcPts val="0"/>
                        </a:spcAft>
                      </a:pPr>
                      <a:r>
                        <a:rPr lang="en-IN" sz="2000" dirty="0">
                          <a:solidFill>
                            <a:schemeClr val="tx1"/>
                          </a:solidFill>
                          <a:effectLst/>
                        </a:rPr>
                        <a:t>MCL</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dirty="0">
                          <a:solidFill>
                            <a:schemeClr val="tx1"/>
                          </a:solidFill>
                          <a:effectLst/>
                        </a:rPr>
                        <a:t>Medial epicondyle of femur</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dirty="0">
                          <a:solidFill>
                            <a:schemeClr val="tx1"/>
                          </a:solidFill>
                          <a:effectLst/>
                        </a:rPr>
                        <a:t>Posterior Section: medial epicondyle of femur</a:t>
                      </a:r>
                    </a:p>
                    <a:p>
                      <a:pPr>
                        <a:lnSpc>
                          <a:spcPct val="115000"/>
                        </a:lnSpc>
                        <a:spcAft>
                          <a:spcPts val="0"/>
                        </a:spcAft>
                      </a:pPr>
                      <a:r>
                        <a:rPr lang="en-IN" sz="2000" dirty="0">
                          <a:solidFill>
                            <a:schemeClr val="tx1"/>
                          </a:solidFill>
                          <a:effectLst/>
                        </a:rPr>
                        <a:t>Anterior Section: middle and superior aspect of medial tibia</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a:solidFill>
                            <a:schemeClr val="tx1"/>
                          </a:solidFill>
                          <a:effectLst/>
                        </a:rPr>
                        <a:t>Protect against Valgus force</a:t>
                      </a:r>
                      <a:endParaRPr lang="en-IN" sz="20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65542832"/>
                  </a:ext>
                </a:extLst>
              </a:tr>
              <a:tr h="865133">
                <a:tc>
                  <a:txBody>
                    <a:bodyPr/>
                    <a:lstStyle/>
                    <a:p>
                      <a:pPr>
                        <a:lnSpc>
                          <a:spcPct val="115000"/>
                        </a:lnSpc>
                        <a:spcAft>
                          <a:spcPts val="0"/>
                        </a:spcAft>
                      </a:pPr>
                      <a:r>
                        <a:rPr lang="en-IN" sz="2000">
                          <a:solidFill>
                            <a:schemeClr val="tx1"/>
                          </a:solidFill>
                          <a:effectLst/>
                        </a:rPr>
                        <a:t>LCL</a:t>
                      </a:r>
                      <a:endParaRPr lang="en-IN" sz="20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dirty="0">
                          <a:solidFill>
                            <a:schemeClr val="tx1"/>
                          </a:solidFill>
                          <a:effectLst/>
                        </a:rPr>
                        <a:t>Lateral epicondyle of femur</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dirty="0">
                          <a:solidFill>
                            <a:schemeClr val="tx1"/>
                          </a:solidFill>
                          <a:effectLst/>
                        </a:rPr>
                        <a:t>Lateral aspect of Head of fibula</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a:solidFill>
                            <a:schemeClr val="tx1"/>
                          </a:solidFill>
                          <a:effectLst/>
                        </a:rPr>
                        <a:t>Protect against Varus force</a:t>
                      </a:r>
                      <a:endParaRPr lang="en-IN" sz="20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3214258"/>
                  </a:ext>
                </a:extLst>
              </a:tr>
              <a:tr h="1258829">
                <a:tc>
                  <a:txBody>
                    <a:bodyPr/>
                    <a:lstStyle/>
                    <a:p>
                      <a:pPr>
                        <a:lnSpc>
                          <a:spcPct val="115000"/>
                        </a:lnSpc>
                        <a:spcAft>
                          <a:spcPts val="0"/>
                        </a:spcAft>
                      </a:pPr>
                      <a:r>
                        <a:rPr lang="en-IN" sz="2000">
                          <a:solidFill>
                            <a:schemeClr val="tx1"/>
                          </a:solidFill>
                          <a:effectLst/>
                        </a:rPr>
                        <a:t>ACL</a:t>
                      </a:r>
                      <a:endParaRPr lang="en-IN" sz="20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a:solidFill>
                            <a:schemeClr val="tx1"/>
                          </a:solidFill>
                          <a:effectLst/>
                        </a:rPr>
                        <a:t>Intercondylar tibial fossa</a:t>
                      </a:r>
                      <a:endParaRPr lang="en-IN" sz="20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dirty="0">
                          <a:solidFill>
                            <a:schemeClr val="tx1"/>
                          </a:solidFill>
                          <a:effectLst/>
                        </a:rPr>
                        <a:t>Posteromedial aspect of lateral femoral condyle</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a:solidFill>
                            <a:schemeClr val="tx1"/>
                          </a:solidFill>
                          <a:effectLst/>
                        </a:rPr>
                        <a:t>Prevents Anterior translation of tibia on femur</a:t>
                      </a:r>
                      <a:endParaRPr lang="en-IN" sz="20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573099"/>
                  </a:ext>
                </a:extLst>
              </a:tr>
              <a:tr h="1258829">
                <a:tc>
                  <a:txBody>
                    <a:bodyPr/>
                    <a:lstStyle/>
                    <a:p>
                      <a:pPr>
                        <a:lnSpc>
                          <a:spcPct val="115000"/>
                        </a:lnSpc>
                        <a:spcAft>
                          <a:spcPts val="0"/>
                        </a:spcAft>
                      </a:pPr>
                      <a:r>
                        <a:rPr lang="en-IN" sz="2000">
                          <a:solidFill>
                            <a:schemeClr val="tx1"/>
                          </a:solidFill>
                          <a:effectLst/>
                        </a:rPr>
                        <a:t>PCL</a:t>
                      </a:r>
                      <a:endParaRPr lang="en-IN" sz="20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a:solidFill>
                            <a:schemeClr val="tx1"/>
                          </a:solidFill>
                          <a:effectLst/>
                        </a:rPr>
                        <a:t>Posterior tibial spine</a:t>
                      </a:r>
                      <a:endParaRPr lang="en-IN" sz="20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dirty="0">
                          <a:solidFill>
                            <a:schemeClr val="tx1"/>
                          </a:solidFill>
                          <a:effectLst/>
                        </a:rPr>
                        <a:t>Anterolateral surface of medial femoral condyle</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2000" dirty="0">
                          <a:solidFill>
                            <a:schemeClr val="tx1"/>
                          </a:solidFill>
                          <a:effectLst/>
                        </a:rPr>
                        <a:t>Prevents Posterior translation of tibia on femur</a:t>
                      </a:r>
                      <a:endParaRPr lang="en-IN" sz="20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82484714"/>
                  </a:ext>
                </a:extLst>
              </a:tr>
            </a:tbl>
          </a:graphicData>
        </a:graphic>
      </p:graphicFrame>
    </p:spTree>
    <p:extLst>
      <p:ext uri="{BB962C8B-B14F-4D97-AF65-F5344CB8AC3E}">
        <p14:creationId xmlns:p14="http://schemas.microsoft.com/office/powerpoint/2010/main" xmlns="" val="144111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8DDF2D-0040-462E-A8CA-8897C242B3FC}"/>
              </a:ext>
            </a:extLst>
          </p:cNvPr>
          <p:cNvSpPr>
            <a:spLocks noGrp="1"/>
          </p:cNvSpPr>
          <p:nvPr>
            <p:ph type="title"/>
          </p:nvPr>
        </p:nvSpPr>
        <p:spPr/>
        <p:txBody>
          <a:bodyPr>
            <a:normAutofit fontScale="90000"/>
          </a:bodyPr>
          <a:lstStyle/>
          <a:p>
            <a:pPr algn="ctr"/>
            <a:r>
              <a:rPr lang="en-US" b="1" dirty="0"/>
              <a:t>Kinematics </a:t>
            </a:r>
            <a:br>
              <a:rPr lang="en-US" b="1" dirty="0"/>
            </a:br>
            <a:r>
              <a:rPr lang="en-US" b="1" dirty="0"/>
              <a:t>Tibiofemoral Joint</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E26CFB2B-91B0-460F-B37D-8453F0963C9F}"/>
              </a:ext>
            </a:extLst>
          </p:cNvPr>
          <p:cNvSpPr>
            <a:spLocks noGrp="1"/>
          </p:cNvSpPr>
          <p:nvPr>
            <p:ph idx="1"/>
          </p:nvPr>
        </p:nvSpPr>
        <p:spPr/>
        <p:txBody>
          <a:bodyPr>
            <a:noAutofit/>
          </a:bodyPr>
          <a:lstStyle/>
          <a:p>
            <a:r>
              <a:rPr lang="en-US" sz="2800" dirty="0"/>
              <a:t>Two degrees of freedom: </a:t>
            </a:r>
          </a:p>
          <a:p>
            <a:pPr marL="0" indent="0">
              <a:buNone/>
            </a:pPr>
            <a:r>
              <a:rPr lang="en-US" sz="2800" dirty="0"/>
              <a:t> Flexion-Extension and Axial Rotation.</a:t>
            </a:r>
            <a:endParaRPr lang="en-IN" sz="2800" dirty="0"/>
          </a:p>
          <a:p>
            <a:r>
              <a:rPr lang="en-US" sz="2800" dirty="0"/>
              <a:t>Flexion -0 to 125, End feel –soft </a:t>
            </a:r>
            <a:endParaRPr lang="en-IN" sz="2800" dirty="0"/>
          </a:p>
          <a:p>
            <a:r>
              <a:rPr lang="en-US" sz="2800" dirty="0"/>
              <a:t>Extension -125 to 0 ,End feel –firm </a:t>
            </a:r>
          </a:p>
          <a:p>
            <a:r>
              <a:rPr lang="en-US" sz="2800" dirty="0"/>
              <a:t>The amount of degree varies from 120 to 150 degree because of muscles bulk of calf comes in contact with the posterior thigh.</a:t>
            </a:r>
            <a:endParaRPr lang="en-IN" sz="2800" dirty="0"/>
          </a:p>
        </p:txBody>
      </p:sp>
    </p:spTree>
    <p:extLst>
      <p:ext uri="{BB962C8B-B14F-4D97-AF65-F5344CB8AC3E}">
        <p14:creationId xmlns:p14="http://schemas.microsoft.com/office/powerpoint/2010/main" xmlns="" val="256027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42FEE-3AED-4789-B99F-69C268E2B22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F0E11154-934B-41CF-AF86-AC2A884CD2F9}"/>
              </a:ext>
            </a:extLst>
          </p:cNvPr>
          <p:cNvSpPr>
            <a:spLocks noGrp="1"/>
          </p:cNvSpPr>
          <p:nvPr>
            <p:ph idx="1"/>
          </p:nvPr>
        </p:nvSpPr>
        <p:spPr/>
        <p:txBody>
          <a:bodyPr>
            <a:noAutofit/>
          </a:bodyPr>
          <a:lstStyle/>
          <a:p>
            <a:r>
              <a:rPr lang="en-US" sz="2800" dirty="0"/>
              <a:t>The large articular surface of the femur and the relatively small tibial condyle create a potential problem as the femur begins to flex on the fixed tibia. </a:t>
            </a:r>
          </a:p>
          <a:p>
            <a:r>
              <a:rPr lang="en-US" sz="2800" dirty="0"/>
              <a:t>If the femoral condyles were permitted to roll posteriorly on the tibial plateau, the femur would run out of tibia. </a:t>
            </a:r>
          </a:p>
          <a:p>
            <a:r>
              <a:rPr lang="en-US" sz="2800" dirty="0"/>
              <a:t>For the femoral condyles to continue to roll as flexion increases without leaving the tibial plateau, the femoral condyles must simultaneously glide anteriorly.</a:t>
            </a:r>
            <a:br>
              <a:rPr lang="en-US" sz="2800" dirty="0"/>
            </a:br>
            <a:endParaRPr lang="en-IN" sz="2800" dirty="0"/>
          </a:p>
        </p:txBody>
      </p:sp>
    </p:spTree>
    <p:extLst>
      <p:ext uri="{BB962C8B-B14F-4D97-AF65-F5344CB8AC3E}">
        <p14:creationId xmlns:p14="http://schemas.microsoft.com/office/powerpoint/2010/main" xmlns="" val="43736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7E2DA-1AF0-4A08-A68E-824B2EE7A5D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1EBC7DC8-1C8E-4074-A512-2F484454F2B1}"/>
              </a:ext>
            </a:extLst>
          </p:cNvPr>
          <p:cNvPicPr>
            <a:picLocks noGrp="1" noChangeAspect="1"/>
          </p:cNvPicPr>
          <p:nvPr>
            <p:ph idx="1"/>
          </p:nvPr>
        </p:nvPicPr>
        <p:blipFill>
          <a:blip r:embed="rId2"/>
          <a:stretch>
            <a:fillRect/>
          </a:stretch>
        </p:blipFill>
        <p:spPr>
          <a:xfrm>
            <a:off x="2433484" y="442452"/>
            <a:ext cx="6246466" cy="5973096"/>
          </a:xfrm>
          <a:prstGeom prst="rect">
            <a:avLst/>
          </a:prstGeom>
        </p:spPr>
      </p:pic>
    </p:spTree>
    <p:extLst>
      <p:ext uri="{BB962C8B-B14F-4D97-AF65-F5344CB8AC3E}">
        <p14:creationId xmlns:p14="http://schemas.microsoft.com/office/powerpoint/2010/main" xmlns="" val="933563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EA893-CCB9-4364-939B-BE6EACC27D86}"/>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BD692ADB-9894-4785-B3A2-8BBB30334D2D}"/>
              </a:ext>
            </a:extLst>
          </p:cNvPr>
          <p:cNvPicPr>
            <a:picLocks noGrp="1" noChangeAspect="1"/>
          </p:cNvPicPr>
          <p:nvPr>
            <p:ph idx="1"/>
          </p:nvPr>
        </p:nvPicPr>
        <p:blipFill>
          <a:blip r:embed="rId2"/>
          <a:stretch>
            <a:fillRect/>
          </a:stretch>
        </p:blipFill>
        <p:spPr>
          <a:xfrm>
            <a:off x="1063751" y="446341"/>
            <a:ext cx="5032249" cy="3292429"/>
          </a:xfrm>
          <a:prstGeom prst="rect">
            <a:avLst/>
          </a:prstGeom>
        </p:spPr>
      </p:pic>
      <p:pic>
        <p:nvPicPr>
          <p:cNvPr id="5" name="Picture 4">
            <a:extLst>
              <a:ext uri="{FF2B5EF4-FFF2-40B4-BE49-F238E27FC236}">
                <a16:creationId xmlns:a16="http://schemas.microsoft.com/office/drawing/2014/main" xmlns="" id="{F7C5C425-EEF0-47C0-BB5D-72DF12C014AA}"/>
              </a:ext>
            </a:extLst>
          </p:cNvPr>
          <p:cNvPicPr>
            <a:picLocks noChangeAspect="1"/>
          </p:cNvPicPr>
          <p:nvPr/>
        </p:nvPicPr>
        <p:blipFill>
          <a:blip r:embed="rId3"/>
          <a:stretch>
            <a:fillRect/>
          </a:stretch>
        </p:blipFill>
        <p:spPr>
          <a:xfrm>
            <a:off x="6096000" y="3055976"/>
            <a:ext cx="5481484" cy="3295269"/>
          </a:xfrm>
          <a:prstGeom prst="rect">
            <a:avLst/>
          </a:prstGeom>
        </p:spPr>
      </p:pic>
    </p:spTree>
    <p:extLst>
      <p:ext uri="{BB962C8B-B14F-4D97-AF65-F5344CB8AC3E}">
        <p14:creationId xmlns:p14="http://schemas.microsoft.com/office/powerpoint/2010/main" xmlns="" val="4161761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B1D24-5703-4B6F-B6C4-6457023B944C}"/>
              </a:ext>
            </a:extLst>
          </p:cNvPr>
          <p:cNvSpPr>
            <a:spLocks noGrp="1"/>
          </p:cNvSpPr>
          <p:nvPr>
            <p:ph type="title"/>
          </p:nvPr>
        </p:nvSpPr>
        <p:spPr>
          <a:xfrm>
            <a:off x="1063752" y="182155"/>
            <a:ext cx="10058400" cy="1609344"/>
          </a:xfrm>
        </p:spPr>
        <p:txBody>
          <a:bodyPr>
            <a:normAutofit fontScale="90000"/>
          </a:bodyPr>
          <a:lstStyle/>
          <a:p>
            <a:pPr algn="ctr"/>
            <a:r>
              <a:rPr lang="en-US" dirty="0"/>
              <a:t/>
            </a:r>
            <a:br>
              <a:rPr lang="en-US" dirty="0"/>
            </a:br>
            <a:r>
              <a:rPr lang="en-US" dirty="0"/>
              <a:t>Closed chain……</a:t>
            </a:r>
            <a:br>
              <a:rPr lang="en-US" dirty="0"/>
            </a:br>
            <a:r>
              <a:rPr lang="en-US" cap="none" dirty="0"/>
              <a:t>for e.g.</a:t>
            </a:r>
            <a:r>
              <a:rPr lang="en-US" dirty="0"/>
              <a:t> </a:t>
            </a:r>
            <a:r>
              <a:rPr lang="en-US" cap="none" dirty="0"/>
              <a:t>while</a:t>
            </a:r>
            <a:r>
              <a:rPr lang="en-US" dirty="0"/>
              <a:t> </a:t>
            </a:r>
            <a:r>
              <a:rPr lang="en-US" cap="none" dirty="0"/>
              <a:t>Sitting on/Rising from chair</a:t>
            </a:r>
            <a:r>
              <a:rPr lang="en-US" dirty="0"/>
              <a:t/>
            </a:r>
            <a:br>
              <a:rPr lang="en-US" dirty="0"/>
            </a:br>
            <a:endParaRPr lang="en-IN" dirty="0"/>
          </a:p>
        </p:txBody>
      </p:sp>
      <p:sp>
        <p:nvSpPr>
          <p:cNvPr id="3" name="Content Placeholder 2">
            <a:extLst>
              <a:ext uri="{FF2B5EF4-FFF2-40B4-BE49-F238E27FC236}">
                <a16:creationId xmlns:a16="http://schemas.microsoft.com/office/drawing/2014/main" xmlns="" id="{FFFD0A7D-1D44-4A78-8A93-482326D66240}"/>
              </a:ext>
            </a:extLst>
          </p:cNvPr>
          <p:cNvSpPr>
            <a:spLocks noGrp="1"/>
          </p:cNvSpPr>
          <p:nvPr>
            <p:ph idx="1"/>
          </p:nvPr>
        </p:nvSpPr>
        <p:spPr>
          <a:xfrm>
            <a:off x="945765" y="1791499"/>
            <a:ext cx="10058400" cy="4050792"/>
          </a:xfrm>
        </p:spPr>
        <p:txBody>
          <a:bodyPr>
            <a:normAutofit lnSpcReduction="10000"/>
          </a:bodyPr>
          <a:lstStyle/>
          <a:p>
            <a:pPr marL="0" indent="0" algn="ctr">
              <a:buNone/>
            </a:pPr>
            <a:r>
              <a:rPr lang="en-US" sz="3200" dirty="0"/>
              <a:t>During Flexion……</a:t>
            </a:r>
          </a:p>
          <a:p>
            <a:r>
              <a:rPr lang="en-US" sz="3200" dirty="0"/>
              <a:t>The initiation of knee flexion occurs </a:t>
            </a:r>
          </a:p>
          <a:p>
            <a:pPr marL="0" indent="0">
              <a:buNone/>
            </a:pPr>
            <a:r>
              <a:rPr lang="en-US" sz="3200" dirty="0"/>
              <a:t>  primarily as </a:t>
            </a:r>
            <a:r>
              <a:rPr lang="en-US" sz="3200" b="1" u="sng" dirty="0"/>
              <a:t>Posterior Rolling </a:t>
            </a:r>
            <a:r>
              <a:rPr lang="en-US" sz="3200" dirty="0"/>
              <a:t>of the femoral </a:t>
            </a:r>
          </a:p>
          <a:p>
            <a:pPr marL="0" indent="0">
              <a:buNone/>
            </a:pPr>
            <a:r>
              <a:rPr lang="en-US" sz="3200" dirty="0"/>
              <a:t>  condyles on the tibia. </a:t>
            </a:r>
          </a:p>
          <a:p>
            <a:r>
              <a:rPr lang="en-US" sz="3200" dirty="0"/>
              <a:t>As flexion continues, the rolling of </a:t>
            </a:r>
          </a:p>
          <a:p>
            <a:pPr marL="0" indent="0">
              <a:buNone/>
            </a:pPr>
            <a:r>
              <a:rPr lang="en-US" sz="3200" dirty="0"/>
              <a:t>  the femoral condyles is accompanied </a:t>
            </a:r>
          </a:p>
          <a:p>
            <a:pPr marL="0" indent="0">
              <a:buNone/>
            </a:pPr>
            <a:r>
              <a:rPr lang="en-US" sz="3200" dirty="0"/>
              <a:t>  by a simultaneous </a:t>
            </a:r>
            <a:r>
              <a:rPr lang="en-US" sz="3200" b="1" u="sng" dirty="0"/>
              <a:t>Anterior Glide</a:t>
            </a:r>
            <a:r>
              <a:rPr lang="en-US" sz="3200" dirty="0"/>
              <a:t>.</a:t>
            </a:r>
            <a:endParaRPr lang="en-IN" sz="3200" dirty="0"/>
          </a:p>
          <a:p>
            <a:endParaRPr lang="en-US" sz="3200" dirty="0"/>
          </a:p>
          <a:p>
            <a:endParaRPr lang="en-IN" sz="3200" dirty="0"/>
          </a:p>
        </p:txBody>
      </p:sp>
      <p:pic>
        <p:nvPicPr>
          <p:cNvPr id="4" name="Picture 3">
            <a:extLst>
              <a:ext uri="{FF2B5EF4-FFF2-40B4-BE49-F238E27FC236}">
                <a16:creationId xmlns:a16="http://schemas.microsoft.com/office/drawing/2014/main" xmlns="" id="{AFE72D35-5CC0-46B6-9BF3-E4FD2E252C4C}"/>
              </a:ext>
            </a:extLst>
          </p:cNvPr>
          <p:cNvPicPr>
            <a:picLocks noChangeAspect="1"/>
          </p:cNvPicPr>
          <p:nvPr/>
        </p:nvPicPr>
        <p:blipFill>
          <a:blip r:embed="rId2"/>
          <a:stretch>
            <a:fillRect/>
          </a:stretch>
        </p:blipFill>
        <p:spPr>
          <a:xfrm>
            <a:off x="8259097" y="1791499"/>
            <a:ext cx="3687097" cy="4884346"/>
          </a:xfrm>
          <a:prstGeom prst="rect">
            <a:avLst/>
          </a:prstGeom>
        </p:spPr>
      </p:pic>
    </p:spTree>
    <p:extLst>
      <p:ext uri="{BB962C8B-B14F-4D97-AF65-F5344CB8AC3E}">
        <p14:creationId xmlns:p14="http://schemas.microsoft.com/office/powerpoint/2010/main" xmlns="" val="219669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FFFA37-2B7A-4F07-9F92-29A360CF4382}"/>
              </a:ext>
            </a:extLst>
          </p:cNvPr>
          <p:cNvSpPr>
            <a:spLocks noGrp="1"/>
          </p:cNvSpPr>
          <p:nvPr>
            <p:ph idx="1"/>
          </p:nvPr>
        </p:nvSpPr>
        <p:spPr>
          <a:xfrm>
            <a:off x="1069848" y="427703"/>
            <a:ext cx="10058400" cy="5744497"/>
          </a:xfrm>
        </p:spPr>
        <p:txBody>
          <a:bodyPr>
            <a:noAutofit/>
          </a:bodyPr>
          <a:lstStyle/>
          <a:p>
            <a:pPr marL="0" indent="0" algn="ctr">
              <a:buNone/>
            </a:pPr>
            <a:r>
              <a:rPr lang="en-US" sz="2800" b="1" dirty="0"/>
              <a:t>During Extension……</a:t>
            </a:r>
          </a:p>
          <a:p>
            <a:r>
              <a:rPr lang="en-US" sz="2800" dirty="0"/>
              <a:t>Extension of the knee from flexion is a reversal of flexion.</a:t>
            </a:r>
            <a:br>
              <a:rPr lang="en-US" sz="2800" dirty="0"/>
            </a:br>
            <a:endParaRPr lang="en-US" sz="2800" dirty="0"/>
          </a:p>
          <a:p>
            <a:r>
              <a:rPr lang="en-US" sz="2800" dirty="0"/>
              <a:t>During Tibiofemoral extension, initially </a:t>
            </a:r>
          </a:p>
          <a:p>
            <a:pPr marL="0" indent="0">
              <a:buNone/>
            </a:pPr>
            <a:r>
              <a:rPr lang="en-US" sz="2800" dirty="0"/>
              <a:t>  anterior rolling of the femoral condyles</a:t>
            </a:r>
          </a:p>
          <a:p>
            <a:pPr marL="0" indent="0">
              <a:buNone/>
            </a:pPr>
            <a:r>
              <a:rPr lang="en-US" sz="2800" dirty="0"/>
              <a:t>  on the tibial plateau. </a:t>
            </a:r>
          </a:p>
          <a:p>
            <a:r>
              <a:rPr lang="en-US" sz="2800" dirty="0"/>
              <a:t>So femoral condyles displaces</a:t>
            </a:r>
          </a:p>
          <a:p>
            <a:pPr marL="0" indent="0">
              <a:buNone/>
            </a:pPr>
            <a:r>
              <a:rPr lang="en-US" sz="2800" dirty="0"/>
              <a:t>  back to a neutral position on the tibial plateau. </a:t>
            </a:r>
          </a:p>
          <a:p>
            <a:r>
              <a:rPr lang="en-US" sz="2800" dirty="0"/>
              <a:t>then the femoral condyles glide posteriorly </a:t>
            </a:r>
          </a:p>
          <a:p>
            <a:pPr marL="0" indent="0">
              <a:buNone/>
            </a:pPr>
            <a:r>
              <a:rPr lang="en-US" sz="2800" dirty="0"/>
              <a:t>  just to continue extension of the femur </a:t>
            </a:r>
          </a:p>
          <a:p>
            <a:pPr marL="0" indent="0">
              <a:buNone/>
            </a:pPr>
            <a:r>
              <a:rPr lang="en-US" sz="2800" dirty="0"/>
              <a:t>  on the tibial plateau.</a:t>
            </a:r>
            <a:br>
              <a:rPr lang="en-US" sz="2800" dirty="0"/>
            </a:br>
            <a:endParaRPr lang="en-US" sz="2800" dirty="0"/>
          </a:p>
          <a:p>
            <a:endParaRPr lang="en-US" sz="2800" dirty="0"/>
          </a:p>
          <a:p>
            <a:endParaRPr lang="en-IN" sz="2800" dirty="0"/>
          </a:p>
        </p:txBody>
      </p:sp>
      <p:pic>
        <p:nvPicPr>
          <p:cNvPr id="4" name="Picture 3">
            <a:extLst>
              <a:ext uri="{FF2B5EF4-FFF2-40B4-BE49-F238E27FC236}">
                <a16:creationId xmlns:a16="http://schemas.microsoft.com/office/drawing/2014/main" xmlns="" id="{7D9A2B0C-39AD-4C86-BDF1-1F678B59C05D}"/>
              </a:ext>
            </a:extLst>
          </p:cNvPr>
          <p:cNvPicPr>
            <a:picLocks noChangeAspect="1"/>
          </p:cNvPicPr>
          <p:nvPr/>
        </p:nvPicPr>
        <p:blipFill rotWithShape="1">
          <a:blip r:embed="rId2"/>
          <a:srcRect r="3311"/>
          <a:stretch/>
        </p:blipFill>
        <p:spPr>
          <a:xfrm>
            <a:off x="8863781" y="1656427"/>
            <a:ext cx="3111909" cy="4773869"/>
          </a:xfrm>
          <a:prstGeom prst="rect">
            <a:avLst/>
          </a:prstGeom>
        </p:spPr>
      </p:pic>
    </p:spTree>
    <p:extLst>
      <p:ext uri="{BB962C8B-B14F-4D97-AF65-F5344CB8AC3E}">
        <p14:creationId xmlns:p14="http://schemas.microsoft.com/office/powerpoint/2010/main" xmlns="" val="155414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8E41E-FF08-4CA9-9284-5B2429077B4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8BC53499-B291-4201-AD0C-FF8695E03F83}"/>
              </a:ext>
            </a:extLst>
          </p:cNvPr>
          <p:cNvSpPr>
            <a:spLocks noGrp="1"/>
          </p:cNvSpPr>
          <p:nvPr>
            <p:ph idx="1"/>
          </p:nvPr>
        </p:nvSpPr>
        <p:spPr/>
        <p:txBody>
          <a:bodyPr>
            <a:normAutofit/>
          </a:bodyPr>
          <a:lstStyle/>
          <a:p>
            <a:r>
              <a:rPr lang="en-US" dirty="0"/>
              <a:t>The knee is a complex joint with three bones (femur, tibia, and patella), </a:t>
            </a:r>
          </a:p>
          <a:p>
            <a:r>
              <a:rPr lang="en-US" dirty="0"/>
              <a:t>two degrees of freedom of motion, and </a:t>
            </a:r>
          </a:p>
          <a:p>
            <a:r>
              <a:rPr lang="en-US" dirty="0"/>
              <a:t>three articulating surfaces: the medial tibiofemoral, lateral tibiofemoral, and patellofemoral articulations, which are enclosed by a common joint capsule.</a:t>
            </a:r>
            <a:endParaRPr lang="en-IN" dirty="0"/>
          </a:p>
          <a:p>
            <a:r>
              <a:rPr lang="en-US" dirty="0"/>
              <a:t> The knee plays a primary role in lowering and elevating body weight during sitting, squatting and climbing.</a:t>
            </a:r>
            <a:endParaRPr lang="en-IN" dirty="0"/>
          </a:p>
          <a:p>
            <a:endParaRPr lang="en-IN" dirty="0"/>
          </a:p>
        </p:txBody>
      </p:sp>
    </p:spTree>
    <p:extLst>
      <p:ext uri="{BB962C8B-B14F-4D97-AF65-F5344CB8AC3E}">
        <p14:creationId xmlns:p14="http://schemas.microsoft.com/office/powerpoint/2010/main" xmlns="" val="56388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1A87A-A548-431F-B2DE-27240DAFAC82}"/>
              </a:ext>
            </a:extLst>
          </p:cNvPr>
          <p:cNvSpPr>
            <a:spLocks noGrp="1"/>
          </p:cNvSpPr>
          <p:nvPr>
            <p:ph type="title"/>
          </p:nvPr>
        </p:nvSpPr>
        <p:spPr/>
        <p:txBody>
          <a:bodyPr/>
          <a:lstStyle/>
          <a:p>
            <a:pPr algn="ctr"/>
            <a:r>
              <a:rPr lang="en-US"/>
              <a:t>open chain </a:t>
            </a:r>
            <a:r>
              <a:rPr lang="en-US" dirty="0"/>
              <a:t>position……</a:t>
            </a:r>
            <a:br>
              <a:rPr lang="en-US" dirty="0"/>
            </a:br>
            <a:r>
              <a:rPr lang="en-US" cap="none" dirty="0"/>
              <a:t>for e.g.</a:t>
            </a:r>
            <a:r>
              <a:rPr lang="en-US" dirty="0"/>
              <a:t> </a:t>
            </a:r>
            <a:r>
              <a:rPr lang="en-US" cap="none" dirty="0"/>
              <a:t>High Sitting Flexion and Extension </a:t>
            </a:r>
            <a:endParaRPr lang="en-IN" dirty="0"/>
          </a:p>
        </p:txBody>
      </p:sp>
      <p:sp>
        <p:nvSpPr>
          <p:cNvPr id="3" name="Content Placeholder 2">
            <a:extLst>
              <a:ext uri="{FF2B5EF4-FFF2-40B4-BE49-F238E27FC236}">
                <a16:creationId xmlns:a16="http://schemas.microsoft.com/office/drawing/2014/main" xmlns="" id="{3C3E0DFC-2932-40ED-941F-881DBBA044C8}"/>
              </a:ext>
            </a:extLst>
          </p:cNvPr>
          <p:cNvSpPr>
            <a:spLocks noGrp="1"/>
          </p:cNvSpPr>
          <p:nvPr>
            <p:ph idx="1"/>
          </p:nvPr>
        </p:nvSpPr>
        <p:spPr/>
        <p:txBody>
          <a:bodyPr>
            <a:normAutofit/>
          </a:bodyPr>
          <a:lstStyle/>
          <a:p>
            <a:r>
              <a:rPr lang="en-US" sz="3200" dirty="0"/>
              <a:t>The movements would be somewhat different. </a:t>
            </a:r>
          </a:p>
          <a:p>
            <a:r>
              <a:rPr lang="en-US" sz="3200" dirty="0"/>
              <a:t>When the tibia is flexing on a fixed femur, the tibia both rolls and glides posteriorly</a:t>
            </a:r>
            <a:br>
              <a:rPr lang="en-US" sz="3200" dirty="0"/>
            </a:br>
            <a:r>
              <a:rPr lang="en-US" sz="3200" dirty="0"/>
              <a:t>on the relatively fixed femoral condyles. </a:t>
            </a:r>
          </a:p>
          <a:p>
            <a:r>
              <a:rPr lang="en-US" sz="3200" dirty="0"/>
              <a:t>Extension of the tibia on a fixed femur, the tibia both rolls and glides on the fixed femoral condyles.</a:t>
            </a:r>
            <a:br>
              <a:rPr lang="en-US" sz="3200" dirty="0"/>
            </a:br>
            <a:endParaRPr lang="en-IN" sz="3200" dirty="0"/>
          </a:p>
        </p:txBody>
      </p:sp>
    </p:spTree>
    <p:extLst>
      <p:ext uri="{BB962C8B-B14F-4D97-AF65-F5344CB8AC3E}">
        <p14:creationId xmlns:p14="http://schemas.microsoft.com/office/powerpoint/2010/main" xmlns="" val="295089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85C01-6758-4112-B01E-F9998516D3A8}"/>
              </a:ext>
            </a:extLst>
          </p:cNvPr>
          <p:cNvSpPr>
            <a:spLocks noGrp="1"/>
          </p:cNvSpPr>
          <p:nvPr>
            <p:ph type="title"/>
          </p:nvPr>
        </p:nvSpPr>
        <p:spPr>
          <a:xfrm>
            <a:off x="1066799" y="0"/>
            <a:ext cx="10058400" cy="695239"/>
          </a:xfrm>
        </p:spPr>
        <p:txBody>
          <a:bodyPr>
            <a:normAutofit fontScale="90000"/>
          </a:bodyPr>
          <a:lstStyle/>
          <a:p>
            <a:r>
              <a:rPr lang="en-US" dirty="0"/>
              <a:t>To Summarize…..</a:t>
            </a:r>
            <a:endParaRPr lang="en-IN" dirty="0"/>
          </a:p>
        </p:txBody>
      </p:sp>
      <p:graphicFrame>
        <p:nvGraphicFramePr>
          <p:cNvPr id="5" name="Content Placeholder 4">
            <a:extLst>
              <a:ext uri="{FF2B5EF4-FFF2-40B4-BE49-F238E27FC236}">
                <a16:creationId xmlns:a16="http://schemas.microsoft.com/office/drawing/2014/main" xmlns="" id="{008DB82C-50D5-47FE-837A-3A73295F0D5F}"/>
              </a:ext>
            </a:extLst>
          </p:cNvPr>
          <p:cNvGraphicFramePr>
            <a:graphicFrameLocks noGrp="1"/>
          </p:cNvGraphicFramePr>
          <p:nvPr>
            <p:ph idx="1"/>
            <p:extLst>
              <p:ext uri="{D42A27DB-BD31-4B8C-83A1-F6EECF244321}">
                <p14:modId xmlns:p14="http://schemas.microsoft.com/office/powerpoint/2010/main" xmlns="" val="1413451333"/>
              </p:ext>
            </p:extLst>
          </p:nvPr>
        </p:nvGraphicFramePr>
        <p:xfrm>
          <a:off x="596720" y="695239"/>
          <a:ext cx="10528479" cy="5966834"/>
        </p:xfrm>
        <a:graphic>
          <a:graphicData uri="http://schemas.openxmlformats.org/drawingml/2006/table">
            <a:tbl>
              <a:tblPr firstRow="1" firstCol="1" bandRow="1">
                <a:tableStyleId>{5C22544A-7EE6-4342-B048-85BDC9FD1C3A}</a:tableStyleId>
              </a:tblPr>
              <a:tblGrid>
                <a:gridCol w="3285469">
                  <a:extLst>
                    <a:ext uri="{9D8B030D-6E8A-4147-A177-3AD203B41FA5}">
                      <a16:colId xmlns:a16="http://schemas.microsoft.com/office/drawing/2014/main" xmlns="" val="1043493752"/>
                    </a:ext>
                  </a:extLst>
                </a:gridCol>
                <a:gridCol w="3733517">
                  <a:extLst>
                    <a:ext uri="{9D8B030D-6E8A-4147-A177-3AD203B41FA5}">
                      <a16:colId xmlns:a16="http://schemas.microsoft.com/office/drawing/2014/main" xmlns="" val="1215370276"/>
                    </a:ext>
                  </a:extLst>
                </a:gridCol>
                <a:gridCol w="3509493">
                  <a:extLst>
                    <a:ext uri="{9D8B030D-6E8A-4147-A177-3AD203B41FA5}">
                      <a16:colId xmlns:a16="http://schemas.microsoft.com/office/drawing/2014/main" xmlns="" val="2515354302"/>
                    </a:ext>
                  </a:extLst>
                </a:gridCol>
              </a:tblGrid>
              <a:tr h="496827">
                <a:tc gridSpan="3">
                  <a:txBody>
                    <a:bodyPr/>
                    <a:lstStyle/>
                    <a:p>
                      <a:pPr algn="ctr">
                        <a:lnSpc>
                          <a:spcPct val="115000"/>
                        </a:lnSpc>
                        <a:spcAft>
                          <a:spcPts val="0"/>
                        </a:spcAft>
                      </a:pPr>
                      <a:r>
                        <a:rPr lang="en-US" sz="2800" dirty="0">
                          <a:solidFill>
                            <a:schemeClr val="tx1"/>
                          </a:solidFill>
                          <a:effectLst/>
                        </a:rPr>
                        <a:t>Close Chain</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770302708"/>
                  </a:ext>
                </a:extLst>
              </a:tr>
              <a:tr h="890924">
                <a:tc>
                  <a:txBody>
                    <a:bodyPr/>
                    <a:lstStyle/>
                    <a:p>
                      <a:pPr>
                        <a:lnSpc>
                          <a:spcPct val="115000"/>
                        </a:lnSpc>
                        <a:spcAft>
                          <a:spcPts val="0"/>
                        </a:spcAft>
                      </a:pPr>
                      <a:r>
                        <a:rPr lang="en-US" sz="2800" dirty="0">
                          <a:solidFill>
                            <a:schemeClr val="tx1"/>
                          </a:solidFill>
                          <a:effectLst/>
                        </a:rPr>
                        <a:t>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800">
                          <a:solidFill>
                            <a:schemeClr val="tx1"/>
                          </a:solidFill>
                          <a:effectLst/>
                        </a:rPr>
                        <a:t>Femoral condyles Rolls</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800" dirty="0">
                          <a:solidFill>
                            <a:schemeClr val="tx1"/>
                          </a:solidFill>
                          <a:effectLst/>
                        </a:rPr>
                        <a:t>Femoral condyles  Glides</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7177830"/>
                  </a:ext>
                </a:extLst>
              </a:tr>
              <a:tr h="496827">
                <a:tc>
                  <a:txBody>
                    <a:bodyPr/>
                    <a:lstStyle/>
                    <a:p>
                      <a:pPr>
                        <a:lnSpc>
                          <a:spcPct val="115000"/>
                        </a:lnSpc>
                        <a:spcAft>
                          <a:spcPts val="0"/>
                        </a:spcAft>
                      </a:pPr>
                      <a:r>
                        <a:rPr lang="en-US" sz="2800" dirty="0">
                          <a:solidFill>
                            <a:schemeClr val="tx1"/>
                          </a:solidFill>
                          <a:effectLst/>
                        </a:rPr>
                        <a:t>During Flexion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800">
                          <a:solidFill>
                            <a:schemeClr val="tx1"/>
                          </a:solidFill>
                          <a:effectLst/>
                        </a:rPr>
                        <a:t> Posterior</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800" dirty="0">
                          <a:solidFill>
                            <a:schemeClr val="tx1"/>
                          </a:solidFill>
                          <a:effectLst/>
                        </a:rPr>
                        <a:t> Anterior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72980528"/>
                  </a:ext>
                </a:extLst>
              </a:tr>
              <a:tr h="1008307">
                <a:tc>
                  <a:txBody>
                    <a:bodyPr/>
                    <a:lstStyle/>
                    <a:p>
                      <a:pPr>
                        <a:lnSpc>
                          <a:spcPct val="115000"/>
                        </a:lnSpc>
                        <a:spcAft>
                          <a:spcPts val="0"/>
                        </a:spcAft>
                      </a:pPr>
                      <a:r>
                        <a:rPr lang="en-US" sz="2800" dirty="0">
                          <a:solidFill>
                            <a:schemeClr val="tx1"/>
                          </a:solidFill>
                          <a:effectLst/>
                        </a:rPr>
                        <a:t>During Extension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800" dirty="0">
                          <a:solidFill>
                            <a:schemeClr val="tx1"/>
                          </a:solidFill>
                          <a:effectLst/>
                        </a:rPr>
                        <a:t> Anterior</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800" dirty="0">
                          <a:solidFill>
                            <a:schemeClr val="tx1"/>
                          </a:solidFill>
                          <a:effectLst/>
                        </a:rPr>
                        <a:t> Posterior</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3587169"/>
                  </a:ext>
                </a:extLst>
              </a:tr>
              <a:tr h="496827">
                <a:tc gridSpan="3">
                  <a:txBody>
                    <a:bodyPr/>
                    <a:lstStyle/>
                    <a:p>
                      <a:pPr algn="ctr">
                        <a:lnSpc>
                          <a:spcPct val="115000"/>
                        </a:lnSpc>
                        <a:spcAft>
                          <a:spcPts val="0"/>
                        </a:spcAft>
                      </a:pPr>
                      <a:r>
                        <a:rPr lang="en-US" sz="2800" dirty="0">
                          <a:solidFill>
                            <a:schemeClr val="tx1"/>
                          </a:solidFill>
                          <a:effectLst/>
                        </a:rPr>
                        <a:t>Open Chain</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360493204"/>
                  </a:ext>
                </a:extLst>
              </a:tr>
              <a:tr h="890924">
                <a:tc>
                  <a:txBody>
                    <a:bodyPr/>
                    <a:lstStyle/>
                    <a:p>
                      <a:pPr>
                        <a:lnSpc>
                          <a:spcPct val="115000"/>
                        </a:lnSpc>
                        <a:spcAft>
                          <a:spcPts val="0"/>
                        </a:spcAft>
                      </a:pPr>
                      <a:r>
                        <a:rPr lang="en-US" sz="2800" dirty="0">
                          <a:solidFill>
                            <a:schemeClr val="tx1"/>
                          </a:solidFill>
                          <a:effectLst/>
                        </a:rPr>
                        <a:t>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800">
                          <a:solidFill>
                            <a:schemeClr val="tx1"/>
                          </a:solidFill>
                          <a:effectLst/>
                        </a:rPr>
                        <a:t>Tibial condyle Rolls</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800" dirty="0">
                          <a:solidFill>
                            <a:schemeClr val="tx1"/>
                          </a:solidFill>
                          <a:effectLst/>
                        </a:rPr>
                        <a:t>Tibial condyle Glides</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6267948"/>
                  </a:ext>
                </a:extLst>
              </a:tr>
              <a:tr h="496827">
                <a:tc>
                  <a:txBody>
                    <a:bodyPr/>
                    <a:lstStyle/>
                    <a:p>
                      <a:pPr>
                        <a:lnSpc>
                          <a:spcPct val="115000"/>
                        </a:lnSpc>
                        <a:spcAft>
                          <a:spcPts val="0"/>
                        </a:spcAft>
                      </a:pPr>
                      <a:r>
                        <a:rPr lang="en-US" sz="2800" dirty="0">
                          <a:solidFill>
                            <a:schemeClr val="tx1"/>
                          </a:solidFill>
                          <a:effectLst/>
                        </a:rPr>
                        <a:t>During Flexion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kumimoji="0" lang="en-US" sz="2800" b="0" i="0" u="none" strike="noStrike" kern="1200" cap="none" spc="0" normalizeH="0" baseline="0" noProof="0">
                          <a:ln>
                            <a:noFill/>
                          </a:ln>
                          <a:solidFill>
                            <a:prstClr val="black"/>
                          </a:solidFill>
                          <a:effectLst/>
                          <a:uLnTx/>
                          <a:uFillTx/>
                          <a:latin typeface="Rockwell" panose="02060603020205020403"/>
                          <a:ea typeface="+mn-ea"/>
                          <a:cs typeface="+mn-cs"/>
                        </a:rPr>
                        <a:t>Posterior</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Posterior</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55567664"/>
                  </a:ext>
                </a:extLst>
              </a:tr>
              <a:tr h="1008307">
                <a:tc>
                  <a:txBody>
                    <a:bodyPr/>
                    <a:lstStyle/>
                    <a:p>
                      <a:pPr>
                        <a:lnSpc>
                          <a:spcPct val="115000"/>
                        </a:lnSpc>
                        <a:spcAft>
                          <a:spcPts val="0"/>
                        </a:spcAft>
                      </a:pPr>
                      <a:r>
                        <a:rPr lang="en-US" sz="2800" dirty="0">
                          <a:solidFill>
                            <a:schemeClr val="tx1"/>
                          </a:solidFill>
                          <a:effectLst/>
                        </a:rPr>
                        <a:t>During Extension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Anterior</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Anterior</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96415241"/>
                  </a:ext>
                </a:extLst>
              </a:tr>
            </a:tbl>
          </a:graphicData>
        </a:graphic>
      </p:graphicFrame>
    </p:spTree>
    <p:extLst>
      <p:ext uri="{BB962C8B-B14F-4D97-AF65-F5344CB8AC3E}">
        <p14:creationId xmlns:p14="http://schemas.microsoft.com/office/powerpoint/2010/main" xmlns="" val="240076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E7FD7-F4CE-4151-BF68-961C626B3F1C}"/>
              </a:ext>
            </a:extLst>
          </p:cNvPr>
          <p:cNvSpPr>
            <a:spLocks noGrp="1"/>
          </p:cNvSpPr>
          <p:nvPr>
            <p:ph type="title"/>
          </p:nvPr>
        </p:nvSpPr>
        <p:spPr/>
        <p:txBody>
          <a:bodyPr/>
          <a:lstStyle/>
          <a:p>
            <a:pPr algn="ctr"/>
            <a:r>
              <a:rPr lang="en-US" dirty="0"/>
              <a:t>Axial Rotation </a:t>
            </a:r>
            <a:br>
              <a:rPr lang="en-US" dirty="0"/>
            </a:br>
            <a:endParaRPr lang="en-IN" dirty="0"/>
          </a:p>
        </p:txBody>
      </p:sp>
      <p:sp>
        <p:nvSpPr>
          <p:cNvPr id="3" name="Content Placeholder 2">
            <a:extLst>
              <a:ext uri="{FF2B5EF4-FFF2-40B4-BE49-F238E27FC236}">
                <a16:creationId xmlns:a16="http://schemas.microsoft.com/office/drawing/2014/main" xmlns="" id="{67ABEC7D-3B1E-4149-B797-3D6F4F63FC16}"/>
              </a:ext>
            </a:extLst>
          </p:cNvPr>
          <p:cNvSpPr>
            <a:spLocks noGrp="1"/>
          </p:cNvSpPr>
          <p:nvPr>
            <p:ph idx="1"/>
          </p:nvPr>
        </p:nvSpPr>
        <p:spPr>
          <a:xfrm>
            <a:off x="1069848" y="2121408"/>
            <a:ext cx="10058400" cy="4050792"/>
          </a:xfrm>
        </p:spPr>
        <p:txBody>
          <a:bodyPr/>
          <a:lstStyle/>
          <a:p>
            <a:pPr marL="0" indent="0" algn="ctr">
              <a:buNone/>
            </a:pPr>
            <a:endParaRPr lang="en-US" dirty="0"/>
          </a:p>
          <a:p>
            <a:pPr marL="0" indent="0">
              <a:buNone/>
            </a:pPr>
            <a:r>
              <a:rPr lang="en-US" dirty="0"/>
              <a:t>Axial rotation occurs in the transverse plane when the knee is flexed. When the knee is fully extended, the medial and lateral collateral ligaments are relatively tense, contributing to the stability of the joint</a:t>
            </a:r>
          </a:p>
          <a:p>
            <a:pPr marL="0" indent="0">
              <a:buNone/>
            </a:pPr>
            <a:endParaRPr lang="en-IN" dirty="0"/>
          </a:p>
        </p:txBody>
      </p:sp>
    </p:spTree>
    <p:extLst>
      <p:ext uri="{BB962C8B-B14F-4D97-AF65-F5344CB8AC3E}">
        <p14:creationId xmlns:p14="http://schemas.microsoft.com/office/powerpoint/2010/main" xmlns="" val="2990956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4549A-01C1-4DF4-837E-793E3CC2F373}"/>
              </a:ext>
            </a:extLst>
          </p:cNvPr>
          <p:cNvSpPr>
            <a:spLocks noGrp="1"/>
          </p:cNvSpPr>
          <p:nvPr>
            <p:ph type="title"/>
          </p:nvPr>
        </p:nvSpPr>
        <p:spPr/>
        <p:txBody>
          <a:bodyPr>
            <a:normAutofit/>
          </a:bodyPr>
          <a:lstStyle/>
          <a:p>
            <a:pPr algn="ctr"/>
            <a:r>
              <a:rPr lang="en-US" sz="4800" b="1" dirty="0"/>
              <a:t>Terminal Rotation of the Knee</a:t>
            </a:r>
            <a:endParaRPr lang="en-IN" sz="4800" dirty="0"/>
          </a:p>
        </p:txBody>
      </p:sp>
      <p:sp>
        <p:nvSpPr>
          <p:cNvPr id="3" name="Content Placeholder 2">
            <a:extLst>
              <a:ext uri="{FF2B5EF4-FFF2-40B4-BE49-F238E27FC236}">
                <a16:creationId xmlns:a16="http://schemas.microsoft.com/office/drawing/2014/main" xmlns="" id="{62164367-9762-4548-81D5-43F39E408841}"/>
              </a:ext>
            </a:extLst>
          </p:cNvPr>
          <p:cNvSpPr>
            <a:spLocks noGrp="1"/>
          </p:cNvSpPr>
          <p:nvPr>
            <p:ph idx="1"/>
          </p:nvPr>
        </p:nvSpPr>
        <p:spPr/>
        <p:txBody>
          <a:bodyPr>
            <a:normAutofit fontScale="92500" lnSpcReduction="10000"/>
          </a:bodyPr>
          <a:lstStyle/>
          <a:p>
            <a:pPr marL="0" indent="0" algn="ctr">
              <a:buNone/>
            </a:pPr>
            <a:r>
              <a:rPr lang="en-US" sz="3200" dirty="0"/>
              <a:t>Screw Home Mechanism</a:t>
            </a:r>
          </a:p>
          <a:p>
            <a:pPr marL="0" indent="0">
              <a:buNone/>
            </a:pPr>
            <a:r>
              <a:rPr lang="en-US" sz="3200" dirty="0"/>
              <a:t>Definition:</a:t>
            </a:r>
          </a:p>
          <a:p>
            <a:pPr marL="0" indent="0">
              <a:buNone/>
            </a:pPr>
            <a:r>
              <a:rPr lang="en-US" sz="3200" dirty="0"/>
              <a:t>Normally, when the knee moves into extension, the </a:t>
            </a:r>
            <a:r>
              <a:rPr lang="en-US" sz="3200" b="1" u="sng" dirty="0">
                <a:solidFill>
                  <a:srgbClr val="FF0000"/>
                </a:solidFill>
              </a:rPr>
              <a:t>tibia laterally rotates about 20°</a:t>
            </a:r>
            <a:r>
              <a:rPr lang="en-US" sz="3200" dirty="0"/>
              <a:t>on the fixed femur. This motion occurs in the last 15°of knee extension and is called </a:t>
            </a:r>
            <a:r>
              <a:rPr lang="en-US" sz="3200" b="1" dirty="0"/>
              <a:t>terminal</a:t>
            </a:r>
            <a:r>
              <a:rPr lang="en-US" sz="3200" dirty="0"/>
              <a:t> </a:t>
            </a:r>
            <a:r>
              <a:rPr lang="en-US" sz="3200" b="1" dirty="0"/>
              <a:t>rotation of the knee, </a:t>
            </a:r>
            <a:r>
              <a:rPr lang="en-US" sz="3200" dirty="0"/>
              <a:t>or the </a:t>
            </a:r>
            <a:r>
              <a:rPr lang="en-US" sz="3200" b="1" dirty="0"/>
              <a:t>screw home mechanism</a:t>
            </a:r>
            <a:r>
              <a:rPr lang="en-US" sz="3200" dirty="0"/>
              <a:t>.</a:t>
            </a:r>
          </a:p>
          <a:p>
            <a:pPr marL="0" indent="0">
              <a:buNone/>
            </a:pPr>
            <a:r>
              <a:rPr lang="en-US" sz="3200" dirty="0"/>
              <a:t>It is purely occurs with both </a:t>
            </a:r>
            <a:r>
              <a:rPr lang="en-US" sz="3200" b="1" u="sng" dirty="0"/>
              <a:t>passive and active</a:t>
            </a:r>
            <a:r>
              <a:rPr lang="en-US" sz="3200" dirty="0"/>
              <a:t> knee extension and cannot be prevented </a:t>
            </a:r>
            <a:r>
              <a:rPr lang="en-US" sz="3200" i="1" u="sng" dirty="0"/>
              <a:t>voluntarily</a:t>
            </a:r>
            <a:r>
              <a:rPr lang="en-US" sz="3200" dirty="0"/>
              <a:t>.</a:t>
            </a:r>
            <a:endParaRPr lang="en-IN" sz="3200" dirty="0"/>
          </a:p>
          <a:p>
            <a:pPr marL="0" indent="0" algn="ctr">
              <a:buNone/>
            </a:pPr>
            <a:endParaRPr lang="en-US" dirty="0"/>
          </a:p>
          <a:p>
            <a:endParaRPr lang="en-IN" dirty="0"/>
          </a:p>
        </p:txBody>
      </p:sp>
    </p:spTree>
    <p:extLst>
      <p:ext uri="{BB962C8B-B14F-4D97-AF65-F5344CB8AC3E}">
        <p14:creationId xmlns:p14="http://schemas.microsoft.com/office/powerpoint/2010/main" xmlns="" val="489571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E9C24-89EB-466B-B14A-84EE59D70F5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B94CF1B9-E918-47AD-B601-F446C45AEC30}"/>
              </a:ext>
            </a:extLst>
          </p:cNvPr>
          <p:cNvSpPr>
            <a:spLocks noGrp="1"/>
          </p:cNvSpPr>
          <p:nvPr>
            <p:ph idx="1"/>
          </p:nvPr>
        </p:nvSpPr>
        <p:spPr/>
        <p:txBody>
          <a:bodyPr>
            <a:normAutofit/>
          </a:bodyPr>
          <a:lstStyle/>
          <a:p>
            <a:r>
              <a:rPr lang="en-US" sz="2800" dirty="0"/>
              <a:t>Medial tibial rotation occurs with knee flexion and lateral tibial rotation occurs with knee extension in the open chain. </a:t>
            </a:r>
          </a:p>
          <a:p>
            <a:r>
              <a:rPr lang="en-US" sz="2800" dirty="0"/>
              <a:t>In closed chain motion such as rising from a chair, terminal rotation occurs as medial rotation of the femur on the fixed tibia, whereas lateral femoral rotation</a:t>
            </a:r>
            <a:br>
              <a:rPr lang="en-US" sz="2800" dirty="0"/>
            </a:br>
            <a:r>
              <a:rPr lang="en-US" sz="2800" dirty="0"/>
              <a:t>occurs when returning to the chair as the knee moves</a:t>
            </a:r>
            <a:br>
              <a:rPr lang="en-US" sz="2800" dirty="0"/>
            </a:br>
            <a:r>
              <a:rPr lang="en-US" sz="2800" dirty="0"/>
              <a:t>from extension to flexion.</a:t>
            </a:r>
            <a:r>
              <a:rPr lang="en-US" dirty="0"/>
              <a:t/>
            </a:r>
            <a:br>
              <a:rPr lang="en-US" dirty="0"/>
            </a:br>
            <a:endParaRPr lang="en-IN" dirty="0"/>
          </a:p>
        </p:txBody>
      </p:sp>
    </p:spTree>
    <p:extLst>
      <p:ext uri="{BB962C8B-B14F-4D97-AF65-F5344CB8AC3E}">
        <p14:creationId xmlns:p14="http://schemas.microsoft.com/office/powerpoint/2010/main" xmlns="" val="2496012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2E1B8-6D3E-4573-84F7-665BDF93D369}"/>
              </a:ext>
            </a:extLst>
          </p:cNvPr>
          <p:cNvSpPr>
            <a:spLocks noGrp="1"/>
          </p:cNvSpPr>
          <p:nvPr>
            <p:ph type="title"/>
          </p:nvPr>
        </p:nvSpPr>
        <p:spPr>
          <a:xfrm>
            <a:off x="1069848" y="484632"/>
            <a:ext cx="10058400" cy="975458"/>
          </a:xfrm>
        </p:spPr>
        <p:txBody>
          <a:bodyPr/>
          <a:lstStyle/>
          <a:p>
            <a:pPr algn="ctr"/>
            <a:r>
              <a:rPr lang="en-US" b="1" dirty="0"/>
              <a:t>open chain</a:t>
            </a:r>
            <a:endParaRPr lang="en-IN" dirty="0"/>
          </a:p>
        </p:txBody>
      </p:sp>
      <p:sp>
        <p:nvSpPr>
          <p:cNvPr id="3" name="Content Placeholder 2">
            <a:extLst>
              <a:ext uri="{FF2B5EF4-FFF2-40B4-BE49-F238E27FC236}">
                <a16:creationId xmlns:a16="http://schemas.microsoft.com/office/drawing/2014/main" xmlns="" id="{3B84842E-662C-4534-A80F-7B5BC4DDE27B}"/>
              </a:ext>
            </a:extLst>
          </p:cNvPr>
          <p:cNvSpPr>
            <a:spLocks noGrp="1"/>
          </p:cNvSpPr>
          <p:nvPr>
            <p:ph idx="1"/>
          </p:nvPr>
        </p:nvSpPr>
        <p:spPr>
          <a:xfrm>
            <a:off x="530943" y="1297859"/>
            <a:ext cx="11312012" cy="4874342"/>
          </a:xfrm>
        </p:spPr>
        <p:txBody>
          <a:bodyPr>
            <a:noAutofit/>
          </a:bodyPr>
          <a:lstStyle/>
          <a:p>
            <a:r>
              <a:rPr lang="en-US" sz="2800" dirty="0"/>
              <a:t>As the tibial condyles move on the femoral condyles during </a:t>
            </a:r>
            <a:r>
              <a:rPr lang="en-US" sz="2800" b="1" u="sng" dirty="0"/>
              <a:t>Open Chain Knee Extension</a:t>
            </a:r>
            <a:r>
              <a:rPr lang="en-US" sz="2800" dirty="0"/>
              <a:t>, the motion on the shorter lateral femoral condyle is completed before the motion on the medial femoral condyle is completed. </a:t>
            </a:r>
          </a:p>
          <a:p>
            <a:r>
              <a:rPr lang="en-US" sz="2800" dirty="0"/>
              <a:t>So the available surface area of the lateral femoral condyle is used before movement on the medial femoral condyle is finished, </a:t>
            </a:r>
          </a:p>
          <a:p>
            <a:r>
              <a:rPr lang="en-US" sz="2800" dirty="0"/>
              <a:t>pivoting of the tibia on the femur occurs between the lateral condyles to allow the medial aspect of the knee to complete its motion. This pivoting produces passive </a:t>
            </a:r>
            <a:r>
              <a:rPr lang="en-US" sz="2800" b="1" dirty="0"/>
              <a:t>lateral rotation of the tibia </a:t>
            </a:r>
            <a:r>
              <a:rPr lang="en-US" sz="2800" dirty="0"/>
              <a:t>on the femur in the last 15° of extension</a:t>
            </a:r>
          </a:p>
          <a:p>
            <a:r>
              <a:rPr lang="en-US" sz="2800" dirty="0"/>
              <a:t>Reverse occurs while performing </a:t>
            </a:r>
            <a:r>
              <a:rPr lang="en-US" sz="2800" b="1" u="sng" dirty="0"/>
              <a:t>Open Chain Knee Flexion </a:t>
            </a:r>
            <a:endParaRPr lang="en-IN" sz="2800" dirty="0"/>
          </a:p>
        </p:txBody>
      </p:sp>
    </p:spTree>
    <p:extLst>
      <p:ext uri="{BB962C8B-B14F-4D97-AF65-F5344CB8AC3E}">
        <p14:creationId xmlns:p14="http://schemas.microsoft.com/office/powerpoint/2010/main" xmlns="" val="1676464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38397-6842-4516-A9B3-7308223E81FB}"/>
              </a:ext>
            </a:extLst>
          </p:cNvPr>
          <p:cNvSpPr>
            <a:spLocks noGrp="1"/>
          </p:cNvSpPr>
          <p:nvPr>
            <p:ph type="title"/>
          </p:nvPr>
        </p:nvSpPr>
        <p:spPr/>
        <p:txBody>
          <a:bodyPr/>
          <a:lstStyle/>
          <a:p>
            <a:pPr algn="ctr"/>
            <a:r>
              <a:rPr lang="en-US" dirty="0"/>
              <a:t>Close chain</a:t>
            </a:r>
            <a:endParaRPr lang="en-IN" dirty="0"/>
          </a:p>
        </p:txBody>
      </p:sp>
      <p:sp>
        <p:nvSpPr>
          <p:cNvPr id="3" name="Content Placeholder 2">
            <a:extLst>
              <a:ext uri="{FF2B5EF4-FFF2-40B4-BE49-F238E27FC236}">
                <a16:creationId xmlns:a16="http://schemas.microsoft.com/office/drawing/2014/main" xmlns="" id="{4762FA0D-C921-46EA-8AB4-C65779D33032}"/>
              </a:ext>
            </a:extLst>
          </p:cNvPr>
          <p:cNvSpPr>
            <a:spLocks noGrp="1"/>
          </p:cNvSpPr>
          <p:nvPr>
            <p:ph idx="1"/>
          </p:nvPr>
        </p:nvSpPr>
        <p:spPr/>
        <p:txBody>
          <a:bodyPr>
            <a:normAutofit/>
          </a:bodyPr>
          <a:lstStyle/>
          <a:p>
            <a:r>
              <a:rPr lang="en-US" sz="2800" dirty="0"/>
              <a:t>When the knee extends during </a:t>
            </a:r>
            <a:r>
              <a:rPr lang="en-US" sz="2800" b="1" dirty="0"/>
              <a:t>closed chain extension</a:t>
            </a:r>
            <a:r>
              <a:rPr lang="en-US" sz="2800" dirty="0"/>
              <a:t> the femur rotates medially on its lateral condyle to allow full terminal extension to occur at the knee. </a:t>
            </a:r>
          </a:p>
          <a:p>
            <a:r>
              <a:rPr lang="en-US" sz="2800" dirty="0"/>
              <a:t>During Close chain Flexion, the femur rotates laterally on its lateral condyle to Unlock the knee</a:t>
            </a:r>
            <a:endParaRPr lang="en-IN" sz="2800" dirty="0"/>
          </a:p>
        </p:txBody>
      </p:sp>
    </p:spTree>
    <p:extLst>
      <p:ext uri="{BB962C8B-B14F-4D97-AF65-F5344CB8AC3E}">
        <p14:creationId xmlns:p14="http://schemas.microsoft.com/office/powerpoint/2010/main" xmlns="" val="1359564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85C01-6758-4112-B01E-F9998516D3A8}"/>
              </a:ext>
            </a:extLst>
          </p:cNvPr>
          <p:cNvSpPr>
            <a:spLocks noGrp="1"/>
          </p:cNvSpPr>
          <p:nvPr>
            <p:ph type="title"/>
          </p:nvPr>
        </p:nvSpPr>
        <p:spPr>
          <a:xfrm>
            <a:off x="1069848" y="484632"/>
            <a:ext cx="10058400" cy="695239"/>
          </a:xfrm>
        </p:spPr>
        <p:txBody>
          <a:bodyPr>
            <a:normAutofit fontScale="90000"/>
          </a:bodyPr>
          <a:lstStyle/>
          <a:p>
            <a:r>
              <a:rPr lang="en-US" dirty="0"/>
              <a:t>To Summarize…..</a:t>
            </a:r>
            <a:endParaRPr lang="en-IN" dirty="0"/>
          </a:p>
        </p:txBody>
      </p:sp>
      <p:graphicFrame>
        <p:nvGraphicFramePr>
          <p:cNvPr id="5" name="Content Placeholder 4">
            <a:extLst>
              <a:ext uri="{FF2B5EF4-FFF2-40B4-BE49-F238E27FC236}">
                <a16:creationId xmlns:a16="http://schemas.microsoft.com/office/drawing/2014/main" xmlns="" id="{008DB82C-50D5-47FE-837A-3A73295F0D5F}"/>
              </a:ext>
            </a:extLst>
          </p:cNvPr>
          <p:cNvGraphicFramePr>
            <a:graphicFrameLocks noGrp="1"/>
          </p:cNvGraphicFramePr>
          <p:nvPr>
            <p:ph idx="1"/>
            <p:extLst>
              <p:ext uri="{D42A27DB-BD31-4B8C-83A1-F6EECF244321}">
                <p14:modId xmlns:p14="http://schemas.microsoft.com/office/powerpoint/2010/main" xmlns="" val="794539531"/>
              </p:ext>
            </p:extLst>
          </p:nvPr>
        </p:nvGraphicFramePr>
        <p:xfrm>
          <a:off x="1066800" y="1460090"/>
          <a:ext cx="10058400" cy="4293068"/>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xmlns="" val="1043493752"/>
                    </a:ext>
                  </a:extLst>
                </a:gridCol>
                <a:gridCol w="6705600">
                  <a:extLst>
                    <a:ext uri="{9D8B030D-6E8A-4147-A177-3AD203B41FA5}">
                      <a16:colId xmlns:a16="http://schemas.microsoft.com/office/drawing/2014/main" xmlns="" val="1305375216"/>
                    </a:ext>
                  </a:extLst>
                </a:gridCol>
              </a:tblGrid>
              <a:tr h="529961">
                <a:tc gridSpan="2">
                  <a:txBody>
                    <a:bodyPr/>
                    <a:lstStyle/>
                    <a:p>
                      <a:pPr algn="ctr">
                        <a:lnSpc>
                          <a:spcPct val="115000"/>
                        </a:lnSpc>
                        <a:spcAft>
                          <a:spcPts val="0"/>
                        </a:spcAft>
                      </a:pPr>
                      <a:r>
                        <a:rPr lang="en-US" sz="2800" dirty="0">
                          <a:solidFill>
                            <a:schemeClr val="tx1"/>
                          </a:solidFill>
                          <a:effectLst/>
                        </a:rPr>
                        <a:t>Close Chain(Tibia is fixed)</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IN"/>
                    </a:p>
                  </a:txBody>
                  <a:tcPr/>
                </a:tc>
                <a:extLst>
                  <a:ext uri="{0D108BD9-81ED-4DB2-BD59-A6C34878D82A}">
                    <a16:rowId xmlns:a16="http://schemas.microsoft.com/office/drawing/2014/main" xmlns="" val="1770302708"/>
                  </a:ext>
                </a:extLst>
              </a:tr>
              <a:tr h="529961">
                <a:tc>
                  <a:txBody>
                    <a:bodyPr/>
                    <a:lstStyle/>
                    <a:p>
                      <a:pPr>
                        <a:lnSpc>
                          <a:spcPct val="115000"/>
                        </a:lnSpc>
                        <a:spcAft>
                          <a:spcPts val="0"/>
                        </a:spcAft>
                      </a:pPr>
                      <a:r>
                        <a:rPr lang="en-US" sz="2800" dirty="0">
                          <a:solidFill>
                            <a:schemeClr val="tx1"/>
                          </a:solidFill>
                          <a:effectLst/>
                        </a:rPr>
                        <a:t>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800" b="1" dirty="0">
                          <a:solidFill>
                            <a:schemeClr val="tx1"/>
                          </a:solidFill>
                          <a:effectLst/>
                          <a:latin typeface="Calibri" panose="020F0502020204030204" pitchFamily="34" charset="0"/>
                          <a:ea typeface="Calibri" panose="020F0502020204030204" pitchFamily="34" charset="0"/>
                          <a:cs typeface="Mangal" panose="02040503050203030202" pitchFamily="18" charset="0"/>
                        </a:rPr>
                        <a:t>Terminal Rotation </a:t>
                      </a:r>
                      <a:endParaRPr lang="en-IN" sz="28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7177830"/>
                  </a:ext>
                </a:extLst>
              </a:tr>
              <a:tr h="529961">
                <a:tc>
                  <a:txBody>
                    <a:bodyPr/>
                    <a:lstStyle/>
                    <a:p>
                      <a:pPr>
                        <a:lnSpc>
                          <a:spcPct val="115000"/>
                        </a:lnSpc>
                        <a:spcAft>
                          <a:spcPts val="0"/>
                        </a:spcAft>
                      </a:pPr>
                      <a:r>
                        <a:rPr lang="en-US" sz="2800" dirty="0">
                          <a:solidFill>
                            <a:schemeClr val="tx1"/>
                          </a:solidFill>
                          <a:effectLst/>
                        </a:rPr>
                        <a:t>During Flexion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32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Femur Lateral Rotation</a:t>
                      </a:r>
                      <a:endParaRPr lang="en-IN" sz="3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72980528"/>
                  </a:ext>
                </a:extLst>
              </a:tr>
              <a:tr h="504388">
                <a:tc>
                  <a:txBody>
                    <a:bodyPr/>
                    <a:lstStyle/>
                    <a:p>
                      <a:pPr>
                        <a:lnSpc>
                          <a:spcPct val="115000"/>
                        </a:lnSpc>
                        <a:spcAft>
                          <a:spcPts val="0"/>
                        </a:spcAft>
                      </a:pPr>
                      <a:r>
                        <a:rPr lang="en-US" sz="2800" dirty="0">
                          <a:solidFill>
                            <a:schemeClr val="tx1"/>
                          </a:solidFill>
                          <a:effectLst/>
                        </a:rPr>
                        <a:t>During Extension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32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Femur Medial Rotation</a:t>
                      </a:r>
                      <a:endParaRPr lang="en-IN" sz="3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3587169"/>
                  </a:ext>
                </a:extLst>
              </a:tr>
              <a:tr h="529961">
                <a:tc gridSpan="2">
                  <a:txBody>
                    <a:bodyPr/>
                    <a:lstStyle/>
                    <a:p>
                      <a:pPr algn="ctr">
                        <a:lnSpc>
                          <a:spcPct val="115000"/>
                        </a:lnSpc>
                        <a:spcAft>
                          <a:spcPts val="0"/>
                        </a:spcAft>
                      </a:pPr>
                      <a:r>
                        <a:rPr lang="en-US" sz="2800" dirty="0">
                          <a:solidFill>
                            <a:schemeClr val="tx1"/>
                          </a:solidFill>
                          <a:effectLst/>
                        </a:rPr>
                        <a:t>Open Chain(Femur is fixed)</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IN"/>
                    </a:p>
                  </a:txBody>
                  <a:tcPr/>
                </a:tc>
                <a:extLst>
                  <a:ext uri="{0D108BD9-81ED-4DB2-BD59-A6C34878D82A}">
                    <a16:rowId xmlns:a16="http://schemas.microsoft.com/office/drawing/2014/main" xmlns="" val="1360493204"/>
                  </a:ext>
                </a:extLst>
              </a:tr>
              <a:tr h="529961">
                <a:tc>
                  <a:txBody>
                    <a:bodyPr/>
                    <a:lstStyle/>
                    <a:p>
                      <a:pPr>
                        <a:lnSpc>
                          <a:spcPct val="115000"/>
                        </a:lnSpc>
                        <a:spcAft>
                          <a:spcPts val="0"/>
                        </a:spcAft>
                      </a:pPr>
                      <a:r>
                        <a:rPr lang="en-US" sz="2800" dirty="0">
                          <a:solidFill>
                            <a:schemeClr val="tx1"/>
                          </a:solidFill>
                          <a:effectLst/>
                        </a:rPr>
                        <a:t>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800" b="1" dirty="0">
                          <a:solidFill>
                            <a:schemeClr val="tx1"/>
                          </a:solidFill>
                          <a:effectLst/>
                          <a:latin typeface="Calibri" panose="020F0502020204030204" pitchFamily="34" charset="0"/>
                          <a:ea typeface="Calibri" panose="020F0502020204030204" pitchFamily="34" charset="0"/>
                          <a:cs typeface="Mangal" panose="02040503050203030202" pitchFamily="18" charset="0"/>
                        </a:rPr>
                        <a:t>Terminal Rotation </a:t>
                      </a:r>
                      <a:endParaRPr lang="en-IN" sz="28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6267948"/>
                  </a:ext>
                </a:extLst>
              </a:tr>
              <a:tr h="529961">
                <a:tc>
                  <a:txBody>
                    <a:bodyPr/>
                    <a:lstStyle/>
                    <a:p>
                      <a:pPr>
                        <a:lnSpc>
                          <a:spcPct val="115000"/>
                        </a:lnSpc>
                        <a:spcAft>
                          <a:spcPts val="0"/>
                        </a:spcAft>
                      </a:pPr>
                      <a:r>
                        <a:rPr lang="en-US" sz="2800" dirty="0">
                          <a:solidFill>
                            <a:schemeClr val="tx1"/>
                          </a:solidFill>
                          <a:effectLst/>
                        </a:rPr>
                        <a:t>During Flexion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Tibial Medial Rotation </a:t>
                      </a:r>
                      <a:endParaRPr lang="en-IN" sz="3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0"/>
                        </a:spcAft>
                      </a:pP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55567664"/>
                  </a:ext>
                </a:extLst>
              </a:tr>
            </a:tbl>
          </a:graphicData>
        </a:graphic>
      </p:graphicFrame>
      <p:graphicFrame>
        <p:nvGraphicFramePr>
          <p:cNvPr id="3" name="Table 2">
            <a:extLst>
              <a:ext uri="{FF2B5EF4-FFF2-40B4-BE49-F238E27FC236}">
                <a16:creationId xmlns:a16="http://schemas.microsoft.com/office/drawing/2014/main" xmlns="" id="{48EDD282-3186-4874-BBC8-D715FD21DEA1}"/>
              </a:ext>
            </a:extLst>
          </p:cNvPr>
          <p:cNvGraphicFramePr>
            <a:graphicFrameLocks noGrp="1"/>
          </p:cNvGraphicFramePr>
          <p:nvPr>
            <p:extLst>
              <p:ext uri="{D42A27DB-BD31-4B8C-83A1-F6EECF244321}">
                <p14:modId xmlns:p14="http://schemas.microsoft.com/office/powerpoint/2010/main" xmlns="" val="1363901286"/>
              </p:ext>
            </p:extLst>
          </p:nvPr>
        </p:nvGraphicFramePr>
        <p:xfrm>
          <a:off x="1066800" y="5144244"/>
          <a:ext cx="10058400" cy="560832"/>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xmlns="" val="2193576716"/>
                    </a:ext>
                  </a:extLst>
                </a:gridCol>
                <a:gridCol w="6705600">
                  <a:extLst>
                    <a:ext uri="{9D8B030D-6E8A-4147-A177-3AD203B41FA5}">
                      <a16:colId xmlns:a16="http://schemas.microsoft.com/office/drawing/2014/main" xmlns="" val="2595122485"/>
                    </a:ext>
                  </a:extLst>
                </a:gridCol>
              </a:tblGrid>
              <a:tr h="548633">
                <a:tc>
                  <a:txBody>
                    <a:bodyPr/>
                    <a:lstStyle/>
                    <a:p>
                      <a:pPr>
                        <a:lnSpc>
                          <a:spcPct val="115000"/>
                        </a:lnSpc>
                        <a:spcAft>
                          <a:spcPts val="0"/>
                        </a:spcAft>
                      </a:pPr>
                      <a:r>
                        <a:rPr lang="en-US" sz="2800" dirty="0">
                          <a:solidFill>
                            <a:schemeClr val="tx1"/>
                          </a:solidFill>
                          <a:effectLst/>
                        </a:rPr>
                        <a:t>During Extension </a:t>
                      </a:r>
                      <a:endParaRPr lang="en-IN" sz="2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3200" b="0" dirty="0">
                          <a:solidFill>
                            <a:schemeClr val="tx1"/>
                          </a:solidFill>
                          <a:effectLst/>
                          <a:latin typeface="Calibri" panose="020F0502020204030204" pitchFamily="34" charset="0"/>
                          <a:ea typeface="Calibri" panose="020F0502020204030204" pitchFamily="34" charset="0"/>
                          <a:cs typeface="Mangal" panose="02040503050203030202" pitchFamily="18" charset="0"/>
                        </a:rPr>
                        <a:t>Tibial Lateral Rotation </a:t>
                      </a:r>
                      <a:endParaRPr lang="en-IN" sz="3200" b="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15579159"/>
                  </a:ext>
                </a:extLst>
              </a:tr>
            </a:tbl>
          </a:graphicData>
        </a:graphic>
      </p:graphicFrame>
    </p:spTree>
    <p:extLst>
      <p:ext uri="{BB962C8B-B14F-4D97-AF65-F5344CB8AC3E}">
        <p14:creationId xmlns:p14="http://schemas.microsoft.com/office/powerpoint/2010/main" xmlns="" val="2842114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AD74A-31A7-4BB6-B143-775817A604D4}"/>
              </a:ext>
            </a:extLst>
          </p:cNvPr>
          <p:cNvSpPr>
            <a:spLocks noGrp="1"/>
          </p:cNvSpPr>
          <p:nvPr>
            <p:ph type="title"/>
          </p:nvPr>
        </p:nvSpPr>
        <p:spPr/>
        <p:txBody>
          <a:bodyPr>
            <a:normAutofit fontScale="90000"/>
          </a:bodyPr>
          <a:lstStyle/>
          <a:p>
            <a:pPr algn="ctr"/>
            <a:r>
              <a:rPr lang="en-US" b="1" i="1" dirty="0"/>
              <a:t>Arthrokinematics </a:t>
            </a:r>
            <a:br>
              <a:rPr lang="en-US" b="1" i="1" dirty="0"/>
            </a:br>
            <a:r>
              <a:rPr lang="en-US" b="1" i="1" dirty="0"/>
              <a:t>of the Tibiofemoral Joint</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67CB4DB7-242C-49EA-BE8A-1B4CC5E6BB0D}"/>
              </a:ext>
            </a:extLst>
          </p:cNvPr>
          <p:cNvSpPr>
            <a:spLocks noGrp="1"/>
          </p:cNvSpPr>
          <p:nvPr>
            <p:ph idx="1"/>
          </p:nvPr>
        </p:nvSpPr>
        <p:spPr>
          <a:xfrm>
            <a:off x="373626" y="1602265"/>
            <a:ext cx="11444748" cy="4771103"/>
          </a:xfrm>
        </p:spPr>
        <p:txBody>
          <a:bodyPr>
            <a:noAutofit/>
          </a:bodyPr>
          <a:lstStyle/>
          <a:p>
            <a:r>
              <a:rPr lang="en-US" sz="2800" dirty="0"/>
              <a:t>when the tibia  moves on the femur(concave moves on convex) during open kinetic chain activity , the concave tibial surface slides or glides in the same direction as the roll, or joint motion. </a:t>
            </a:r>
          </a:p>
          <a:p>
            <a:r>
              <a:rPr lang="en-US" sz="2800" dirty="0"/>
              <a:t>Therefore, when the tibia rolls forward on the femur into extension, it also glides forward; likewise, when the tibia rolls backward as the knee moves into flexion, the tibia glides posteriorly. </a:t>
            </a:r>
          </a:p>
          <a:p>
            <a:r>
              <a:rPr lang="en-US" sz="2800" dirty="0"/>
              <a:t>During closed chain motions(convex moves on concave), knee moves in extension the roll of the femur is anterior and the glide is posterior.</a:t>
            </a:r>
            <a:endParaRPr lang="en-IN" sz="2800" dirty="0"/>
          </a:p>
          <a:p>
            <a:r>
              <a:rPr lang="en-US" sz="2800" dirty="0"/>
              <a:t>During flexion: the roll of the femur is posterior and the glide is anterior.</a:t>
            </a:r>
            <a:endParaRPr lang="en-IN" sz="2800" dirty="0"/>
          </a:p>
          <a:p>
            <a:endParaRPr lang="en-IN" sz="2800" dirty="0"/>
          </a:p>
        </p:txBody>
      </p:sp>
    </p:spTree>
    <p:extLst>
      <p:ext uri="{BB962C8B-B14F-4D97-AF65-F5344CB8AC3E}">
        <p14:creationId xmlns:p14="http://schemas.microsoft.com/office/powerpoint/2010/main" xmlns="" val="33749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4CE397-2AF2-4733-8AF4-62F78EA4CB60}"/>
              </a:ext>
            </a:extLst>
          </p:cNvPr>
          <p:cNvSpPr>
            <a:spLocks noGrp="1"/>
          </p:cNvSpPr>
          <p:nvPr>
            <p:ph type="title"/>
          </p:nvPr>
        </p:nvSpPr>
        <p:spPr/>
        <p:txBody>
          <a:bodyPr/>
          <a:lstStyle/>
          <a:p>
            <a:pPr algn="ctr"/>
            <a:r>
              <a:rPr lang="en-IN" dirty="0"/>
              <a:t>Patellofemoral Joint</a:t>
            </a:r>
            <a:br>
              <a:rPr lang="en-IN" dirty="0"/>
            </a:br>
            <a:endParaRPr lang="en-IN" dirty="0"/>
          </a:p>
        </p:txBody>
      </p:sp>
      <p:sp>
        <p:nvSpPr>
          <p:cNvPr id="3" name="Content Placeholder 2">
            <a:extLst>
              <a:ext uri="{FF2B5EF4-FFF2-40B4-BE49-F238E27FC236}">
                <a16:creationId xmlns:a16="http://schemas.microsoft.com/office/drawing/2014/main" xmlns="" id="{60AF0603-1F79-4FA8-9AD2-486E8BDEFA9F}"/>
              </a:ext>
            </a:extLst>
          </p:cNvPr>
          <p:cNvSpPr>
            <a:spLocks noGrp="1"/>
          </p:cNvSpPr>
          <p:nvPr>
            <p:ph idx="1"/>
          </p:nvPr>
        </p:nvSpPr>
        <p:spPr>
          <a:xfrm>
            <a:off x="294969" y="1401097"/>
            <a:ext cx="11415250" cy="5456903"/>
          </a:xfrm>
        </p:spPr>
        <p:txBody>
          <a:bodyPr>
            <a:noAutofit/>
          </a:bodyPr>
          <a:lstStyle/>
          <a:p>
            <a:r>
              <a:rPr lang="en-US" sz="2800" b="1" dirty="0"/>
              <a:t>Close pack position –knee Extension </a:t>
            </a:r>
            <a:endParaRPr lang="en-IN" sz="2800" dirty="0"/>
          </a:p>
          <a:p>
            <a:r>
              <a:rPr lang="en-US" sz="2800" b="1" dirty="0"/>
              <a:t>Open pack position –knee Flexion  (25 degree)</a:t>
            </a:r>
            <a:endParaRPr lang="en-IN" sz="2800" dirty="0"/>
          </a:p>
        </p:txBody>
      </p:sp>
    </p:spTree>
    <p:extLst>
      <p:ext uri="{BB962C8B-B14F-4D97-AF65-F5344CB8AC3E}">
        <p14:creationId xmlns:p14="http://schemas.microsoft.com/office/powerpoint/2010/main" xmlns="" val="46931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8E41E-FF08-4CA9-9284-5B2429077B4F}"/>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2875F6BB-968C-4206-ADE6-7C2860A635AA}"/>
              </a:ext>
            </a:extLst>
          </p:cNvPr>
          <p:cNvPicPr>
            <a:picLocks noGrp="1"/>
          </p:cNvPicPr>
          <p:nvPr>
            <p:ph idx="1"/>
          </p:nvPr>
        </p:nvPicPr>
        <p:blipFill>
          <a:blip r:embed="rId2" cstate="print"/>
          <a:srcRect/>
          <a:stretch>
            <a:fillRect/>
          </a:stretch>
        </p:blipFill>
        <p:spPr bwMode="auto">
          <a:xfrm>
            <a:off x="2094272" y="294969"/>
            <a:ext cx="7477431" cy="5987844"/>
          </a:xfrm>
          <a:prstGeom prst="rect">
            <a:avLst/>
          </a:prstGeom>
          <a:noFill/>
          <a:ln w="9525">
            <a:noFill/>
            <a:miter lim="800000"/>
            <a:headEnd/>
            <a:tailEnd/>
          </a:ln>
        </p:spPr>
      </p:pic>
    </p:spTree>
    <p:extLst>
      <p:ext uri="{BB962C8B-B14F-4D97-AF65-F5344CB8AC3E}">
        <p14:creationId xmlns:p14="http://schemas.microsoft.com/office/powerpoint/2010/main" xmlns="" val="3028904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4516282-1889-4025-8164-472062DEAB2D}"/>
              </a:ext>
            </a:extLst>
          </p:cNvPr>
          <p:cNvSpPr>
            <a:spLocks noGrp="1"/>
          </p:cNvSpPr>
          <p:nvPr>
            <p:ph idx="1"/>
          </p:nvPr>
        </p:nvSpPr>
        <p:spPr>
          <a:xfrm>
            <a:off x="162231" y="486697"/>
            <a:ext cx="11444749" cy="5685503"/>
          </a:xfrm>
        </p:spPr>
        <p:txBody>
          <a:bodyPr/>
          <a:lstStyle/>
          <a:p>
            <a:r>
              <a:rPr lang="en-US" sz="2800" dirty="0"/>
              <a:t>The patella lies within the common tendon of the quadriceps.</a:t>
            </a:r>
          </a:p>
          <a:p>
            <a:r>
              <a:rPr lang="en-US" sz="2800" dirty="0"/>
              <a:t>common tendon of the quadriceps which extends above and</a:t>
            </a:r>
          </a:p>
          <a:p>
            <a:pPr marL="0" indent="0">
              <a:buNone/>
            </a:pPr>
            <a:r>
              <a:rPr lang="en-US" sz="2800" dirty="0"/>
              <a:t>   on the sides of the patella as well as attaching to it. </a:t>
            </a:r>
          </a:p>
          <a:p>
            <a:r>
              <a:rPr lang="en-US" sz="2800" dirty="0"/>
              <a:t>From the apex of the patella, the patellar ligament is the continuation of the quadriceps tendon and extends to the tibial tuberosity</a:t>
            </a:r>
          </a:p>
          <a:p>
            <a:endParaRPr lang="en-IN" sz="2800" dirty="0"/>
          </a:p>
          <a:p>
            <a:endParaRPr lang="en-IN" dirty="0"/>
          </a:p>
        </p:txBody>
      </p:sp>
      <p:pic>
        <p:nvPicPr>
          <p:cNvPr id="4" name="Picture 3">
            <a:extLst>
              <a:ext uri="{FF2B5EF4-FFF2-40B4-BE49-F238E27FC236}">
                <a16:creationId xmlns:a16="http://schemas.microsoft.com/office/drawing/2014/main" xmlns="" id="{EE59C120-7BB0-49DC-BDB9-ADDAED2C3C4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36427" y="2993923"/>
            <a:ext cx="3200398" cy="3583858"/>
          </a:xfrm>
          <a:prstGeom prst="rect">
            <a:avLst/>
          </a:prstGeom>
        </p:spPr>
      </p:pic>
    </p:spTree>
    <p:extLst>
      <p:ext uri="{BB962C8B-B14F-4D97-AF65-F5344CB8AC3E}">
        <p14:creationId xmlns:p14="http://schemas.microsoft.com/office/powerpoint/2010/main" xmlns="" val="3147829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6E7E7E6-D3B9-48BC-9264-13F07856E18B}"/>
              </a:ext>
            </a:extLst>
          </p:cNvPr>
          <p:cNvSpPr>
            <a:spLocks noGrp="1"/>
          </p:cNvSpPr>
          <p:nvPr>
            <p:ph idx="1"/>
          </p:nvPr>
        </p:nvSpPr>
        <p:spPr>
          <a:xfrm>
            <a:off x="560439" y="457200"/>
            <a:ext cx="10567809" cy="5715000"/>
          </a:xfrm>
        </p:spPr>
        <p:txBody>
          <a:bodyPr/>
          <a:lstStyle/>
          <a:p>
            <a:r>
              <a:rPr lang="en-US" sz="2800" dirty="0"/>
              <a:t>When the knee is in full extension, patellar stability relies </a:t>
            </a:r>
          </a:p>
          <a:p>
            <a:pPr marL="0" indent="0">
              <a:buNone/>
            </a:pPr>
            <a:r>
              <a:rPr lang="en-US" sz="2800" dirty="0"/>
              <a:t>   primarily on soft tissues which surround it. </a:t>
            </a:r>
          </a:p>
          <a:p>
            <a:pPr marL="0" indent="0">
              <a:buNone/>
            </a:pPr>
            <a:r>
              <a:rPr lang="en-US" sz="2800" dirty="0"/>
              <a:t>   The extensor, or quadriceps, mechanism actively stabilizes</a:t>
            </a:r>
          </a:p>
          <a:p>
            <a:pPr marL="176213" indent="0">
              <a:buNone/>
            </a:pPr>
            <a:r>
              <a:rPr lang="en-US" sz="2800" dirty="0"/>
              <a:t> the patella on all four sides and guides the motion between      the patella and the femur.</a:t>
            </a:r>
          </a:p>
          <a:p>
            <a:pPr marL="265113" indent="-265113">
              <a:buFont typeface="Arial" panose="020B0604020202020204" pitchFamily="34" charset="0"/>
              <a:buChar char="•"/>
            </a:pPr>
            <a:r>
              <a:rPr lang="en-US" sz="2800" b="1" dirty="0"/>
              <a:t>From 20° to 0°, </a:t>
            </a:r>
            <a:r>
              <a:rPr lang="en-US" sz="2800" dirty="0"/>
              <a:t>the primary responsibility </a:t>
            </a:r>
          </a:p>
          <a:p>
            <a:pPr marL="176213" indent="0">
              <a:buNone/>
            </a:pPr>
            <a:r>
              <a:rPr lang="en-US" sz="2800" dirty="0"/>
              <a:t>of the </a:t>
            </a:r>
            <a:r>
              <a:rPr lang="en-US" sz="2800" b="1" dirty="0"/>
              <a:t>vastus medialis oblique (VMO) </a:t>
            </a:r>
          </a:p>
          <a:p>
            <a:pPr marL="176213" indent="0">
              <a:buNone/>
            </a:pPr>
            <a:r>
              <a:rPr lang="en-US" sz="2800" dirty="0"/>
              <a:t>muscle is to serve </a:t>
            </a:r>
          </a:p>
          <a:p>
            <a:pPr marL="176213" indent="0">
              <a:buNone/>
            </a:pPr>
            <a:r>
              <a:rPr lang="en-US" sz="2800" dirty="0"/>
              <a:t>as a dynamic stabilizer of the patella</a:t>
            </a:r>
            <a:endParaRPr lang="en-IN" sz="2800" dirty="0"/>
          </a:p>
          <a:p>
            <a:pPr marL="176213" indent="0">
              <a:buNone/>
            </a:pPr>
            <a:endParaRPr lang="en-US" sz="2800" dirty="0"/>
          </a:p>
          <a:p>
            <a:endParaRPr lang="en-IN" dirty="0"/>
          </a:p>
        </p:txBody>
      </p:sp>
      <p:pic>
        <p:nvPicPr>
          <p:cNvPr id="5" name="Picture 4">
            <a:extLst>
              <a:ext uri="{FF2B5EF4-FFF2-40B4-BE49-F238E27FC236}">
                <a16:creationId xmlns:a16="http://schemas.microsoft.com/office/drawing/2014/main" xmlns="" id="{4AFA2F3C-A0CD-4EE9-9484-7F6CDA45D5DD}"/>
              </a:ext>
            </a:extLst>
          </p:cNvPr>
          <p:cNvPicPr/>
          <p:nvPr/>
        </p:nvPicPr>
        <p:blipFill rotWithShape="1">
          <a:blip r:embed="rId2" cstate="print"/>
          <a:srcRect r="3473" b="3945"/>
          <a:stretch/>
        </p:blipFill>
        <p:spPr bwMode="auto">
          <a:xfrm>
            <a:off x="7860890" y="2551470"/>
            <a:ext cx="4026310" cy="4114801"/>
          </a:xfrm>
          <a:prstGeom prst="rect">
            <a:avLst/>
          </a:prstGeom>
          <a:noFill/>
          <a:ln w="9525">
            <a:noFill/>
            <a:miter lim="800000"/>
            <a:headEnd/>
            <a:tailEnd/>
          </a:ln>
        </p:spPr>
      </p:pic>
    </p:spTree>
    <p:extLst>
      <p:ext uri="{BB962C8B-B14F-4D97-AF65-F5344CB8AC3E}">
        <p14:creationId xmlns:p14="http://schemas.microsoft.com/office/powerpoint/2010/main" xmlns="" val="1712701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204AF-FAC5-4478-A9F7-D7E9C83E4BFF}"/>
              </a:ext>
            </a:extLst>
          </p:cNvPr>
          <p:cNvSpPr>
            <a:spLocks noGrp="1"/>
          </p:cNvSpPr>
          <p:nvPr>
            <p:ph type="title"/>
          </p:nvPr>
        </p:nvSpPr>
        <p:spPr/>
        <p:txBody>
          <a:bodyPr/>
          <a:lstStyle/>
          <a:p>
            <a:pPr algn="ctr"/>
            <a:r>
              <a:rPr lang="en-US" dirty="0"/>
              <a:t>Stabilizers</a:t>
            </a:r>
            <a:endParaRPr lang="en-IN" dirty="0"/>
          </a:p>
        </p:txBody>
      </p:sp>
      <p:sp>
        <p:nvSpPr>
          <p:cNvPr id="3" name="Content Placeholder 2">
            <a:extLst>
              <a:ext uri="{FF2B5EF4-FFF2-40B4-BE49-F238E27FC236}">
                <a16:creationId xmlns:a16="http://schemas.microsoft.com/office/drawing/2014/main" xmlns="" id="{B315ADC1-602F-4155-BC86-C7E73A9CE094}"/>
              </a:ext>
            </a:extLst>
          </p:cNvPr>
          <p:cNvSpPr>
            <a:spLocks noGrp="1"/>
          </p:cNvSpPr>
          <p:nvPr>
            <p:ph idx="1"/>
          </p:nvPr>
        </p:nvSpPr>
        <p:spPr>
          <a:xfrm>
            <a:off x="1261578" y="1864016"/>
            <a:ext cx="10058400" cy="4050792"/>
          </a:xfrm>
        </p:spPr>
        <p:txBody>
          <a:bodyPr>
            <a:normAutofit/>
          </a:bodyPr>
          <a:lstStyle/>
          <a:p>
            <a:endParaRPr lang="en-IN" dirty="0"/>
          </a:p>
        </p:txBody>
      </p:sp>
      <p:graphicFrame>
        <p:nvGraphicFramePr>
          <p:cNvPr id="4" name="Table 4">
            <a:extLst>
              <a:ext uri="{FF2B5EF4-FFF2-40B4-BE49-F238E27FC236}">
                <a16:creationId xmlns:a16="http://schemas.microsoft.com/office/drawing/2014/main" xmlns="" id="{A3845368-3A5C-4101-B931-C288453CA291}"/>
              </a:ext>
            </a:extLst>
          </p:cNvPr>
          <p:cNvGraphicFramePr>
            <a:graphicFrameLocks noGrp="1"/>
          </p:cNvGraphicFramePr>
          <p:nvPr>
            <p:extLst>
              <p:ext uri="{D42A27DB-BD31-4B8C-83A1-F6EECF244321}">
                <p14:modId xmlns:p14="http://schemas.microsoft.com/office/powerpoint/2010/main" xmlns="" val="3846966762"/>
              </p:ext>
            </p:extLst>
          </p:nvPr>
        </p:nvGraphicFramePr>
        <p:xfrm>
          <a:off x="855997" y="1558545"/>
          <a:ext cx="10869562" cy="4058920"/>
        </p:xfrm>
        <a:graphic>
          <a:graphicData uri="http://schemas.openxmlformats.org/drawingml/2006/table">
            <a:tbl>
              <a:tblPr firstRow="1" bandRow="1">
                <a:tableStyleId>{5C22544A-7EE6-4342-B048-85BDC9FD1C3A}</a:tableStyleId>
              </a:tblPr>
              <a:tblGrid>
                <a:gridCol w="1651820">
                  <a:extLst>
                    <a:ext uri="{9D8B030D-6E8A-4147-A177-3AD203B41FA5}">
                      <a16:colId xmlns:a16="http://schemas.microsoft.com/office/drawing/2014/main" xmlns="" val="311592019"/>
                    </a:ext>
                  </a:extLst>
                </a:gridCol>
                <a:gridCol w="9217742">
                  <a:extLst>
                    <a:ext uri="{9D8B030D-6E8A-4147-A177-3AD203B41FA5}">
                      <a16:colId xmlns:a16="http://schemas.microsoft.com/office/drawing/2014/main" xmlns="" val="524841043"/>
                    </a:ext>
                  </a:extLst>
                </a:gridCol>
              </a:tblGrid>
              <a:tr h="370840">
                <a:tc>
                  <a:txBody>
                    <a:bodyPr/>
                    <a:lstStyle/>
                    <a:p>
                      <a:endParaRPr lang="en-IN" dirty="0"/>
                    </a:p>
                  </a:txBody>
                  <a:tcPr/>
                </a:tc>
                <a:tc>
                  <a:txBody>
                    <a:bodyPr/>
                    <a:lstStyle/>
                    <a:p>
                      <a:endParaRPr lang="en-IN" dirty="0"/>
                    </a:p>
                  </a:txBody>
                  <a:tcPr/>
                </a:tc>
                <a:extLst>
                  <a:ext uri="{0D108BD9-81ED-4DB2-BD59-A6C34878D82A}">
                    <a16:rowId xmlns:a16="http://schemas.microsoft.com/office/drawing/2014/main" xmlns="" val="3724828608"/>
                  </a:ext>
                </a:extLst>
              </a:tr>
              <a:tr h="370840">
                <a:tc>
                  <a:txBody>
                    <a:bodyPr/>
                    <a:lstStyle/>
                    <a:p>
                      <a:r>
                        <a:rPr lang="en-US" sz="2800" dirty="0"/>
                        <a:t>Lateral</a:t>
                      </a:r>
                      <a:endParaRPr lang="en-IN" sz="2800" dirty="0"/>
                    </a:p>
                  </a:txBody>
                  <a:tcPr/>
                </a:tc>
                <a:tc>
                  <a:txBody>
                    <a:bodyPr/>
                    <a:lstStyle/>
                    <a:p>
                      <a:r>
                        <a:rPr lang="en-US" sz="2800" dirty="0"/>
                        <a:t>Patella is passively stabilized by </a:t>
                      </a:r>
                    </a:p>
                    <a:p>
                      <a:r>
                        <a:rPr lang="en-US" sz="2800" dirty="0"/>
                        <a:t>superficial and deep retinacula, </a:t>
                      </a:r>
                    </a:p>
                    <a:p>
                      <a:r>
                        <a:rPr lang="en-US" sz="2800" dirty="0"/>
                        <a:t>iliotibial band, vastus lateralis muscle</a:t>
                      </a:r>
                      <a:endParaRPr lang="en-IN" sz="2800" dirty="0"/>
                    </a:p>
                  </a:txBody>
                  <a:tcPr/>
                </a:tc>
                <a:extLst>
                  <a:ext uri="{0D108BD9-81ED-4DB2-BD59-A6C34878D82A}">
                    <a16:rowId xmlns:a16="http://schemas.microsoft.com/office/drawing/2014/main" xmlns="" val="3747287189"/>
                  </a:ext>
                </a:extLst>
              </a:tr>
              <a:tr h="370840">
                <a:tc>
                  <a:txBody>
                    <a:bodyPr/>
                    <a:lstStyle/>
                    <a:p>
                      <a:r>
                        <a:rPr lang="en-US" sz="2800" dirty="0"/>
                        <a:t>Medial </a:t>
                      </a:r>
                      <a:endParaRPr lang="en-IN" sz="2800" dirty="0"/>
                    </a:p>
                  </a:txBody>
                  <a:tcPr/>
                </a:tc>
                <a:tc>
                  <a:txBody>
                    <a:bodyPr/>
                    <a:lstStyle/>
                    <a:p>
                      <a:r>
                        <a:rPr lang="en-US" sz="2800" dirty="0"/>
                        <a:t>Medial aspect actively by the VMO,</a:t>
                      </a:r>
                    </a:p>
                    <a:p>
                      <a:r>
                        <a:rPr lang="en-US" sz="2800" dirty="0"/>
                        <a:t>Passively by the forces of the patellofemoral ligament and the medial </a:t>
                      </a:r>
                      <a:r>
                        <a:rPr lang="en-US" sz="2800" dirty="0" err="1"/>
                        <a:t>Meniscopatellar</a:t>
                      </a:r>
                      <a:r>
                        <a:rPr lang="en-US" sz="2800" dirty="0"/>
                        <a:t> ligament. </a:t>
                      </a:r>
                      <a:endParaRPr lang="en-IN" sz="2800" dirty="0"/>
                    </a:p>
                  </a:txBody>
                  <a:tcPr/>
                </a:tc>
                <a:extLst>
                  <a:ext uri="{0D108BD9-81ED-4DB2-BD59-A6C34878D82A}">
                    <a16:rowId xmlns:a16="http://schemas.microsoft.com/office/drawing/2014/main" xmlns="" val="2124458278"/>
                  </a:ext>
                </a:extLst>
              </a:tr>
              <a:tr h="370840">
                <a:tc>
                  <a:txBody>
                    <a:bodyPr/>
                    <a:lstStyle/>
                    <a:p>
                      <a:r>
                        <a:rPr lang="en-US" sz="2800" dirty="0"/>
                        <a:t>superior</a:t>
                      </a:r>
                      <a:endParaRPr lang="en-IN" sz="2800" dirty="0"/>
                    </a:p>
                  </a:txBody>
                  <a:tcPr/>
                </a:tc>
                <a:tc>
                  <a:txBody>
                    <a:bodyPr/>
                    <a:lstStyle/>
                    <a:p>
                      <a:r>
                        <a:rPr lang="en-US" sz="2800" dirty="0"/>
                        <a:t>attachments of the rectus femoris and the vastus intermedius</a:t>
                      </a:r>
                      <a:endParaRPr lang="en-IN" sz="2800" dirty="0"/>
                    </a:p>
                  </a:txBody>
                  <a:tcPr/>
                </a:tc>
                <a:extLst>
                  <a:ext uri="{0D108BD9-81ED-4DB2-BD59-A6C34878D82A}">
                    <a16:rowId xmlns:a16="http://schemas.microsoft.com/office/drawing/2014/main" xmlns="" val="923597581"/>
                  </a:ext>
                </a:extLst>
              </a:tr>
            </a:tbl>
          </a:graphicData>
        </a:graphic>
      </p:graphicFrame>
      <p:graphicFrame>
        <p:nvGraphicFramePr>
          <p:cNvPr id="6" name="Table 6">
            <a:extLst>
              <a:ext uri="{FF2B5EF4-FFF2-40B4-BE49-F238E27FC236}">
                <a16:creationId xmlns:a16="http://schemas.microsoft.com/office/drawing/2014/main" xmlns="" id="{D53692F0-4078-466E-AD38-883D0AB7597C}"/>
              </a:ext>
            </a:extLst>
          </p:cNvPr>
          <p:cNvGraphicFramePr>
            <a:graphicFrameLocks noGrp="1"/>
          </p:cNvGraphicFramePr>
          <p:nvPr>
            <p:extLst>
              <p:ext uri="{D42A27DB-BD31-4B8C-83A1-F6EECF244321}">
                <p14:modId xmlns:p14="http://schemas.microsoft.com/office/powerpoint/2010/main" xmlns="" val="2581005713"/>
              </p:ext>
            </p:extLst>
          </p:nvPr>
        </p:nvGraphicFramePr>
        <p:xfrm>
          <a:off x="872021" y="5663856"/>
          <a:ext cx="10869562" cy="518160"/>
        </p:xfrm>
        <a:graphic>
          <a:graphicData uri="http://schemas.openxmlformats.org/drawingml/2006/table">
            <a:tbl>
              <a:tblPr firstRow="1" bandRow="1">
                <a:tableStyleId>{5C22544A-7EE6-4342-B048-85BDC9FD1C3A}</a:tableStyleId>
              </a:tblPr>
              <a:tblGrid>
                <a:gridCol w="1635205">
                  <a:extLst>
                    <a:ext uri="{9D8B030D-6E8A-4147-A177-3AD203B41FA5}">
                      <a16:colId xmlns:a16="http://schemas.microsoft.com/office/drawing/2014/main" xmlns="" val="507608820"/>
                    </a:ext>
                  </a:extLst>
                </a:gridCol>
                <a:gridCol w="9234357">
                  <a:extLst>
                    <a:ext uri="{9D8B030D-6E8A-4147-A177-3AD203B41FA5}">
                      <a16:colId xmlns:a16="http://schemas.microsoft.com/office/drawing/2014/main" xmlns="" val="1017818364"/>
                    </a:ext>
                  </a:extLst>
                </a:gridCol>
              </a:tblGrid>
              <a:tr h="370840">
                <a:tc>
                  <a:txBody>
                    <a:bodyPr/>
                    <a:lstStyle/>
                    <a:p>
                      <a:r>
                        <a:rPr lang="en-US" sz="2800" b="0" dirty="0"/>
                        <a:t>Inferior </a:t>
                      </a:r>
                      <a:endParaRPr lang="en-IN" sz="2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base of the patella stabilized by patellar ligament</a:t>
                      </a:r>
                      <a:endParaRPr lang="en-IN" sz="2800" b="0" dirty="0"/>
                    </a:p>
                  </a:txBody>
                  <a:tcPr/>
                </a:tc>
                <a:extLst>
                  <a:ext uri="{0D108BD9-81ED-4DB2-BD59-A6C34878D82A}">
                    <a16:rowId xmlns:a16="http://schemas.microsoft.com/office/drawing/2014/main" xmlns="" val="2175648209"/>
                  </a:ext>
                </a:extLst>
              </a:tr>
            </a:tbl>
          </a:graphicData>
        </a:graphic>
      </p:graphicFrame>
    </p:spTree>
    <p:extLst>
      <p:ext uri="{BB962C8B-B14F-4D97-AF65-F5344CB8AC3E}">
        <p14:creationId xmlns:p14="http://schemas.microsoft.com/office/powerpoint/2010/main" xmlns="" val="97910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99990-F87F-4D90-85B0-765D7C8DE17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F1E46798-96A3-4B0D-91BC-3A2676E212BE}"/>
              </a:ext>
            </a:extLst>
          </p:cNvPr>
          <p:cNvSpPr>
            <a:spLocks noGrp="1"/>
          </p:cNvSpPr>
          <p:nvPr>
            <p:ph idx="1"/>
          </p:nvPr>
        </p:nvSpPr>
        <p:spPr/>
        <p:txBody>
          <a:bodyPr/>
          <a:lstStyle/>
          <a:p>
            <a:r>
              <a:rPr lang="en-US" sz="2800" dirty="0"/>
              <a:t>When the knee flexes, the lateral structures move posteriorly and create lateral and tilting forces on the patella. Therefore, the patella is affected by both static</a:t>
            </a:r>
            <a:br>
              <a:rPr lang="en-US" sz="2800" dirty="0"/>
            </a:br>
            <a:r>
              <a:rPr lang="en-US" sz="2800" dirty="0"/>
              <a:t>(fascia) and dynamic (muscle) forces. </a:t>
            </a:r>
            <a:r>
              <a:rPr lang="en-US" dirty="0"/>
              <a:t/>
            </a:r>
            <a:br>
              <a:rPr lang="en-US" dirty="0"/>
            </a:br>
            <a:endParaRPr lang="en-IN" dirty="0"/>
          </a:p>
        </p:txBody>
      </p:sp>
    </p:spTree>
    <p:extLst>
      <p:ext uri="{BB962C8B-B14F-4D97-AF65-F5344CB8AC3E}">
        <p14:creationId xmlns:p14="http://schemas.microsoft.com/office/powerpoint/2010/main" xmlns="" val="1386392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AE8DDE-E7A2-4BAF-89E1-FE5E72F3E20B}"/>
              </a:ext>
            </a:extLst>
          </p:cNvPr>
          <p:cNvSpPr>
            <a:spLocks noGrp="1"/>
          </p:cNvSpPr>
          <p:nvPr>
            <p:ph type="title"/>
          </p:nvPr>
        </p:nvSpPr>
        <p:spPr/>
        <p:txBody>
          <a:bodyPr>
            <a:normAutofit fontScale="90000"/>
          </a:bodyPr>
          <a:lstStyle/>
          <a:p>
            <a:pPr algn="ctr"/>
            <a:r>
              <a:rPr lang="en-US" dirty="0"/>
              <a:t>Kinematics </a:t>
            </a:r>
            <a:br>
              <a:rPr lang="en-US" dirty="0"/>
            </a:br>
            <a:r>
              <a:rPr lang="en-US" dirty="0"/>
              <a:t>Patellofemoral Joint</a:t>
            </a:r>
            <a:br>
              <a:rPr lang="en-US" dirty="0"/>
            </a:br>
            <a:endParaRPr lang="en-IN" dirty="0"/>
          </a:p>
        </p:txBody>
      </p:sp>
      <p:sp>
        <p:nvSpPr>
          <p:cNvPr id="3" name="Content Placeholder 2">
            <a:extLst>
              <a:ext uri="{FF2B5EF4-FFF2-40B4-BE49-F238E27FC236}">
                <a16:creationId xmlns:a16="http://schemas.microsoft.com/office/drawing/2014/main" xmlns="" id="{843ED68C-DA3E-4EB6-8F80-38381487AAB7}"/>
              </a:ext>
            </a:extLst>
          </p:cNvPr>
          <p:cNvSpPr>
            <a:spLocks noGrp="1"/>
          </p:cNvSpPr>
          <p:nvPr>
            <p:ph idx="1"/>
          </p:nvPr>
        </p:nvSpPr>
        <p:spPr>
          <a:xfrm>
            <a:off x="589935" y="2121408"/>
            <a:ext cx="11120283" cy="4050792"/>
          </a:xfrm>
        </p:spPr>
        <p:txBody>
          <a:bodyPr>
            <a:normAutofit/>
          </a:bodyPr>
          <a:lstStyle/>
          <a:p>
            <a:r>
              <a:rPr lang="en-US" sz="2800" dirty="0"/>
              <a:t>When the tibiofemoral joint moves, the patellofemoral joint must also move.</a:t>
            </a:r>
          </a:p>
          <a:p>
            <a:r>
              <a:rPr lang="en-US" sz="2800" dirty="0"/>
              <a:t>if restriction of either joint occurs, the other joint’s mobility is also affected. </a:t>
            </a:r>
          </a:p>
          <a:p>
            <a:r>
              <a:rPr lang="en-US" sz="2800" dirty="0"/>
              <a:t>Same way when there is weakness of muscles controlling the tibiofemoral joint also has an affect on the patellofemoral joint. </a:t>
            </a:r>
          </a:p>
          <a:p>
            <a:r>
              <a:rPr lang="en-US" sz="2800" dirty="0"/>
              <a:t>Essentially, both injury and health of one joint directly impacts the other joint.</a:t>
            </a:r>
            <a:r>
              <a:rPr lang="en-US" dirty="0"/>
              <a:t/>
            </a:r>
            <a:br>
              <a:rPr lang="en-US" dirty="0"/>
            </a:br>
            <a:endParaRPr lang="en-IN" dirty="0"/>
          </a:p>
        </p:txBody>
      </p:sp>
    </p:spTree>
    <p:extLst>
      <p:ext uri="{BB962C8B-B14F-4D97-AF65-F5344CB8AC3E}">
        <p14:creationId xmlns:p14="http://schemas.microsoft.com/office/powerpoint/2010/main" xmlns="" val="785422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94ABC0-1675-4A36-AF14-636AE48C0D6E}"/>
              </a:ext>
            </a:extLst>
          </p:cNvPr>
          <p:cNvSpPr>
            <a:spLocks noGrp="1"/>
          </p:cNvSpPr>
          <p:nvPr>
            <p:ph type="title"/>
          </p:nvPr>
        </p:nvSpPr>
        <p:spPr/>
        <p:txBody>
          <a:bodyPr/>
          <a:lstStyle/>
          <a:p>
            <a:pPr algn="ctr"/>
            <a:r>
              <a:rPr lang="en-US" dirty="0"/>
              <a:t>Patellofemoral Contact</a:t>
            </a:r>
            <a:endParaRPr lang="en-IN" dirty="0"/>
          </a:p>
        </p:txBody>
      </p:sp>
      <p:sp>
        <p:nvSpPr>
          <p:cNvPr id="3" name="Content Placeholder 2">
            <a:extLst>
              <a:ext uri="{FF2B5EF4-FFF2-40B4-BE49-F238E27FC236}">
                <a16:creationId xmlns:a16="http://schemas.microsoft.com/office/drawing/2014/main" xmlns="" id="{4B6D8716-5EA0-46DE-9DEF-D545AE586826}"/>
              </a:ext>
            </a:extLst>
          </p:cNvPr>
          <p:cNvSpPr>
            <a:spLocks noGrp="1"/>
          </p:cNvSpPr>
          <p:nvPr>
            <p:ph idx="1"/>
          </p:nvPr>
        </p:nvSpPr>
        <p:spPr>
          <a:xfrm>
            <a:off x="884904" y="1710813"/>
            <a:ext cx="10810568" cy="4837471"/>
          </a:xfrm>
        </p:spPr>
        <p:txBody>
          <a:bodyPr>
            <a:normAutofit lnSpcReduction="10000"/>
          </a:bodyPr>
          <a:lstStyle/>
          <a:p>
            <a:r>
              <a:rPr lang="en-US" sz="3300" dirty="0"/>
              <a:t>As the knee moves from extension into flexion, the patella and femur move relative to one another.</a:t>
            </a:r>
          </a:p>
          <a:p>
            <a:r>
              <a:rPr lang="en-US" sz="3300" dirty="0"/>
              <a:t>which moves depends on whether it is an open or closed chain motion. </a:t>
            </a:r>
          </a:p>
          <a:p>
            <a:r>
              <a:rPr lang="en-US" sz="3300" dirty="0"/>
              <a:t>During open chain activities (when the tibia is moving), the patella moves over the femoral condyles. </a:t>
            </a:r>
          </a:p>
          <a:p>
            <a:r>
              <a:rPr lang="en-US" sz="3300" dirty="0"/>
              <a:t>During closed chain activities(femur moves ), the femoral condyles glide along the patellar surface. </a:t>
            </a:r>
          </a:p>
          <a:p>
            <a:pPr marL="0" indent="0">
              <a:buNone/>
            </a:pPr>
            <a:r>
              <a:rPr lang="en-US" dirty="0"/>
              <a:t/>
            </a:r>
            <a:br>
              <a:rPr lang="en-US" dirty="0"/>
            </a:br>
            <a:endParaRPr lang="en-IN" dirty="0"/>
          </a:p>
        </p:txBody>
      </p:sp>
    </p:spTree>
    <p:extLst>
      <p:ext uri="{BB962C8B-B14F-4D97-AF65-F5344CB8AC3E}">
        <p14:creationId xmlns:p14="http://schemas.microsoft.com/office/powerpoint/2010/main" xmlns="" val="367774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44B007-DE21-4804-9C8D-C20A0C97DD0C}"/>
              </a:ext>
            </a:extLst>
          </p:cNvPr>
          <p:cNvSpPr>
            <a:spLocks noGrp="1"/>
          </p:cNvSpPr>
          <p:nvPr>
            <p:ph idx="1"/>
          </p:nvPr>
        </p:nvSpPr>
        <p:spPr>
          <a:xfrm>
            <a:off x="1069848" y="811161"/>
            <a:ext cx="10058400" cy="5914104"/>
          </a:xfrm>
        </p:spPr>
        <p:txBody>
          <a:bodyPr>
            <a:noAutofit/>
          </a:bodyPr>
          <a:lstStyle/>
          <a:p>
            <a:r>
              <a:rPr lang="en-US" sz="2800" dirty="0"/>
              <a:t>When the knee is fully extended, the patella sits at the  proximal end of the intercondylar groove. </a:t>
            </a:r>
          </a:p>
          <a:p>
            <a:r>
              <a:rPr lang="en-US" sz="2800" dirty="0"/>
              <a:t>As the knee moves into flexion, it contacts the femur at about 25° of knee flexion. </a:t>
            </a:r>
          </a:p>
          <a:p>
            <a:r>
              <a:rPr lang="en-US" sz="2800" dirty="0"/>
              <a:t>The lower margin of the patella makes initial contact with the intercondylar groove’s superior aspect at this time. </a:t>
            </a:r>
          </a:p>
          <a:p>
            <a:r>
              <a:rPr lang="en-US" sz="2800" dirty="0"/>
              <a:t>as the knee continues to flex and the patella moves inferiorly and progressively increases the patellofemoral contact area until at about 90° of knee flexion, </a:t>
            </a:r>
          </a:p>
        </p:txBody>
      </p:sp>
    </p:spTree>
    <p:extLst>
      <p:ext uri="{BB962C8B-B14F-4D97-AF65-F5344CB8AC3E}">
        <p14:creationId xmlns:p14="http://schemas.microsoft.com/office/powerpoint/2010/main" xmlns="" val="272300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F8445-2224-453A-BF91-74B1E114108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A606C7C8-E69D-4871-9CA9-6833BD71F4CB}"/>
              </a:ext>
            </a:extLst>
          </p:cNvPr>
          <p:cNvSpPr>
            <a:spLocks noGrp="1"/>
          </p:cNvSpPr>
          <p:nvPr>
            <p:ph idx="1"/>
          </p:nvPr>
        </p:nvSpPr>
        <p:spPr/>
        <p:txBody>
          <a:bodyPr/>
          <a:lstStyle/>
          <a:p>
            <a:r>
              <a:rPr lang="en-US" sz="2800" dirty="0"/>
              <a:t>A maximum contact area between the patella and femur occurs When the knee flexes to 115°, the patella makes contact with the medial and lateral femoral condyles at a point at which the intercondylar sulcus is present.</a:t>
            </a:r>
          </a:p>
          <a:p>
            <a:r>
              <a:rPr lang="en-US" sz="2800" dirty="0"/>
              <a:t>By the time the knee flexes to 135°, the odd facet and lateral facet of the posterior patella are the only areas in contact with the femoral condyles.</a:t>
            </a:r>
            <a:br>
              <a:rPr lang="en-US" sz="2800" dirty="0"/>
            </a:br>
            <a:endParaRPr lang="en-IN" sz="2800" dirty="0"/>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021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1817F-9521-49ED-8C57-74F2089CDB35}"/>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F469515E-8B9F-41A8-A335-FD3CC15C8FD4}"/>
              </a:ext>
            </a:extLst>
          </p:cNvPr>
          <p:cNvPicPr>
            <a:picLocks noGrp="1"/>
          </p:cNvPicPr>
          <p:nvPr>
            <p:ph idx="1"/>
          </p:nvPr>
        </p:nvPicPr>
        <p:blipFill rotWithShape="1">
          <a:blip r:embed="rId2" cstate="print"/>
          <a:srcRect b="40016"/>
          <a:stretch/>
        </p:blipFill>
        <p:spPr bwMode="auto">
          <a:xfrm>
            <a:off x="1063752" y="484632"/>
            <a:ext cx="10174519" cy="5606452"/>
          </a:xfrm>
          <a:prstGeom prst="rect">
            <a:avLst/>
          </a:prstGeom>
          <a:noFill/>
          <a:ln w="9525">
            <a:noFill/>
            <a:miter lim="800000"/>
            <a:headEnd/>
            <a:tailEnd/>
          </a:ln>
        </p:spPr>
      </p:pic>
    </p:spTree>
    <p:extLst>
      <p:ext uri="{BB962C8B-B14F-4D97-AF65-F5344CB8AC3E}">
        <p14:creationId xmlns:p14="http://schemas.microsoft.com/office/powerpoint/2010/main" xmlns="" val="1618142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9E46A-F9BD-4445-9D30-D54F268CAF07}"/>
              </a:ext>
            </a:extLst>
          </p:cNvPr>
          <p:cNvSpPr>
            <a:spLocks noGrp="1"/>
          </p:cNvSpPr>
          <p:nvPr>
            <p:ph type="title"/>
          </p:nvPr>
        </p:nvSpPr>
        <p:spPr/>
        <p:txBody>
          <a:bodyPr/>
          <a:lstStyle/>
          <a:p>
            <a:pPr algn="ctr"/>
            <a:r>
              <a:rPr lang="en-US" b="1" dirty="0"/>
              <a:t>Patellofemoral </a:t>
            </a:r>
            <a:br>
              <a:rPr lang="en-US" b="1" dirty="0"/>
            </a:br>
            <a:r>
              <a:rPr lang="en-US" b="1" dirty="0"/>
              <a:t>Static and Dynamic Alignment</a:t>
            </a:r>
            <a:endParaRPr lang="en-IN" dirty="0"/>
          </a:p>
        </p:txBody>
      </p:sp>
      <p:sp>
        <p:nvSpPr>
          <p:cNvPr id="3" name="Content Placeholder 2">
            <a:extLst>
              <a:ext uri="{FF2B5EF4-FFF2-40B4-BE49-F238E27FC236}">
                <a16:creationId xmlns:a16="http://schemas.microsoft.com/office/drawing/2014/main" xmlns="" id="{A7B255D2-002F-4148-8A9C-3BA4B22FA1C0}"/>
              </a:ext>
            </a:extLst>
          </p:cNvPr>
          <p:cNvSpPr>
            <a:spLocks noGrp="1"/>
          </p:cNvSpPr>
          <p:nvPr>
            <p:ph idx="1"/>
          </p:nvPr>
        </p:nvSpPr>
        <p:spPr/>
        <p:txBody>
          <a:bodyPr/>
          <a:lstStyle/>
          <a:p>
            <a:r>
              <a:rPr lang="en-US" sz="2800" dirty="0"/>
              <a:t>When the tibiofemoral joint is in full extension, the patella rests at the proximal aspect of the intercondylar groove Because its position is maintained by the surrounding soft tissues.</a:t>
            </a:r>
          </a:p>
          <a:p>
            <a:r>
              <a:rPr lang="en-US" sz="2800" dirty="0"/>
              <a:t>if muscles are weak or tight, these dysfunctions will alter the patella’s position either at rest or during activity; such imbalances may lead to injury of the patellofemoral joint.</a:t>
            </a:r>
            <a:endParaRPr lang="en-IN" sz="2800" dirty="0"/>
          </a:p>
          <a:p>
            <a:endParaRPr lang="en-IN" dirty="0"/>
          </a:p>
        </p:txBody>
      </p:sp>
    </p:spTree>
    <p:extLst>
      <p:ext uri="{BB962C8B-B14F-4D97-AF65-F5344CB8AC3E}">
        <p14:creationId xmlns:p14="http://schemas.microsoft.com/office/powerpoint/2010/main" xmlns="" val="307542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8E41E-FF08-4CA9-9284-5B2429077B4F}"/>
              </a:ext>
            </a:extLst>
          </p:cNvPr>
          <p:cNvSpPr>
            <a:spLocks noGrp="1"/>
          </p:cNvSpPr>
          <p:nvPr>
            <p:ph type="title"/>
          </p:nvPr>
        </p:nvSpPr>
        <p:spPr/>
        <p:txBody>
          <a:bodyPr/>
          <a:lstStyle/>
          <a:p>
            <a:pPr algn="ctr"/>
            <a:r>
              <a:rPr lang="en-US" dirty="0"/>
              <a:t>Bones</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8BC53499-B291-4201-AD0C-FF8695E03F83}"/>
              </a:ext>
            </a:extLst>
          </p:cNvPr>
          <p:cNvSpPr>
            <a:spLocks noGrp="1"/>
          </p:cNvSpPr>
          <p:nvPr>
            <p:ph idx="1"/>
          </p:nvPr>
        </p:nvSpPr>
        <p:spPr/>
        <p:txBody>
          <a:bodyPr>
            <a:normAutofit/>
          </a:bodyPr>
          <a:lstStyle/>
          <a:p>
            <a:r>
              <a:rPr lang="en-US" sz="3200" dirty="0"/>
              <a:t>The three bones comprising the knee include the femur, tibia, and patella. </a:t>
            </a:r>
            <a:endParaRPr lang="en-IN" sz="3200" dirty="0"/>
          </a:p>
          <a:p>
            <a:endParaRPr lang="en-IN" sz="3200" dirty="0"/>
          </a:p>
        </p:txBody>
      </p:sp>
    </p:spTree>
    <p:extLst>
      <p:ext uri="{BB962C8B-B14F-4D97-AF65-F5344CB8AC3E}">
        <p14:creationId xmlns:p14="http://schemas.microsoft.com/office/powerpoint/2010/main" xmlns="" val="638685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1811DE1-1370-424F-AFAC-27B45F74CA8D}"/>
              </a:ext>
            </a:extLst>
          </p:cNvPr>
          <p:cNvSpPr>
            <a:spLocks noGrp="1"/>
          </p:cNvSpPr>
          <p:nvPr>
            <p:ph idx="1"/>
          </p:nvPr>
        </p:nvSpPr>
        <p:spPr>
          <a:xfrm>
            <a:off x="1069848" y="737420"/>
            <a:ext cx="10058400" cy="5434780"/>
          </a:xfrm>
        </p:spPr>
        <p:txBody>
          <a:bodyPr>
            <a:normAutofit/>
          </a:bodyPr>
          <a:lstStyle/>
          <a:p>
            <a:r>
              <a:rPr lang="en-US" sz="2800" dirty="0"/>
              <a:t>When the knee flexes and extends, the patella moves in several directions: </a:t>
            </a:r>
          </a:p>
          <a:p>
            <a:r>
              <a:rPr lang="en-US" sz="2800" dirty="0"/>
              <a:t>flexion-extension, </a:t>
            </a:r>
          </a:p>
          <a:p>
            <a:r>
              <a:rPr lang="en-US" sz="2800" dirty="0"/>
              <a:t>medial-lateral tilt, </a:t>
            </a:r>
          </a:p>
          <a:p>
            <a:r>
              <a:rPr lang="en-US" sz="2800" dirty="0"/>
              <a:t>medial-lateral shift,</a:t>
            </a:r>
          </a:p>
          <a:p>
            <a:r>
              <a:rPr lang="en-US" sz="2800" dirty="0"/>
              <a:t>medial-lateral rotation  Of these motions, </a:t>
            </a:r>
          </a:p>
          <a:p>
            <a:r>
              <a:rPr lang="en-US" sz="2800" dirty="0"/>
              <a:t>the greatest excursion occurs in flexion and extension as it moves proximally and distal. </a:t>
            </a:r>
          </a:p>
          <a:p>
            <a:r>
              <a:rPr lang="en-US" sz="2800" dirty="0"/>
              <a:t>Its travelling distance of varies from 5 to 7 </a:t>
            </a:r>
            <a:r>
              <a:rPr lang="en-US" sz="2800" dirty="0" err="1"/>
              <a:t>cms</a:t>
            </a:r>
            <a:r>
              <a:rPr lang="en-US" sz="2800" dirty="0"/>
              <a:t> in the intercondylar groove</a:t>
            </a:r>
            <a:endParaRPr lang="en-IN" sz="2800" dirty="0"/>
          </a:p>
        </p:txBody>
      </p:sp>
    </p:spTree>
    <p:extLst>
      <p:ext uri="{BB962C8B-B14F-4D97-AF65-F5344CB8AC3E}">
        <p14:creationId xmlns:p14="http://schemas.microsoft.com/office/powerpoint/2010/main" xmlns="" val="572041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C7F8C85-9F86-4EE1-83BC-9C02278389A9}"/>
              </a:ext>
            </a:extLst>
          </p:cNvPr>
          <p:cNvSpPr>
            <a:spLocks noGrp="1"/>
          </p:cNvSpPr>
          <p:nvPr>
            <p:ph idx="1"/>
          </p:nvPr>
        </p:nvSpPr>
        <p:spPr>
          <a:xfrm>
            <a:off x="1069848" y="781665"/>
            <a:ext cx="10058400" cy="5591703"/>
          </a:xfrm>
        </p:spPr>
        <p:txBody>
          <a:bodyPr>
            <a:normAutofit lnSpcReduction="10000"/>
          </a:bodyPr>
          <a:lstStyle/>
          <a:p>
            <a:r>
              <a:rPr lang="en-US" sz="2800" dirty="0"/>
              <a:t>Patella Baja </a:t>
            </a:r>
          </a:p>
          <a:p>
            <a:r>
              <a:rPr lang="en-US" sz="2800" dirty="0"/>
              <a:t>Patella Alta.</a:t>
            </a:r>
            <a:endParaRPr lang="en-IN" sz="2800" dirty="0"/>
          </a:p>
          <a:p>
            <a:r>
              <a:rPr lang="en-US" sz="2800" dirty="0"/>
              <a:t>Excessive lateral displacement of the patella as it tracks on the trochlear surfaces is normally prevented by the </a:t>
            </a:r>
          </a:p>
          <a:p>
            <a:pPr marL="900113" indent="0">
              <a:buNone/>
            </a:pPr>
            <a:r>
              <a:rPr lang="en-US" sz="2800" dirty="0"/>
              <a:t>-congruence of the joint surfaces, </a:t>
            </a:r>
          </a:p>
          <a:p>
            <a:pPr marL="900113" indent="0">
              <a:buNone/>
            </a:pPr>
            <a:r>
              <a:rPr lang="en-US" sz="2800" dirty="0"/>
              <a:t>- facet, </a:t>
            </a:r>
          </a:p>
          <a:p>
            <a:pPr marL="900113" indent="0">
              <a:buNone/>
            </a:pPr>
            <a:r>
              <a:rPr lang="en-US" sz="2800" dirty="0"/>
              <a:t>- soft tissues located medially </a:t>
            </a:r>
          </a:p>
          <a:p>
            <a:r>
              <a:rPr lang="en-US" sz="2800" dirty="0"/>
              <a:t>Imbalances such as tightness of the iliotibial band or weakness of the VMO cause the patella to track more laterally with muscle contraction of the quadriceps during knee movement and may lead to changes in joint contact areas and pressures with resulting pain and dysfunction.</a:t>
            </a:r>
            <a:endParaRPr lang="en-IN" sz="2800" dirty="0"/>
          </a:p>
          <a:p>
            <a:endParaRPr lang="en-IN" dirty="0"/>
          </a:p>
        </p:txBody>
      </p:sp>
    </p:spTree>
    <p:extLst>
      <p:ext uri="{BB962C8B-B14F-4D97-AF65-F5344CB8AC3E}">
        <p14:creationId xmlns:p14="http://schemas.microsoft.com/office/powerpoint/2010/main" xmlns="" val="1817689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63FE1-C952-4C21-994D-12941E72203A}"/>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7AD09C6E-0035-43B4-B7D4-D88F3328389E}"/>
              </a:ext>
            </a:extLst>
          </p:cNvPr>
          <p:cNvPicPr>
            <a:picLocks noGrp="1"/>
          </p:cNvPicPr>
          <p:nvPr>
            <p:ph idx="1"/>
          </p:nvPr>
        </p:nvPicPr>
        <p:blipFill>
          <a:blip r:embed="rId2" cstate="print"/>
          <a:srcRect/>
          <a:stretch>
            <a:fillRect/>
          </a:stretch>
        </p:blipFill>
        <p:spPr bwMode="auto">
          <a:xfrm>
            <a:off x="3156155" y="353961"/>
            <a:ext cx="5397910" cy="5818239"/>
          </a:xfrm>
          <a:prstGeom prst="rect">
            <a:avLst/>
          </a:prstGeom>
          <a:noFill/>
          <a:ln w="9525">
            <a:noFill/>
            <a:miter lim="800000"/>
            <a:headEnd/>
            <a:tailEnd/>
          </a:ln>
        </p:spPr>
      </p:pic>
    </p:spTree>
    <p:extLst>
      <p:ext uri="{BB962C8B-B14F-4D97-AF65-F5344CB8AC3E}">
        <p14:creationId xmlns:p14="http://schemas.microsoft.com/office/powerpoint/2010/main" xmlns="" val="206725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7EE7C-3129-4ED5-8093-0778DA906EAB}"/>
              </a:ext>
            </a:extLst>
          </p:cNvPr>
          <p:cNvSpPr>
            <a:spLocks noGrp="1"/>
          </p:cNvSpPr>
          <p:nvPr>
            <p:ph type="title"/>
          </p:nvPr>
        </p:nvSpPr>
        <p:spPr>
          <a:xfrm>
            <a:off x="1069848" y="512064"/>
            <a:ext cx="10058400" cy="1609344"/>
          </a:xfrm>
        </p:spPr>
        <p:txBody>
          <a:bodyPr>
            <a:normAutofit fontScale="90000"/>
          </a:bodyPr>
          <a:lstStyle/>
          <a:p>
            <a:pPr algn="ctr"/>
            <a:r>
              <a:rPr lang="en-US" sz="4900" b="1" dirty="0"/>
              <a:t>Arthrokinematics</a:t>
            </a:r>
            <a:r>
              <a:rPr lang="en-US" sz="5300" b="1" dirty="0"/>
              <a:t> of the Patellofemoral Joint</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C4D81B96-A35B-408A-A0D4-99EE464E5248}"/>
              </a:ext>
            </a:extLst>
          </p:cNvPr>
          <p:cNvSpPr>
            <a:spLocks noGrp="1"/>
          </p:cNvSpPr>
          <p:nvPr>
            <p:ph idx="1"/>
          </p:nvPr>
        </p:nvSpPr>
        <p:spPr>
          <a:xfrm>
            <a:off x="737419" y="1519084"/>
            <a:ext cx="10795820" cy="5191432"/>
          </a:xfrm>
        </p:spPr>
        <p:txBody>
          <a:bodyPr>
            <a:normAutofit fontScale="92500" lnSpcReduction="10000"/>
          </a:bodyPr>
          <a:lstStyle/>
          <a:p>
            <a:r>
              <a:rPr lang="en-US" sz="2800" dirty="0"/>
              <a:t>Posterior patella Surface</a:t>
            </a:r>
            <a:r>
              <a:rPr lang="en-IN" sz="2800" dirty="0"/>
              <a:t>: Concave, </a:t>
            </a:r>
          </a:p>
          <a:p>
            <a:r>
              <a:rPr lang="en-IN" sz="2800" dirty="0"/>
              <a:t>Femoral surface: Convex</a:t>
            </a:r>
          </a:p>
          <a:p>
            <a:r>
              <a:rPr lang="en-US" sz="2800" dirty="0"/>
              <a:t>The resting position of the patellofemoral joint is full extension and the close-packed position is flexion</a:t>
            </a:r>
          </a:p>
          <a:p>
            <a:r>
              <a:rPr lang="en-US" sz="2800" dirty="0"/>
              <a:t>As the knee flexes and extends, the patella glides within the intercondylar groove. As the knee moves into flexion, the patella glides inferiorly.</a:t>
            </a:r>
          </a:p>
          <a:p>
            <a:r>
              <a:rPr lang="en-US" sz="2800" dirty="0"/>
              <a:t>As the knee extends, the patella glides superiorly. </a:t>
            </a:r>
          </a:p>
          <a:p>
            <a:r>
              <a:rPr lang="en-US" sz="2800" dirty="0"/>
              <a:t>Patellar rotation, medial-lateral shifting, and medial-lateral tilting occur during knee flexion and extension. </a:t>
            </a:r>
          </a:p>
          <a:p>
            <a:r>
              <a:rPr lang="en-US" sz="2800" dirty="0"/>
              <a:t>The specific timing and occurrence of each of these motions is yet to achieve.</a:t>
            </a:r>
            <a:endParaRPr lang="en-IN" sz="2800" dirty="0"/>
          </a:p>
          <a:p>
            <a:endParaRPr lang="en-US" dirty="0"/>
          </a:p>
        </p:txBody>
      </p:sp>
    </p:spTree>
    <p:extLst>
      <p:ext uri="{BB962C8B-B14F-4D97-AF65-F5344CB8AC3E}">
        <p14:creationId xmlns:p14="http://schemas.microsoft.com/office/powerpoint/2010/main" xmlns="" val="3206323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21D47-AF81-485E-9E5B-A6487BAC748D}"/>
              </a:ext>
            </a:extLst>
          </p:cNvPr>
          <p:cNvSpPr>
            <a:spLocks noGrp="1"/>
          </p:cNvSpPr>
          <p:nvPr>
            <p:ph type="title"/>
          </p:nvPr>
        </p:nvSpPr>
        <p:spPr>
          <a:xfrm>
            <a:off x="1069848" y="484631"/>
            <a:ext cx="10058400" cy="1609639"/>
          </a:xfrm>
        </p:spPr>
        <p:txBody>
          <a:bodyPr/>
          <a:lstStyle/>
          <a:p>
            <a:pPr algn="ctr"/>
            <a:r>
              <a:rPr lang="en-US" dirty="0"/>
              <a:t>Q angle</a:t>
            </a:r>
            <a:endParaRPr lang="en-IN" dirty="0"/>
          </a:p>
        </p:txBody>
      </p:sp>
      <p:pic>
        <p:nvPicPr>
          <p:cNvPr id="4" name="Content Placeholder 3">
            <a:extLst>
              <a:ext uri="{FF2B5EF4-FFF2-40B4-BE49-F238E27FC236}">
                <a16:creationId xmlns:a16="http://schemas.microsoft.com/office/drawing/2014/main" xmlns="" id="{57262D55-FCA3-41F9-BF24-98B7CA14BE8D}"/>
              </a:ext>
            </a:extLst>
          </p:cNvPr>
          <p:cNvPicPr>
            <a:picLocks noGrp="1" noChangeAspect="1"/>
          </p:cNvPicPr>
          <p:nvPr>
            <p:ph idx="1"/>
          </p:nvPr>
        </p:nvPicPr>
        <p:blipFill>
          <a:blip r:embed="rId2"/>
          <a:stretch>
            <a:fillRect/>
          </a:stretch>
        </p:blipFill>
        <p:spPr>
          <a:xfrm>
            <a:off x="4675238" y="1709917"/>
            <a:ext cx="3392129" cy="4823618"/>
          </a:xfrm>
          <a:prstGeom prst="rect">
            <a:avLst/>
          </a:prstGeom>
        </p:spPr>
      </p:pic>
    </p:spTree>
    <p:extLst>
      <p:ext uri="{BB962C8B-B14F-4D97-AF65-F5344CB8AC3E}">
        <p14:creationId xmlns:p14="http://schemas.microsoft.com/office/powerpoint/2010/main" xmlns="" val="1057998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534F5-8B01-4CEA-956E-2796899D83AC}"/>
              </a:ext>
            </a:extLst>
          </p:cNvPr>
          <p:cNvSpPr>
            <a:spLocks noGrp="1"/>
          </p:cNvSpPr>
          <p:nvPr>
            <p:ph type="title"/>
          </p:nvPr>
        </p:nvSpPr>
        <p:spPr/>
        <p:txBody>
          <a:bodyPr/>
          <a:lstStyle/>
          <a:p>
            <a:r>
              <a:rPr lang="en-US" dirty="0"/>
              <a:t>Normal value Q angle</a:t>
            </a:r>
            <a:endParaRPr lang="en-IN" dirty="0"/>
          </a:p>
        </p:txBody>
      </p:sp>
      <p:sp>
        <p:nvSpPr>
          <p:cNvPr id="3" name="Content Placeholder 2">
            <a:extLst>
              <a:ext uri="{FF2B5EF4-FFF2-40B4-BE49-F238E27FC236}">
                <a16:creationId xmlns:a16="http://schemas.microsoft.com/office/drawing/2014/main" xmlns="" id="{AFC0C83A-3E25-4F04-A81F-FFB96DD0FA15}"/>
              </a:ext>
            </a:extLst>
          </p:cNvPr>
          <p:cNvSpPr>
            <a:spLocks noGrp="1"/>
          </p:cNvSpPr>
          <p:nvPr>
            <p:ph idx="1"/>
          </p:nvPr>
        </p:nvSpPr>
        <p:spPr/>
        <p:txBody>
          <a:bodyPr/>
          <a:lstStyle/>
          <a:p>
            <a:r>
              <a:rPr lang="en-US" sz="2800" dirty="0"/>
              <a:t>In male – about 10° to 14° </a:t>
            </a:r>
          </a:p>
          <a:p>
            <a:r>
              <a:rPr lang="en-US" sz="2800" dirty="0"/>
              <a:t>In female- about 15° to less than 23.</a:t>
            </a:r>
          </a:p>
          <a:p>
            <a:r>
              <a:rPr lang="en-US" sz="2800" dirty="0"/>
              <a:t>Reason of having increased Q angle in Female is : Wider Pelvis </a:t>
            </a:r>
          </a:p>
          <a:p>
            <a:endParaRPr lang="en-IN" dirty="0"/>
          </a:p>
        </p:txBody>
      </p:sp>
    </p:spTree>
    <p:extLst>
      <p:ext uri="{BB962C8B-B14F-4D97-AF65-F5344CB8AC3E}">
        <p14:creationId xmlns:p14="http://schemas.microsoft.com/office/powerpoint/2010/main" xmlns="" val="4070097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80BDE-2C9F-48F7-812F-A596C8EAF44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54D8EE0D-90DE-4558-A00C-F8CA133FB2C2}"/>
              </a:ext>
            </a:extLst>
          </p:cNvPr>
          <p:cNvSpPr>
            <a:spLocks noGrp="1"/>
          </p:cNvSpPr>
          <p:nvPr>
            <p:ph idx="1"/>
          </p:nvPr>
        </p:nvSpPr>
        <p:spPr/>
        <p:txBody>
          <a:bodyPr>
            <a:normAutofit/>
          </a:bodyPr>
          <a:lstStyle/>
          <a:p>
            <a:r>
              <a:rPr lang="en-US" sz="2800" dirty="0"/>
              <a:t>An excessive Q angle is referred to as </a:t>
            </a:r>
            <a:r>
              <a:rPr lang="en-US" sz="2800" b="1" dirty="0"/>
              <a:t>genu </a:t>
            </a:r>
            <a:r>
              <a:rPr lang="en-US" sz="2800" b="1" dirty="0" err="1"/>
              <a:t>valgum</a:t>
            </a:r>
            <a:r>
              <a:rPr lang="en-US" sz="2800" b="1" dirty="0"/>
              <a:t>, </a:t>
            </a:r>
            <a:r>
              <a:rPr lang="en-US" sz="2800" dirty="0"/>
              <a:t>or knock knee.</a:t>
            </a:r>
          </a:p>
          <a:p>
            <a:r>
              <a:rPr lang="en-US" sz="2800" dirty="0"/>
              <a:t>if the Q angle is closer to 0° or the knee joint is convex laterally, the alignment is referred to as </a:t>
            </a:r>
            <a:r>
              <a:rPr lang="en-US" sz="2800" b="1" dirty="0"/>
              <a:t>genu</a:t>
            </a:r>
            <a:r>
              <a:rPr lang="en-US" sz="2800" dirty="0"/>
              <a:t> </a:t>
            </a:r>
            <a:r>
              <a:rPr lang="en-US" sz="2800" b="1" dirty="0"/>
              <a:t>varum, </a:t>
            </a:r>
            <a:r>
              <a:rPr lang="en-US" sz="2800" dirty="0"/>
              <a:t>or bowleg</a:t>
            </a:r>
            <a:endParaRPr lang="en-IN" sz="2800" dirty="0"/>
          </a:p>
        </p:txBody>
      </p:sp>
    </p:spTree>
    <p:extLst>
      <p:ext uri="{BB962C8B-B14F-4D97-AF65-F5344CB8AC3E}">
        <p14:creationId xmlns:p14="http://schemas.microsoft.com/office/powerpoint/2010/main" xmlns="" val="2108147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D5D99-464E-41B8-92C6-BB3D3BB33EFC}"/>
              </a:ext>
            </a:extLst>
          </p:cNvPr>
          <p:cNvSpPr>
            <a:spLocks noGrp="1"/>
          </p:cNvSpPr>
          <p:nvPr>
            <p:ph type="title"/>
          </p:nvPr>
        </p:nvSpPr>
        <p:spPr>
          <a:xfrm>
            <a:off x="1069848" y="183322"/>
            <a:ext cx="10058400" cy="1004955"/>
          </a:xfrm>
        </p:spPr>
        <p:txBody>
          <a:bodyPr>
            <a:normAutofit fontScale="90000"/>
          </a:bodyPr>
          <a:lstStyle/>
          <a:p>
            <a:pPr algn="ctr"/>
            <a:r>
              <a:rPr lang="en-US" b="1" dirty="0"/>
              <a:t/>
            </a:r>
            <a:br>
              <a:rPr lang="en-US" b="1" dirty="0"/>
            </a:br>
            <a:r>
              <a:rPr lang="en-US" b="1" dirty="0"/>
              <a:t/>
            </a:r>
            <a:br>
              <a:rPr lang="en-US" b="1" dirty="0"/>
            </a:br>
            <a:r>
              <a:rPr lang="en-US" b="1" dirty="0"/>
              <a:t>Muscles of knee joint </a:t>
            </a:r>
            <a:r>
              <a:rPr lang="en-IN" dirty="0"/>
              <a:t/>
            </a:r>
            <a:br>
              <a:rPr lang="en-IN" dirty="0"/>
            </a:br>
            <a:r>
              <a:rPr lang="en-US" dirty="0"/>
              <a:t> </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F2B2D86D-144D-454C-B614-CA410C54D46B}"/>
              </a:ext>
            </a:extLst>
          </p:cNvPr>
          <p:cNvSpPr>
            <a:spLocks noGrp="1"/>
          </p:cNvSpPr>
          <p:nvPr>
            <p:ph idx="1"/>
          </p:nvPr>
        </p:nvSpPr>
        <p:spPr>
          <a:xfrm>
            <a:off x="1069848" y="1188277"/>
            <a:ext cx="10058400" cy="4983923"/>
          </a:xfrm>
        </p:spPr>
        <p:txBody>
          <a:bodyPr>
            <a:normAutofit/>
          </a:bodyPr>
          <a:lstStyle/>
          <a:p>
            <a:pPr marL="0" indent="0" algn="ctr">
              <a:buNone/>
            </a:pPr>
            <a:r>
              <a:rPr lang="en-US" sz="2800" b="1" dirty="0"/>
              <a:t>Knee Extensors</a:t>
            </a:r>
            <a:endParaRPr lang="en-IN" sz="2800" dirty="0"/>
          </a:p>
          <a:p>
            <a:r>
              <a:rPr lang="en-US" sz="2800" dirty="0"/>
              <a:t>Rectus Femoris, Vastus Lateralis, Vastus Medialis, and Vastus Intermedius. </a:t>
            </a:r>
          </a:p>
          <a:p>
            <a:r>
              <a:rPr lang="en-US" sz="2800" dirty="0"/>
              <a:t>The vastus medialis lies in a position medial to the rectus femoris. </a:t>
            </a:r>
            <a:endParaRPr lang="en-IN" sz="2800" dirty="0"/>
          </a:p>
          <a:p>
            <a:r>
              <a:rPr lang="en-US" sz="2800" dirty="0"/>
              <a:t>The vastus medialis has </a:t>
            </a:r>
            <a:r>
              <a:rPr lang="en-US" sz="2800" b="1" u="sng" dirty="0"/>
              <a:t>two different fiber directions</a:t>
            </a:r>
            <a:r>
              <a:rPr lang="en-US" sz="2800" dirty="0"/>
              <a:t>, and therefore, two different functions. </a:t>
            </a:r>
          </a:p>
          <a:p>
            <a:endParaRPr lang="en-IN" sz="2800" dirty="0"/>
          </a:p>
        </p:txBody>
      </p:sp>
    </p:spTree>
    <p:extLst>
      <p:ext uri="{BB962C8B-B14F-4D97-AF65-F5344CB8AC3E}">
        <p14:creationId xmlns:p14="http://schemas.microsoft.com/office/powerpoint/2010/main" xmlns="" val="890827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0CC43-D3D0-44FE-A3C9-86C8F0096EC9}"/>
              </a:ext>
            </a:extLst>
          </p:cNvPr>
          <p:cNvSpPr>
            <a:spLocks noGrp="1"/>
          </p:cNvSpPr>
          <p:nvPr>
            <p:ph type="title"/>
          </p:nvPr>
        </p:nvSpPr>
        <p:spPr/>
        <p:txBody>
          <a:bodyPr/>
          <a:lstStyle/>
          <a:p>
            <a:endParaRPr lang="en-IN"/>
          </a:p>
        </p:txBody>
      </p:sp>
      <p:graphicFrame>
        <p:nvGraphicFramePr>
          <p:cNvPr id="4" name="Table 4">
            <a:extLst>
              <a:ext uri="{FF2B5EF4-FFF2-40B4-BE49-F238E27FC236}">
                <a16:creationId xmlns:a16="http://schemas.microsoft.com/office/drawing/2014/main" xmlns="" id="{A1A0360F-3777-443A-82B9-D44B5EC4D7E5}"/>
              </a:ext>
            </a:extLst>
          </p:cNvPr>
          <p:cNvGraphicFramePr>
            <a:graphicFrameLocks noGrp="1"/>
          </p:cNvGraphicFramePr>
          <p:nvPr>
            <p:ph idx="1"/>
            <p:extLst>
              <p:ext uri="{D42A27DB-BD31-4B8C-83A1-F6EECF244321}">
                <p14:modId xmlns:p14="http://schemas.microsoft.com/office/powerpoint/2010/main" xmlns="" val="2899929428"/>
              </p:ext>
            </p:extLst>
          </p:nvPr>
        </p:nvGraphicFramePr>
        <p:xfrm>
          <a:off x="1069974" y="2120900"/>
          <a:ext cx="10058274" cy="4023360"/>
        </p:xfrm>
        <a:graphic>
          <a:graphicData uri="http://schemas.openxmlformats.org/drawingml/2006/table">
            <a:tbl>
              <a:tblPr firstRow="1" bandRow="1">
                <a:tableStyleId>{5C22544A-7EE6-4342-B048-85BDC9FD1C3A}</a:tableStyleId>
              </a:tblPr>
              <a:tblGrid>
                <a:gridCol w="5029137">
                  <a:extLst>
                    <a:ext uri="{9D8B030D-6E8A-4147-A177-3AD203B41FA5}">
                      <a16:colId xmlns:a16="http://schemas.microsoft.com/office/drawing/2014/main" xmlns="" val="109173150"/>
                    </a:ext>
                  </a:extLst>
                </a:gridCol>
                <a:gridCol w="5029137">
                  <a:extLst>
                    <a:ext uri="{9D8B030D-6E8A-4147-A177-3AD203B41FA5}">
                      <a16:colId xmlns:a16="http://schemas.microsoft.com/office/drawing/2014/main" xmlns="" val="1593874053"/>
                    </a:ext>
                  </a:extLst>
                </a:gridCol>
              </a:tblGrid>
              <a:tr h="370840">
                <a:tc>
                  <a:txBody>
                    <a:bodyPr/>
                    <a:lstStyle/>
                    <a:p>
                      <a:r>
                        <a:rPr lang="en-US" sz="2800" dirty="0"/>
                        <a:t>Proximal Fibers - Longitudinal Vastus Medialis Longus (VML)</a:t>
                      </a:r>
                      <a:endParaRPr lang="en-IN"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Distal Oblique Fibers - Vastus Medialis Oblique (VMO)</a:t>
                      </a:r>
                    </a:p>
                    <a:p>
                      <a:endParaRPr lang="en-IN" sz="2800" dirty="0"/>
                    </a:p>
                  </a:txBody>
                  <a:tcPr/>
                </a:tc>
                <a:extLst>
                  <a:ext uri="{0D108BD9-81ED-4DB2-BD59-A6C34878D82A}">
                    <a16:rowId xmlns:a16="http://schemas.microsoft.com/office/drawing/2014/main" xmlns="" val="994429240"/>
                  </a:ext>
                </a:extLst>
              </a:tr>
              <a:tr h="370840">
                <a:tc>
                  <a:txBody>
                    <a:bodyPr/>
                    <a:lstStyle/>
                    <a:p>
                      <a:r>
                        <a:rPr lang="en-US" sz="2800" dirty="0"/>
                        <a:t> work with the other quadriceps muscles in knee extension</a:t>
                      </a:r>
                      <a:endParaRPr lang="en-IN" sz="2800" dirty="0"/>
                    </a:p>
                  </a:txBody>
                  <a:tcPr/>
                </a:tc>
                <a:tc>
                  <a:txBody>
                    <a:bodyPr/>
                    <a:lstStyle/>
                    <a:p>
                      <a:r>
                        <a:rPr lang="en-US" sz="2800" dirty="0"/>
                        <a:t>patellar stabilization, especially during terminal extension.</a:t>
                      </a:r>
                    </a:p>
                    <a:p>
                      <a:r>
                        <a:rPr lang="en-US" sz="2800" dirty="0"/>
                        <a:t>Works in terminal Knee extension </a:t>
                      </a:r>
                      <a:endParaRPr lang="en-IN" sz="2800" dirty="0"/>
                    </a:p>
                  </a:txBody>
                  <a:tcPr/>
                </a:tc>
                <a:extLst>
                  <a:ext uri="{0D108BD9-81ED-4DB2-BD59-A6C34878D82A}">
                    <a16:rowId xmlns:a16="http://schemas.microsoft.com/office/drawing/2014/main" xmlns="" val="3817272440"/>
                  </a:ext>
                </a:extLst>
              </a:tr>
            </a:tbl>
          </a:graphicData>
        </a:graphic>
      </p:graphicFrame>
    </p:spTree>
    <p:extLst>
      <p:ext uri="{BB962C8B-B14F-4D97-AF65-F5344CB8AC3E}">
        <p14:creationId xmlns:p14="http://schemas.microsoft.com/office/powerpoint/2010/main" xmlns="" val="4198493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153AB-7351-47D7-9F6F-176FF24656A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38BE091C-C779-4BDE-B129-64A070ADBCED}"/>
              </a:ext>
            </a:extLst>
          </p:cNvPr>
          <p:cNvSpPr>
            <a:spLocks noGrp="1"/>
          </p:cNvSpPr>
          <p:nvPr>
            <p:ph idx="1"/>
          </p:nvPr>
        </p:nvSpPr>
        <p:spPr/>
        <p:txBody>
          <a:bodyPr/>
          <a:lstStyle/>
          <a:p>
            <a:pPr algn="just"/>
            <a:r>
              <a:rPr lang="en-US" sz="2800" dirty="0"/>
              <a:t>The medially directed forces of the VMO may also counteract the laterally directed forces of the vastus lateralis to prevent lateral displacement of the patella in the trochlear groove.</a:t>
            </a:r>
            <a:endParaRPr lang="en-IN" sz="2800" dirty="0"/>
          </a:p>
          <a:p>
            <a:endParaRPr lang="en-IN" dirty="0"/>
          </a:p>
        </p:txBody>
      </p:sp>
    </p:spTree>
    <p:extLst>
      <p:ext uri="{BB962C8B-B14F-4D97-AF65-F5344CB8AC3E}">
        <p14:creationId xmlns:p14="http://schemas.microsoft.com/office/powerpoint/2010/main" xmlns="" val="86037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8E41E-FF08-4CA9-9284-5B2429077B4F}"/>
              </a:ext>
            </a:extLst>
          </p:cNvPr>
          <p:cNvSpPr>
            <a:spLocks noGrp="1"/>
          </p:cNvSpPr>
          <p:nvPr>
            <p:ph type="title"/>
          </p:nvPr>
        </p:nvSpPr>
        <p:spPr/>
        <p:txBody>
          <a:bodyPr/>
          <a:lstStyle/>
          <a:p>
            <a:pPr algn="ctr"/>
            <a:r>
              <a:rPr lang="en-US" b="1" dirty="0"/>
              <a:t>Femur</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8BC53499-B291-4201-AD0C-FF8695E03F83}"/>
              </a:ext>
            </a:extLst>
          </p:cNvPr>
          <p:cNvSpPr>
            <a:spLocks noGrp="1"/>
          </p:cNvSpPr>
          <p:nvPr>
            <p:ph idx="1"/>
          </p:nvPr>
        </p:nvSpPr>
        <p:spPr>
          <a:xfrm>
            <a:off x="838200" y="1297858"/>
            <a:ext cx="10515600" cy="4879105"/>
          </a:xfrm>
        </p:spPr>
        <p:txBody>
          <a:bodyPr>
            <a:noAutofit/>
          </a:bodyPr>
          <a:lstStyle/>
          <a:p>
            <a:r>
              <a:rPr lang="en-US" sz="3200" dirty="0"/>
              <a:t>The distal femur forms the proximal end of the knee joint. </a:t>
            </a:r>
          </a:p>
          <a:p>
            <a:r>
              <a:rPr lang="en-US" sz="3200" dirty="0"/>
              <a:t>Distal femur contains two condyle ,medial and lateral. </a:t>
            </a:r>
          </a:p>
          <a:p>
            <a:r>
              <a:rPr lang="en-US" sz="3200" dirty="0"/>
              <a:t>The anterosuperior aspect of the condyles forms a groove between them known as the </a:t>
            </a:r>
            <a:r>
              <a:rPr lang="en-US" sz="3200" b="1" dirty="0"/>
              <a:t>intercondylar groove </a:t>
            </a:r>
            <a:r>
              <a:rPr lang="en-US" sz="3200" dirty="0"/>
              <a:t>or </a:t>
            </a:r>
            <a:r>
              <a:rPr lang="en-US" sz="3200" b="1" dirty="0"/>
              <a:t>trochlear</a:t>
            </a:r>
            <a:r>
              <a:rPr lang="en-US" sz="3200" dirty="0"/>
              <a:t> </a:t>
            </a:r>
            <a:r>
              <a:rPr lang="en-US" sz="3200" b="1" dirty="0"/>
              <a:t>groove</a:t>
            </a:r>
            <a:r>
              <a:rPr lang="en-US" sz="3200" dirty="0"/>
              <a:t>. </a:t>
            </a:r>
          </a:p>
          <a:p>
            <a:r>
              <a:rPr lang="en-US" sz="3200" dirty="0"/>
              <a:t>This is where the posterior patella articulates with the femur. </a:t>
            </a:r>
          </a:p>
          <a:p>
            <a:r>
              <a:rPr lang="en-US" sz="3200" dirty="0"/>
              <a:t>An </a:t>
            </a:r>
            <a:r>
              <a:rPr lang="en-US" sz="3200" b="1" dirty="0"/>
              <a:t>intercondylar fossa </a:t>
            </a:r>
            <a:r>
              <a:rPr lang="en-US" sz="3200" dirty="0"/>
              <a:t>separates the two condyles at their most inferior aspects and posteriorly. </a:t>
            </a:r>
          </a:p>
          <a:p>
            <a:r>
              <a:rPr lang="en-US" sz="3200" dirty="0"/>
              <a:t>In this fossa, cruciate ligaments passes </a:t>
            </a:r>
            <a:r>
              <a:rPr lang="en-US" sz="3200" dirty="0" err="1"/>
              <a:t>traversly</a:t>
            </a:r>
            <a:r>
              <a:rPr lang="en-US" sz="3200" dirty="0"/>
              <a:t>.</a:t>
            </a:r>
            <a:endParaRPr lang="en-IN" sz="3200" dirty="0"/>
          </a:p>
          <a:p>
            <a:endParaRPr lang="en-IN" sz="3200" dirty="0"/>
          </a:p>
        </p:txBody>
      </p:sp>
    </p:spTree>
    <p:extLst>
      <p:ext uri="{BB962C8B-B14F-4D97-AF65-F5344CB8AC3E}">
        <p14:creationId xmlns:p14="http://schemas.microsoft.com/office/powerpoint/2010/main" xmlns="" val="2375640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0734B-ABF3-461D-A594-7EF75CD23C76}"/>
              </a:ext>
            </a:extLst>
          </p:cNvPr>
          <p:cNvSpPr>
            <a:spLocks noGrp="1"/>
          </p:cNvSpPr>
          <p:nvPr>
            <p:ph type="title"/>
          </p:nvPr>
        </p:nvSpPr>
        <p:spPr/>
        <p:txBody>
          <a:bodyPr/>
          <a:lstStyle/>
          <a:p>
            <a:pPr algn="ctr"/>
            <a:r>
              <a:rPr lang="en-US" b="1" dirty="0"/>
              <a:t>Knee flexors </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7622C907-6DAE-4A58-A5C4-7996F2B6D195}"/>
              </a:ext>
            </a:extLst>
          </p:cNvPr>
          <p:cNvSpPr>
            <a:spLocks noGrp="1"/>
          </p:cNvSpPr>
          <p:nvPr>
            <p:ph idx="1"/>
          </p:nvPr>
        </p:nvSpPr>
        <p:spPr>
          <a:xfrm>
            <a:off x="641684" y="1548705"/>
            <a:ext cx="10796337" cy="4824663"/>
          </a:xfrm>
        </p:spPr>
        <p:txBody>
          <a:bodyPr>
            <a:noAutofit/>
          </a:bodyPr>
          <a:lstStyle/>
          <a:p>
            <a:r>
              <a:rPr lang="en-US" sz="3200" dirty="0">
                <a:latin typeface="Times New Roman" panose="02020603050405020304" pitchFamily="18" charset="0"/>
                <a:cs typeface="Times New Roman" panose="02020603050405020304" pitchFamily="18" charset="0"/>
              </a:rPr>
              <a:t>The primary muscles are the hamstrings (biceps femoris, semitendinosus, and semimembranosus)</a:t>
            </a:r>
            <a:endParaRPr lang="en-I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hamstrings also serve to stabilize the knee by restricting an anterior glide of the tibia on the femur.</a:t>
            </a:r>
            <a:endParaRPr lang="en-I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Gastrocnemius is more of a </a:t>
            </a:r>
            <a:r>
              <a:rPr lang="en-US" sz="3200" dirty="0" err="1">
                <a:latin typeface="Times New Roman" panose="02020603050405020304" pitchFamily="18" charset="0"/>
                <a:cs typeface="Times New Roman" panose="02020603050405020304" pitchFamily="18" charset="0"/>
              </a:rPr>
              <a:t>plantarflexor</a:t>
            </a:r>
            <a:r>
              <a:rPr lang="en-US" sz="3200" dirty="0">
                <a:latin typeface="Times New Roman" panose="02020603050405020304" pitchFamily="18" charset="0"/>
                <a:cs typeface="Times New Roman" panose="02020603050405020304" pitchFamily="18" charset="0"/>
              </a:rPr>
              <a:t> of the ankle, it also plays a role in knee flexion. </a:t>
            </a:r>
          </a:p>
          <a:p>
            <a:r>
              <a:rPr lang="en-US" sz="3200" dirty="0">
                <a:latin typeface="Times New Roman" panose="02020603050405020304" pitchFamily="18" charset="0"/>
                <a:cs typeface="Times New Roman" panose="02020603050405020304" pitchFamily="18" charset="0"/>
              </a:rPr>
              <a:t>It also stabilizes the knee by preventing forward dislocation of the femur on the tibia</a:t>
            </a:r>
            <a:endParaRPr lang="en-IN" sz="3200" dirty="0">
              <a:latin typeface="Times New Roman" panose="02020603050405020304" pitchFamily="18"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62617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596199-99AA-49F1-845F-5281BA4B1E97}"/>
              </a:ext>
            </a:extLst>
          </p:cNvPr>
          <p:cNvSpPr>
            <a:spLocks noGrp="1"/>
          </p:cNvSpPr>
          <p:nvPr>
            <p:ph type="title"/>
          </p:nvPr>
        </p:nvSpPr>
        <p:spPr/>
        <p:txBody>
          <a:bodyPr/>
          <a:lstStyle/>
          <a:p>
            <a:pPr algn="ctr"/>
            <a:r>
              <a:rPr lang="en-US" b="1" dirty="0"/>
              <a:t>Tibial Rotators</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4BE3051C-08CB-4F41-8645-1468F9C88F8B}"/>
              </a:ext>
            </a:extLst>
          </p:cNvPr>
          <p:cNvSpPr>
            <a:spLocks noGrp="1"/>
          </p:cNvSpPr>
          <p:nvPr>
            <p:ph idx="1"/>
          </p:nvPr>
        </p:nvSpPr>
        <p:spPr/>
        <p:txBody>
          <a:bodyPr>
            <a:normAutofit lnSpcReduction="10000"/>
          </a:bodyPr>
          <a:lstStyle/>
          <a:p>
            <a:pPr algn="just"/>
            <a:r>
              <a:rPr lang="en-US" sz="3200" dirty="0">
                <a:latin typeface="Times New Roman" panose="02020603050405020304" pitchFamily="18" charset="0"/>
                <a:cs typeface="Times New Roman" panose="02020603050405020304" pitchFamily="18" charset="0"/>
              </a:rPr>
              <a:t>Tibial Medial Rotators include the semitendinosus, semimembranosus, popliteus, </a:t>
            </a:r>
            <a:r>
              <a:rPr lang="en-US" sz="3200" dirty="0" err="1">
                <a:latin typeface="Times New Roman" panose="02020603050405020304" pitchFamily="18" charset="0"/>
                <a:cs typeface="Times New Roman" panose="02020603050405020304" pitchFamily="18" charset="0"/>
              </a:rPr>
              <a:t>gracilis</a:t>
            </a:r>
            <a:r>
              <a:rPr lang="en-US" sz="3200" dirty="0">
                <a:latin typeface="Times New Roman" panose="02020603050405020304" pitchFamily="18" charset="0"/>
                <a:cs typeface="Times New Roman" panose="02020603050405020304" pitchFamily="18" charset="0"/>
              </a:rPr>
              <a:t>, and sartorius. distal attachments of the tendons of the sartorius, </a:t>
            </a:r>
            <a:r>
              <a:rPr lang="en-US" sz="3200" dirty="0" err="1">
                <a:latin typeface="Times New Roman" panose="02020603050405020304" pitchFamily="18" charset="0"/>
                <a:cs typeface="Times New Roman" panose="02020603050405020304" pitchFamily="18" charset="0"/>
              </a:rPr>
              <a:t>gracilis</a:t>
            </a:r>
            <a:r>
              <a:rPr lang="en-US" sz="3200" dirty="0">
                <a:latin typeface="Times New Roman" panose="02020603050405020304" pitchFamily="18" charset="0"/>
                <a:cs typeface="Times New Roman" panose="02020603050405020304" pitchFamily="18" charset="0"/>
              </a:rPr>
              <a:t>, and semitendinosus are on the anterior medial surface of the tibia below the medial condyle, forming the </a:t>
            </a:r>
            <a:r>
              <a:rPr lang="en-US" sz="3200" b="1" dirty="0">
                <a:latin typeface="Times New Roman" panose="02020603050405020304" pitchFamily="18" charset="0"/>
                <a:cs typeface="Times New Roman" panose="02020603050405020304" pitchFamily="18" charset="0"/>
              </a:rPr>
              <a:t>pes anserinus </a:t>
            </a:r>
            <a:r>
              <a:rPr lang="en-US" sz="3200" dirty="0">
                <a:latin typeface="Times New Roman" panose="02020603050405020304" pitchFamily="18" charset="0"/>
                <a:cs typeface="Times New Roman" panose="02020603050405020304" pitchFamily="18" charset="0"/>
              </a:rPr>
              <a:t>.</a:t>
            </a:r>
            <a:endParaRPr lang="en-IN"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The tibial lateral rotator is the biceps femoris which is possibly aided by the tensor fasciae </a:t>
            </a:r>
            <a:r>
              <a:rPr lang="en-US" sz="3200" dirty="0" err="1">
                <a:latin typeface="Times New Roman" panose="02020603050405020304" pitchFamily="18" charset="0"/>
                <a:cs typeface="Times New Roman" panose="02020603050405020304" pitchFamily="18" charset="0"/>
              </a:rPr>
              <a:t>latae</a:t>
            </a:r>
            <a:r>
              <a:rPr lang="en-US" sz="3200" dirty="0">
                <a:latin typeface="Times New Roman" panose="02020603050405020304" pitchFamily="18" charset="0"/>
                <a:cs typeface="Times New Roman" panose="02020603050405020304" pitchFamily="18" charset="0"/>
              </a:rPr>
              <a:t>. The biceps femoris is a strong lateral rotator.</a:t>
            </a:r>
            <a:endParaRPr lang="en-IN" sz="3200" dirty="0">
              <a:latin typeface="Times New Roman" panose="02020603050405020304" pitchFamily="18" charset="0"/>
              <a:cs typeface="Times New Roman" panose="02020603050405020304" pitchFamily="18" charset="0"/>
            </a:endParaRPr>
          </a:p>
          <a:p>
            <a:pPr algn="just"/>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0494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C3D0E1-2254-4667-89C8-AAAD67CAFCE5}"/>
              </a:ext>
            </a:extLst>
          </p:cNvPr>
          <p:cNvSpPr>
            <a:spLocks noGrp="1"/>
          </p:cNvSpPr>
          <p:nvPr>
            <p:ph type="title"/>
          </p:nvPr>
        </p:nvSpPr>
        <p:spPr/>
        <p:txBody>
          <a:bodyPr/>
          <a:lstStyle/>
          <a:p>
            <a:pPr algn="ctr"/>
            <a:r>
              <a:rPr lang="en-US" dirty="0"/>
              <a:t>Lateral rotators</a:t>
            </a:r>
            <a:endParaRPr lang="en-IN" dirty="0"/>
          </a:p>
        </p:txBody>
      </p:sp>
      <p:pic>
        <p:nvPicPr>
          <p:cNvPr id="4" name="Content Placeholder 3">
            <a:extLst>
              <a:ext uri="{FF2B5EF4-FFF2-40B4-BE49-F238E27FC236}">
                <a16:creationId xmlns:a16="http://schemas.microsoft.com/office/drawing/2014/main" xmlns="" id="{AE915E13-A129-43E9-B9F0-F65BE59C9F41}"/>
              </a:ext>
            </a:extLst>
          </p:cNvPr>
          <p:cNvPicPr>
            <a:picLocks noGrp="1" noChangeAspect="1"/>
          </p:cNvPicPr>
          <p:nvPr>
            <p:ph idx="1"/>
          </p:nvPr>
        </p:nvPicPr>
        <p:blipFill>
          <a:blip r:embed="rId2"/>
          <a:stretch>
            <a:fillRect/>
          </a:stretch>
        </p:blipFill>
        <p:spPr>
          <a:xfrm>
            <a:off x="551106" y="2261937"/>
            <a:ext cx="11192560" cy="3801979"/>
          </a:xfrm>
          <a:prstGeom prst="rect">
            <a:avLst/>
          </a:prstGeom>
        </p:spPr>
      </p:pic>
      <p:cxnSp>
        <p:nvCxnSpPr>
          <p:cNvPr id="9" name="Straight Connector 8">
            <a:extLst>
              <a:ext uri="{FF2B5EF4-FFF2-40B4-BE49-F238E27FC236}">
                <a16:creationId xmlns:a16="http://schemas.microsoft.com/office/drawing/2014/main" xmlns="" id="{1585EBBB-7A1E-409C-98FD-15137614041A}"/>
              </a:ext>
            </a:extLst>
          </p:cNvPr>
          <p:cNvCxnSpPr>
            <a:cxnSpLocks/>
          </p:cNvCxnSpPr>
          <p:nvPr/>
        </p:nvCxnSpPr>
        <p:spPr>
          <a:xfrm>
            <a:off x="7732295" y="3304674"/>
            <a:ext cx="120315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C46A7E2-5CE3-4CBE-B64B-C197D29B591B}"/>
              </a:ext>
            </a:extLst>
          </p:cNvPr>
          <p:cNvCxnSpPr>
            <a:cxnSpLocks/>
          </p:cNvCxnSpPr>
          <p:nvPr/>
        </p:nvCxnSpPr>
        <p:spPr>
          <a:xfrm>
            <a:off x="7708233" y="3553326"/>
            <a:ext cx="120315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944118D2-6BD7-4D19-95A6-1F0B4064B54B}"/>
              </a:ext>
            </a:extLst>
          </p:cNvPr>
          <p:cNvCxnSpPr>
            <a:cxnSpLocks/>
          </p:cNvCxnSpPr>
          <p:nvPr/>
        </p:nvCxnSpPr>
        <p:spPr>
          <a:xfrm>
            <a:off x="7676149" y="3777914"/>
            <a:ext cx="120315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4EADF9C-8576-4006-BE7E-12814B2FB23C}"/>
              </a:ext>
            </a:extLst>
          </p:cNvPr>
          <p:cNvCxnSpPr>
            <a:cxnSpLocks/>
          </p:cNvCxnSpPr>
          <p:nvPr/>
        </p:nvCxnSpPr>
        <p:spPr>
          <a:xfrm>
            <a:off x="7676149" y="4034587"/>
            <a:ext cx="120315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608449E-6942-4C6C-87B3-7AC40AEBB25E}"/>
              </a:ext>
            </a:extLst>
          </p:cNvPr>
          <p:cNvCxnSpPr>
            <a:cxnSpLocks/>
          </p:cNvCxnSpPr>
          <p:nvPr/>
        </p:nvCxnSpPr>
        <p:spPr>
          <a:xfrm>
            <a:off x="7660107" y="4259178"/>
            <a:ext cx="120315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D6A48BE-C8F1-41CA-A258-F6C2B4AB140D}"/>
              </a:ext>
            </a:extLst>
          </p:cNvPr>
          <p:cNvCxnSpPr>
            <a:cxnSpLocks/>
          </p:cNvCxnSpPr>
          <p:nvPr/>
        </p:nvCxnSpPr>
        <p:spPr>
          <a:xfrm>
            <a:off x="7676149" y="4499814"/>
            <a:ext cx="120315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35597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310CED8-9831-4E92-9A0D-0F43752C294F}"/>
              </a:ext>
            </a:extLst>
          </p:cNvPr>
          <p:cNvSpPr>
            <a:spLocks noGrp="1"/>
          </p:cNvSpPr>
          <p:nvPr>
            <p:ph type="title"/>
          </p:nvPr>
        </p:nvSpPr>
        <p:spPr/>
        <p:txBody>
          <a:bodyPr/>
          <a:lstStyle/>
          <a:p>
            <a:pPr algn="ctr"/>
            <a:r>
              <a:rPr lang="en-US" dirty="0"/>
              <a:t>JOINT FORCES	</a:t>
            </a:r>
            <a:endParaRPr lang="en-IN" dirty="0"/>
          </a:p>
        </p:txBody>
      </p:sp>
      <p:sp>
        <p:nvSpPr>
          <p:cNvPr id="4" name="Content Placeholder 3">
            <a:extLst>
              <a:ext uri="{FF2B5EF4-FFF2-40B4-BE49-F238E27FC236}">
                <a16:creationId xmlns:a16="http://schemas.microsoft.com/office/drawing/2014/main" xmlns="" id="{F9638FB3-706C-49CE-95BD-81EF272F2DF9}"/>
              </a:ext>
            </a:extLst>
          </p:cNvPr>
          <p:cNvSpPr>
            <a:spLocks noGrp="1"/>
          </p:cNvSpPr>
          <p:nvPr>
            <p:ph idx="1"/>
          </p:nvPr>
        </p:nvSpPr>
        <p:spPr/>
        <p:txBody>
          <a:bodyPr>
            <a:normAutofit/>
          </a:bodyPr>
          <a:lstStyle/>
          <a:p>
            <a:r>
              <a:rPr lang="en-US" sz="2800" dirty="0"/>
              <a:t>TIBIO FRMAORAL </a:t>
            </a:r>
          </a:p>
          <a:p>
            <a:r>
              <a:rPr lang="en-US" sz="2800" dirty="0"/>
              <a:t>PATELLO FEMORAL</a:t>
            </a:r>
            <a:endParaRPr lang="en-IN" sz="2800" dirty="0"/>
          </a:p>
        </p:txBody>
      </p:sp>
    </p:spTree>
    <p:extLst>
      <p:ext uri="{BB962C8B-B14F-4D97-AF65-F5344CB8AC3E}">
        <p14:creationId xmlns:p14="http://schemas.microsoft.com/office/powerpoint/2010/main" xmlns="" val="3176266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A1E7A72-B8C0-4FBC-87D6-26E5993785E5}"/>
              </a:ext>
            </a:extLst>
          </p:cNvPr>
          <p:cNvSpPr>
            <a:spLocks noGrp="1"/>
          </p:cNvSpPr>
          <p:nvPr>
            <p:ph type="title"/>
          </p:nvPr>
        </p:nvSpPr>
        <p:spPr>
          <a:xfrm>
            <a:off x="1069848" y="484632"/>
            <a:ext cx="10058400" cy="798736"/>
          </a:xfrm>
        </p:spPr>
        <p:txBody>
          <a:bodyPr>
            <a:normAutofit fontScale="90000"/>
          </a:bodyPr>
          <a:lstStyle/>
          <a:p>
            <a:pPr algn="ctr"/>
            <a:r>
              <a:rPr lang="en-US" dirty="0"/>
              <a:t>TIBIOFEMORAL JOINT FORCES</a:t>
            </a:r>
            <a:endParaRPr lang="en-IN" dirty="0"/>
          </a:p>
        </p:txBody>
      </p:sp>
      <p:sp>
        <p:nvSpPr>
          <p:cNvPr id="4" name="Content Placeholder 3">
            <a:extLst>
              <a:ext uri="{FF2B5EF4-FFF2-40B4-BE49-F238E27FC236}">
                <a16:creationId xmlns:a16="http://schemas.microsoft.com/office/drawing/2014/main" xmlns="" id="{5FF97527-F705-4036-99B2-E7DE479CBF78}"/>
              </a:ext>
            </a:extLst>
          </p:cNvPr>
          <p:cNvSpPr>
            <a:spLocks noGrp="1"/>
          </p:cNvSpPr>
          <p:nvPr>
            <p:ph idx="1"/>
          </p:nvPr>
        </p:nvSpPr>
        <p:spPr>
          <a:xfrm>
            <a:off x="513346" y="1743234"/>
            <a:ext cx="11454063" cy="3590926"/>
          </a:xfrm>
        </p:spPr>
        <p:txBody>
          <a:bodyPr>
            <a:normAutofit/>
          </a:bodyPr>
          <a:lstStyle/>
          <a:p>
            <a:r>
              <a:rPr lang="en-US" sz="2800" dirty="0"/>
              <a:t>The body weight vector passes between the knees when</a:t>
            </a:r>
            <a:br>
              <a:rPr lang="en-US" sz="2800" dirty="0"/>
            </a:br>
            <a:r>
              <a:rPr lang="en-US" sz="2800" dirty="0"/>
              <a:t>standing on both feet. </a:t>
            </a:r>
          </a:p>
          <a:p>
            <a:r>
              <a:rPr lang="en-US" sz="2800" dirty="0"/>
              <a:t>In unilateral stance, the compressive force increases to about twice the body weight. </a:t>
            </a:r>
          </a:p>
          <a:p>
            <a:r>
              <a:rPr lang="en-US" sz="2800" dirty="0"/>
              <a:t>These tibiofemoral compressive forces increase</a:t>
            </a:r>
          </a:p>
          <a:p>
            <a:pPr marL="0" indent="0">
              <a:buNone/>
            </a:pPr>
            <a:r>
              <a:rPr lang="en-US" sz="2800" dirty="0"/>
              <a:t>  with stair climbing, running, jumping, and squatting. </a:t>
            </a:r>
            <a:br>
              <a:rPr lang="en-US" sz="2800" dirty="0"/>
            </a:br>
            <a:endParaRPr lang="en-IN" sz="2800" dirty="0"/>
          </a:p>
        </p:txBody>
      </p:sp>
      <p:pic>
        <p:nvPicPr>
          <p:cNvPr id="5" name="Picture 4">
            <a:extLst>
              <a:ext uri="{FF2B5EF4-FFF2-40B4-BE49-F238E27FC236}">
                <a16:creationId xmlns:a16="http://schemas.microsoft.com/office/drawing/2014/main" xmlns="" id="{51B00786-5A95-4ECC-8DB8-EB208E073636}"/>
              </a:ext>
            </a:extLst>
          </p:cNvPr>
          <p:cNvPicPr>
            <a:picLocks noChangeAspect="1"/>
          </p:cNvPicPr>
          <p:nvPr/>
        </p:nvPicPr>
        <p:blipFill>
          <a:blip r:embed="rId2"/>
          <a:stretch>
            <a:fillRect/>
          </a:stretch>
        </p:blipFill>
        <p:spPr>
          <a:xfrm>
            <a:off x="9780210" y="3239803"/>
            <a:ext cx="2390775" cy="3590925"/>
          </a:xfrm>
          <a:prstGeom prst="rect">
            <a:avLst/>
          </a:prstGeom>
        </p:spPr>
      </p:pic>
    </p:spTree>
    <p:extLst>
      <p:ext uri="{BB962C8B-B14F-4D97-AF65-F5344CB8AC3E}">
        <p14:creationId xmlns:p14="http://schemas.microsoft.com/office/powerpoint/2010/main" xmlns="" val="3545654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0C4E6-9535-418E-ABE0-72D8CC89D96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917DB4F6-E509-4AC9-A512-8FDE62AD0295}"/>
              </a:ext>
            </a:extLst>
          </p:cNvPr>
          <p:cNvSpPr>
            <a:spLocks noGrp="1"/>
          </p:cNvSpPr>
          <p:nvPr>
            <p:ph idx="1"/>
          </p:nvPr>
        </p:nvSpPr>
        <p:spPr/>
        <p:txBody>
          <a:bodyPr>
            <a:normAutofit/>
          </a:bodyPr>
          <a:lstStyle/>
          <a:p>
            <a:r>
              <a:rPr lang="en-US" sz="2800" dirty="0"/>
              <a:t>During normal walking, the majority of that force is borne by the medial compartment.</a:t>
            </a:r>
          </a:p>
          <a:p>
            <a:r>
              <a:rPr lang="en-US" sz="2800" dirty="0"/>
              <a:t> It may be for this reason that the medial tibial condyle has</a:t>
            </a:r>
            <a:br>
              <a:rPr lang="en-US" sz="2800" dirty="0"/>
            </a:br>
            <a:r>
              <a:rPr lang="en-US" sz="2800" dirty="0"/>
              <a:t>about three times as much articular cartilage as its lateral counterpart.</a:t>
            </a:r>
            <a:br>
              <a:rPr lang="en-US" sz="2800" dirty="0"/>
            </a:br>
            <a:endParaRPr lang="en-IN" sz="2800" dirty="0"/>
          </a:p>
        </p:txBody>
      </p:sp>
    </p:spTree>
    <p:extLst>
      <p:ext uri="{BB962C8B-B14F-4D97-AF65-F5344CB8AC3E}">
        <p14:creationId xmlns:p14="http://schemas.microsoft.com/office/powerpoint/2010/main" xmlns="" val="1109312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B9407-0054-4AFA-90B3-817F140BA13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381979E1-3FB9-49FD-B785-0D2392C373B5}"/>
              </a:ext>
            </a:extLst>
          </p:cNvPr>
          <p:cNvSpPr>
            <a:spLocks noGrp="1"/>
          </p:cNvSpPr>
          <p:nvPr>
            <p:ph idx="1"/>
          </p:nvPr>
        </p:nvSpPr>
        <p:spPr/>
        <p:txBody>
          <a:bodyPr>
            <a:normAutofit lnSpcReduction="10000"/>
          </a:bodyPr>
          <a:lstStyle/>
          <a:p>
            <a:r>
              <a:rPr lang="en-US" sz="2800" dirty="0"/>
              <a:t>As the weight gain increases, the individual can be seen to shift the trunk more and more laterally with each step in walking. </a:t>
            </a:r>
          </a:p>
          <a:p>
            <a:r>
              <a:rPr lang="en-US" sz="2800" dirty="0"/>
              <a:t>This decreases the force that the hip abductor muscles must generate to</a:t>
            </a:r>
            <a:br>
              <a:rPr lang="en-US" sz="2800" dirty="0"/>
            </a:br>
            <a:r>
              <a:rPr lang="en-US" sz="2800" dirty="0"/>
              <a:t>balance the increased weight. </a:t>
            </a:r>
          </a:p>
          <a:p>
            <a:r>
              <a:rPr lang="en-US" sz="2800" dirty="0"/>
              <a:t>The tensor fascia </a:t>
            </a:r>
            <a:r>
              <a:rPr lang="en-US" sz="2800" dirty="0" err="1"/>
              <a:t>lata</a:t>
            </a:r>
            <a:r>
              <a:rPr lang="en-US" sz="2800" dirty="0"/>
              <a:t> is one of these hip abductor muscles, so its contributions</a:t>
            </a:r>
            <a:br>
              <a:rPr lang="en-US" sz="2800" dirty="0"/>
            </a:br>
            <a:r>
              <a:rPr lang="en-US" sz="2800" dirty="0"/>
              <a:t>to counteracting the compressive forces on the knee are decreased.</a:t>
            </a:r>
          </a:p>
          <a:p>
            <a:pPr marL="0" indent="0">
              <a:buNone/>
            </a:pPr>
            <a:endParaRPr lang="en-IN" dirty="0"/>
          </a:p>
        </p:txBody>
      </p:sp>
    </p:spTree>
    <p:extLst>
      <p:ext uri="{BB962C8B-B14F-4D97-AF65-F5344CB8AC3E}">
        <p14:creationId xmlns:p14="http://schemas.microsoft.com/office/powerpoint/2010/main" xmlns="" val="10402112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9997A-A847-4752-8284-5031DD51F8C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AF16F1A4-05BD-4621-8D97-BBC00EFF01C1}"/>
              </a:ext>
            </a:extLst>
          </p:cNvPr>
          <p:cNvSpPr>
            <a:spLocks noGrp="1"/>
          </p:cNvSpPr>
          <p:nvPr>
            <p:ph idx="1"/>
          </p:nvPr>
        </p:nvSpPr>
        <p:spPr/>
        <p:txBody>
          <a:bodyPr>
            <a:noAutofit/>
          </a:bodyPr>
          <a:lstStyle/>
          <a:p>
            <a:r>
              <a:rPr lang="en-US" sz="2800" dirty="0"/>
              <a:t> In addition, the excessive lateral trunk shift causes the force of the body’s weight to</a:t>
            </a:r>
            <a:br>
              <a:rPr lang="en-US" sz="2800" dirty="0"/>
            </a:br>
            <a:r>
              <a:rPr lang="en-US" sz="2800" dirty="0"/>
              <a:t>move from the medial side of the knee joint to the lateral side, with the joint reaction force moving laterally as well. </a:t>
            </a:r>
          </a:p>
          <a:p>
            <a:r>
              <a:rPr lang="en-US" sz="2800" dirty="0"/>
              <a:t>This produces asymmetric distribution of condylar pressures with excess pressure on the lateral condyles and a valgus thrust. </a:t>
            </a:r>
          </a:p>
          <a:p>
            <a:r>
              <a:rPr lang="en-US" sz="2800" dirty="0"/>
              <a:t>In time, these abnormal forces can lead to a knock-knee deformity, cartilaginous and meniscal thinning and destruction, and osteoarthritis</a:t>
            </a:r>
            <a:endParaRPr lang="en-IN" sz="2800" dirty="0"/>
          </a:p>
        </p:txBody>
      </p:sp>
    </p:spTree>
    <p:extLst>
      <p:ext uri="{BB962C8B-B14F-4D97-AF65-F5344CB8AC3E}">
        <p14:creationId xmlns:p14="http://schemas.microsoft.com/office/powerpoint/2010/main" xmlns="" val="2861726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65983-296B-46BB-9773-845595A119A5}"/>
              </a:ext>
            </a:extLst>
          </p:cNvPr>
          <p:cNvSpPr>
            <a:spLocks noGrp="1"/>
          </p:cNvSpPr>
          <p:nvPr>
            <p:ph type="title"/>
          </p:nvPr>
        </p:nvSpPr>
        <p:spPr>
          <a:xfrm>
            <a:off x="1069848" y="484632"/>
            <a:ext cx="10058400" cy="943115"/>
          </a:xfrm>
        </p:spPr>
        <p:txBody>
          <a:bodyPr>
            <a:normAutofit fontScale="90000"/>
          </a:bodyPr>
          <a:lstStyle/>
          <a:p>
            <a:pPr algn="ctr"/>
            <a:r>
              <a:rPr lang="en-US" b="1" dirty="0"/>
              <a:t/>
            </a:r>
            <a:br>
              <a:rPr lang="en-US" b="1" dirty="0"/>
            </a:br>
            <a:r>
              <a:rPr lang="en-US" b="1" dirty="0"/>
              <a:t>Patellofemoral Joint Forces</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34B2153E-7935-469B-AC07-1818274B6FEF}"/>
              </a:ext>
            </a:extLst>
          </p:cNvPr>
          <p:cNvSpPr>
            <a:spLocks noGrp="1"/>
          </p:cNvSpPr>
          <p:nvPr>
            <p:ph idx="1"/>
          </p:nvPr>
        </p:nvSpPr>
        <p:spPr>
          <a:xfrm>
            <a:off x="721895" y="1427747"/>
            <a:ext cx="10406353" cy="4744453"/>
          </a:xfrm>
        </p:spPr>
        <p:txBody>
          <a:bodyPr/>
          <a:lstStyle/>
          <a:p>
            <a:r>
              <a:rPr lang="en-US" sz="2800" dirty="0"/>
              <a:t>Function of Pulley: to change the direction or angle of a Force</a:t>
            </a:r>
          </a:p>
          <a:p>
            <a:r>
              <a:rPr lang="en-US" sz="2800" dirty="0"/>
              <a:t>The patella may be thought of as a pulley for the quadriceps since it does change the angle of force of the quadriceps. </a:t>
            </a:r>
          </a:p>
          <a:p>
            <a:r>
              <a:rPr lang="en-US" sz="2800" dirty="0"/>
              <a:t>If patella is removed (patellectomy), </a:t>
            </a:r>
          </a:p>
          <a:p>
            <a:pPr marL="0" indent="0">
              <a:buNone/>
            </a:pPr>
            <a:r>
              <a:rPr lang="en-US" sz="2800" dirty="0"/>
              <a:t>   there is 15 to 30% drop in the strength of </a:t>
            </a:r>
          </a:p>
          <a:p>
            <a:pPr marL="0" indent="0">
              <a:buNone/>
            </a:pPr>
            <a:r>
              <a:rPr lang="en-US" sz="2800" dirty="0"/>
              <a:t>   Quadriceps</a:t>
            </a:r>
            <a:endParaRPr lang="en-IN" sz="2800" dirty="0"/>
          </a:p>
          <a:p>
            <a:endParaRPr lang="en-IN" dirty="0"/>
          </a:p>
        </p:txBody>
      </p:sp>
      <p:pic>
        <p:nvPicPr>
          <p:cNvPr id="4" name="Picture 3">
            <a:extLst>
              <a:ext uri="{FF2B5EF4-FFF2-40B4-BE49-F238E27FC236}">
                <a16:creationId xmlns:a16="http://schemas.microsoft.com/office/drawing/2014/main" xmlns="" id="{79949C93-8363-41E3-BA8D-3032FD912336}"/>
              </a:ext>
            </a:extLst>
          </p:cNvPr>
          <p:cNvPicPr/>
          <p:nvPr/>
        </p:nvPicPr>
        <p:blipFill rotWithShape="1">
          <a:blip r:embed="rId2" cstate="print"/>
          <a:srcRect l="3372" r="7958" b="32030"/>
          <a:stretch/>
        </p:blipFill>
        <p:spPr bwMode="auto">
          <a:xfrm>
            <a:off x="8325853" y="3429000"/>
            <a:ext cx="3689685" cy="3228474"/>
          </a:xfrm>
          <a:prstGeom prst="rect">
            <a:avLst/>
          </a:prstGeom>
          <a:noFill/>
          <a:ln w="9525">
            <a:noFill/>
            <a:miter lim="800000"/>
            <a:headEnd/>
            <a:tailEnd/>
          </a:ln>
        </p:spPr>
      </p:pic>
    </p:spTree>
    <p:extLst>
      <p:ext uri="{BB962C8B-B14F-4D97-AF65-F5344CB8AC3E}">
        <p14:creationId xmlns:p14="http://schemas.microsoft.com/office/powerpoint/2010/main" xmlns="" val="4235837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E74EC-5D3B-4630-8CF1-B1482509C53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6709195F-131B-4B7B-8879-59643370EA9D}"/>
              </a:ext>
            </a:extLst>
          </p:cNvPr>
          <p:cNvSpPr>
            <a:spLocks noGrp="1"/>
          </p:cNvSpPr>
          <p:nvPr>
            <p:ph idx="1"/>
          </p:nvPr>
        </p:nvSpPr>
        <p:spPr/>
        <p:txBody>
          <a:bodyPr/>
          <a:lstStyle/>
          <a:p>
            <a:r>
              <a:rPr lang="en-US" sz="2800" dirty="0"/>
              <a:t>Patella attaches to both the quadriceps tendon and the patellar ligament, it becomes tethered when the quadriceps contracts. These two forces pulling on the patella from opposite directions creates a compression of the patella against the femur . </a:t>
            </a:r>
          </a:p>
          <a:p>
            <a:r>
              <a:rPr lang="en-US" sz="2800" dirty="0"/>
              <a:t>With the knee extended, the resultant force is small because the forces of the tendon and the ligament are almost on a straight line.</a:t>
            </a:r>
            <a:endParaRPr lang="en-IN" sz="2800" dirty="0"/>
          </a:p>
        </p:txBody>
      </p:sp>
    </p:spTree>
    <p:extLst>
      <p:ext uri="{BB962C8B-B14F-4D97-AF65-F5344CB8AC3E}">
        <p14:creationId xmlns:p14="http://schemas.microsoft.com/office/powerpoint/2010/main" xmlns="" val="248343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8E41E-FF08-4CA9-9284-5B2429077B4F}"/>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9777B79D-E8B0-4F9D-B132-450E58DE83CC}"/>
              </a:ext>
            </a:extLst>
          </p:cNvPr>
          <p:cNvPicPr>
            <a:picLocks noGrp="1"/>
          </p:cNvPicPr>
          <p:nvPr>
            <p:ph idx="1"/>
          </p:nvPr>
        </p:nvPicPr>
        <p:blipFill>
          <a:blip r:embed="rId2" cstate="print"/>
          <a:srcRect/>
          <a:stretch>
            <a:fillRect/>
          </a:stretch>
        </p:blipFill>
        <p:spPr bwMode="auto">
          <a:xfrm>
            <a:off x="2949677" y="752168"/>
            <a:ext cx="6002594" cy="5633884"/>
          </a:xfrm>
          <a:prstGeom prst="rect">
            <a:avLst/>
          </a:prstGeom>
          <a:noFill/>
          <a:ln w="9525">
            <a:noFill/>
            <a:miter lim="800000"/>
            <a:headEnd/>
            <a:tailEnd/>
          </a:ln>
        </p:spPr>
      </p:pic>
    </p:spTree>
    <p:extLst>
      <p:ext uri="{BB962C8B-B14F-4D97-AF65-F5344CB8AC3E}">
        <p14:creationId xmlns:p14="http://schemas.microsoft.com/office/powerpoint/2010/main" xmlns="" val="29680090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CFE34E-7AAD-4840-B82A-5CB3FD77B24B}"/>
              </a:ext>
            </a:extLst>
          </p:cNvPr>
          <p:cNvSpPr>
            <a:spLocks noGrp="1"/>
          </p:cNvSpPr>
          <p:nvPr>
            <p:ph idx="1"/>
          </p:nvPr>
        </p:nvSpPr>
        <p:spPr>
          <a:xfrm>
            <a:off x="510290" y="593558"/>
            <a:ext cx="10617958" cy="5578642"/>
          </a:xfrm>
        </p:spPr>
        <p:txBody>
          <a:bodyPr/>
          <a:lstStyle/>
          <a:p>
            <a:r>
              <a:rPr lang="en-US" sz="2800" dirty="0"/>
              <a:t>When the knee flexes, the resultant force becomes large and can easily exceed the force of the muscle. </a:t>
            </a:r>
          </a:p>
          <a:p>
            <a:r>
              <a:rPr lang="en-US" sz="2800" dirty="0"/>
              <a:t>As the knee flexion continues,  angle of pull  increases, the joint reaction force within the patellofemoral joint increases because the vector length becomes larger.</a:t>
            </a:r>
          </a:p>
          <a:p>
            <a:endParaRPr lang="en-IN" sz="2800" dirty="0"/>
          </a:p>
          <a:p>
            <a:endParaRPr lang="en-IN" dirty="0"/>
          </a:p>
        </p:txBody>
      </p:sp>
      <p:pic>
        <p:nvPicPr>
          <p:cNvPr id="4" name="Picture 3">
            <a:extLst>
              <a:ext uri="{FF2B5EF4-FFF2-40B4-BE49-F238E27FC236}">
                <a16:creationId xmlns:a16="http://schemas.microsoft.com/office/drawing/2014/main" xmlns="" id="{E54A9E36-DB6B-44E2-8201-3F567C6260BA}"/>
              </a:ext>
            </a:extLst>
          </p:cNvPr>
          <p:cNvPicPr/>
          <p:nvPr/>
        </p:nvPicPr>
        <p:blipFill>
          <a:blip r:embed="rId2" cstate="print"/>
          <a:srcRect/>
          <a:stretch>
            <a:fillRect/>
          </a:stretch>
        </p:blipFill>
        <p:spPr bwMode="auto">
          <a:xfrm>
            <a:off x="4074694" y="3104682"/>
            <a:ext cx="7607016" cy="3633002"/>
          </a:xfrm>
          <a:prstGeom prst="rect">
            <a:avLst/>
          </a:prstGeom>
          <a:noFill/>
          <a:ln w="9525">
            <a:noFill/>
            <a:miter lim="800000"/>
            <a:headEnd/>
            <a:tailEnd/>
          </a:ln>
        </p:spPr>
      </p:pic>
    </p:spTree>
    <p:extLst>
      <p:ext uri="{BB962C8B-B14F-4D97-AF65-F5344CB8AC3E}">
        <p14:creationId xmlns:p14="http://schemas.microsoft.com/office/powerpoint/2010/main" xmlns="" val="1916489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2D0A3FE7-87C7-47BA-B4C6-7AC048E2803C}"/>
              </a:ext>
            </a:extLst>
          </p:cNvPr>
          <p:cNvSpPr>
            <a:spLocks noGrp="1"/>
          </p:cNvSpPr>
          <p:nvPr>
            <p:ph idx="1"/>
          </p:nvPr>
        </p:nvSpPr>
        <p:spPr>
          <a:xfrm>
            <a:off x="1069848" y="424063"/>
            <a:ext cx="10058400" cy="5748137"/>
          </a:xfrm>
        </p:spPr>
        <p:txBody>
          <a:bodyPr>
            <a:normAutofit/>
          </a:bodyPr>
          <a:lstStyle/>
          <a:p>
            <a:r>
              <a:rPr lang="en-US" sz="2800" dirty="0"/>
              <a:t>Patellofemoral compressive force in open kinetic chain activities is greatest at 0° and decreases as the knee moves to 90° </a:t>
            </a:r>
          </a:p>
          <a:p>
            <a:r>
              <a:rPr lang="en-US" sz="2800" dirty="0"/>
              <a:t>In a closed kinetic chain motion, patellofemoral stress is greatest at 90° and decreases as the knee moves into full extension</a:t>
            </a:r>
            <a:endParaRPr lang="en-IN" sz="2800" dirty="0"/>
          </a:p>
        </p:txBody>
      </p:sp>
      <p:pic>
        <p:nvPicPr>
          <p:cNvPr id="6" name="Content Placeholder 3">
            <a:extLst>
              <a:ext uri="{FF2B5EF4-FFF2-40B4-BE49-F238E27FC236}">
                <a16:creationId xmlns:a16="http://schemas.microsoft.com/office/drawing/2014/main" xmlns="" id="{2D0EBC92-1E65-4101-BEBF-1B2AE57ABF5B}"/>
              </a:ext>
            </a:extLst>
          </p:cNvPr>
          <p:cNvPicPr>
            <a:picLocks noChangeAspect="1"/>
          </p:cNvPicPr>
          <p:nvPr/>
        </p:nvPicPr>
        <p:blipFill>
          <a:blip r:embed="rId2"/>
          <a:stretch>
            <a:fillRect/>
          </a:stretch>
        </p:blipFill>
        <p:spPr>
          <a:xfrm>
            <a:off x="5940552" y="2518610"/>
            <a:ext cx="5181600" cy="3653589"/>
          </a:xfrm>
          <a:prstGeom prst="rect">
            <a:avLst/>
          </a:prstGeom>
        </p:spPr>
      </p:pic>
    </p:spTree>
    <p:extLst>
      <p:ext uri="{BB962C8B-B14F-4D97-AF65-F5344CB8AC3E}">
        <p14:creationId xmlns:p14="http://schemas.microsoft.com/office/powerpoint/2010/main" xmlns="" val="34983248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F6B9DD-7049-4A25-8145-CDBCFF825B2B}"/>
              </a:ext>
            </a:extLst>
          </p:cNvPr>
          <p:cNvSpPr>
            <a:spLocks noGrp="1"/>
          </p:cNvSpPr>
          <p:nvPr>
            <p:ph idx="1"/>
          </p:nvPr>
        </p:nvSpPr>
        <p:spPr>
          <a:xfrm>
            <a:off x="1069848" y="673768"/>
            <a:ext cx="10058400" cy="5498432"/>
          </a:xfrm>
        </p:spPr>
        <p:txBody>
          <a:bodyPr>
            <a:noAutofit/>
          </a:bodyPr>
          <a:lstStyle/>
          <a:p>
            <a:r>
              <a:rPr lang="en-US" sz="2800" dirty="0"/>
              <a:t>Patellofemoral joint reaction force in maximum isometric quadriceps contractions as 0.8 times body weight when the knee was in the 15° position. The force increased to 2.6 times body weight when the knee was at a 90° angle.</a:t>
            </a:r>
            <a:endParaRPr lang="en-IN" sz="2800" dirty="0"/>
          </a:p>
          <a:p>
            <a:r>
              <a:rPr lang="en-US" sz="2800" dirty="0"/>
              <a:t>When doing a squat, the joint reaction force increases to 7 to 8 times body weight. </a:t>
            </a:r>
          </a:p>
          <a:p>
            <a:pPr marL="0" indent="0">
              <a:buNone/>
            </a:pPr>
            <a:r>
              <a:rPr lang="en-US" sz="2800" dirty="0"/>
              <a:t/>
            </a:r>
            <a:br>
              <a:rPr lang="en-US" sz="2800" dirty="0"/>
            </a:br>
            <a:endParaRPr lang="en-IN" sz="2800" dirty="0"/>
          </a:p>
        </p:txBody>
      </p:sp>
    </p:spTree>
    <p:extLst>
      <p:ext uri="{BB962C8B-B14F-4D97-AF65-F5344CB8AC3E}">
        <p14:creationId xmlns:p14="http://schemas.microsoft.com/office/powerpoint/2010/main" xmlns="" val="15003915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94E4196-AD52-4036-BBF9-D93B720899F1}"/>
              </a:ext>
            </a:extLst>
          </p:cNvPr>
          <p:cNvSpPr>
            <a:spLocks noGrp="1"/>
          </p:cNvSpPr>
          <p:nvPr>
            <p:ph idx="1"/>
          </p:nvPr>
        </p:nvSpPr>
        <p:spPr>
          <a:xfrm>
            <a:off x="1069848" y="401053"/>
            <a:ext cx="10058400" cy="5771147"/>
          </a:xfrm>
        </p:spPr>
        <p:txBody>
          <a:bodyPr/>
          <a:lstStyle/>
          <a:p>
            <a:r>
              <a:rPr lang="en-US" dirty="0"/>
              <a:t>Functionally, the greater torque output of the quadriceps muscle at the 50° to 60° position. </a:t>
            </a:r>
          </a:p>
          <a:p>
            <a:r>
              <a:rPr lang="en-US" dirty="0"/>
              <a:t>Reason is that there is the need of large torques in elevation of the body, as in rising from a chair and climbing. </a:t>
            </a:r>
          </a:p>
          <a:p>
            <a:r>
              <a:rPr lang="en-US" dirty="0"/>
              <a:t>In these activities, a perpendicular line from the center of gravity of the body falls well posterior to the knee axis and, therefore, exerts a large resistance torque for the quadriceps.</a:t>
            </a:r>
          </a:p>
          <a:p>
            <a:endParaRPr lang="en-IN" dirty="0"/>
          </a:p>
          <a:p>
            <a:endParaRPr lang="en-IN" dirty="0"/>
          </a:p>
        </p:txBody>
      </p:sp>
      <p:pic>
        <p:nvPicPr>
          <p:cNvPr id="4" name="Picture 3">
            <a:extLst>
              <a:ext uri="{FF2B5EF4-FFF2-40B4-BE49-F238E27FC236}">
                <a16:creationId xmlns:a16="http://schemas.microsoft.com/office/drawing/2014/main" xmlns="" id="{62D30AF1-296D-4175-8507-21A22A5C183B}"/>
              </a:ext>
            </a:extLst>
          </p:cNvPr>
          <p:cNvPicPr/>
          <p:nvPr/>
        </p:nvPicPr>
        <p:blipFill>
          <a:blip r:embed="rId2" cstate="print"/>
          <a:srcRect/>
          <a:stretch>
            <a:fillRect/>
          </a:stretch>
        </p:blipFill>
        <p:spPr bwMode="auto">
          <a:xfrm>
            <a:off x="8383386" y="2605238"/>
            <a:ext cx="3189605" cy="4053840"/>
          </a:xfrm>
          <a:prstGeom prst="rect">
            <a:avLst/>
          </a:prstGeom>
          <a:noFill/>
          <a:ln w="9525">
            <a:noFill/>
            <a:miter lim="800000"/>
            <a:headEnd/>
            <a:tailEnd/>
          </a:ln>
        </p:spPr>
      </p:pic>
    </p:spTree>
    <p:extLst>
      <p:ext uri="{BB962C8B-B14F-4D97-AF65-F5344CB8AC3E}">
        <p14:creationId xmlns:p14="http://schemas.microsoft.com/office/powerpoint/2010/main" xmlns="" val="21720843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F72D6-AC04-4067-B0A7-997D20FFE0B6}"/>
              </a:ext>
            </a:extLst>
          </p:cNvPr>
          <p:cNvSpPr>
            <a:spLocks noGrp="1"/>
          </p:cNvSpPr>
          <p:nvPr>
            <p:ph type="title"/>
          </p:nvPr>
        </p:nvSpPr>
        <p:spPr/>
        <p:txBody>
          <a:bodyPr/>
          <a:lstStyle/>
          <a:p>
            <a:pPr algn="ctr"/>
            <a:r>
              <a:rPr lang="en-US" dirty="0"/>
              <a:t>Insufficiency </a:t>
            </a:r>
            <a:endParaRPr lang="en-IN" dirty="0"/>
          </a:p>
        </p:txBody>
      </p:sp>
      <p:sp>
        <p:nvSpPr>
          <p:cNvPr id="3" name="Content Placeholder 2">
            <a:extLst>
              <a:ext uri="{FF2B5EF4-FFF2-40B4-BE49-F238E27FC236}">
                <a16:creationId xmlns:a16="http://schemas.microsoft.com/office/drawing/2014/main" xmlns="" id="{D79F64C0-8E60-4A04-820F-CD7CF6D0AF1E}"/>
              </a:ext>
            </a:extLst>
          </p:cNvPr>
          <p:cNvSpPr>
            <a:spLocks noGrp="1"/>
          </p:cNvSpPr>
          <p:nvPr>
            <p:ph idx="1"/>
          </p:nvPr>
        </p:nvSpPr>
        <p:spPr>
          <a:xfrm>
            <a:off x="433137" y="1668379"/>
            <a:ext cx="10695111" cy="4503821"/>
          </a:xfrm>
        </p:spPr>
        <p:txBody>
          <a:bodyPr>
            <a:noAutofit/>
          </a:bodyPr>
          <a:lstStyle/>
          <a:p>
            <a:r>
              <a:rPr lang="en-US" sz="2800" b="1" dirty="0"/>
              <a:t>Muscles acting on knee joint </a:t>
            </a:r>
            <a:endParaRPr lang="en-IN" sz="2800" dirty="0"/>
          </a:p>
          <a:p>
            <a:r>
              <a:rPr lang="en-US" sz="2800" dirty="0"/>
              <a:t>Only five of the muscles that act on the knee are one joint muscles: </a:t>
            </a:r>
          </a:p>
          <a:p>
            <a:r>
              <a:rPr lang="en-US" sz="2800" dirty="0"/>
              <a:t>the three </a:t>
            </a:r>
            <a:r>
              <a:rPr lang="en-US" sz="2800" dirty="0" err="1"/>
              <a:t>vasti</a:t>
            </a:r>
            <a:r>
              <a:rPr lang="en-US" sz="2800" dirty="0"/>
              <a:t>, </a:t>
            </a:r>
          </a:p>
          <a:p>
            <a:r>
              <a:rPr lang="en-US" sz="2800" dirty="0"/>
              <a:t>the popliteus, and </a:t>
            </a:r>
          </a:p>
          <a:p>
            <a:r>
              <a:rPr lang="en-US" sz="2800" dirty="0"/>
              <a:t>the short head of the biceps femoris. </a:t>
            </a:r>
          </a:p>
          <a:p>
            <a:r>
              <a:rPr lang="en-US" sz="2800" dirty="0"/>
              <a:t>The remaining muscles cross both the hip and knee (rectus femoris, sartorius, </a:t>
            </a:r>
            <a:r>
              <a:rPr lang="en-US" sz="2800" dirty="0" err="1"/>
              <a:t>gracilis</a:t>
            </a:r>
            <a:r>
              <a:rPr lang="en-US" sz="2800" dirty="0"/>
              <a:t>, semitendinosus, semimembranosus, long head of the biceps femoris, and the iliotibial tract of the tensor fasciae </a:t>
            </a:r>
            <a:r>
              <a:rPr lang="en-US" sz="2800" dirty="0" err="1"/>
              <a:t>latae</a:t>
            </a:r>
            <a:r>
              <a:rPr lang="en-US" sz="2800" dirty="0"/>
              <a:t>), or the knee and ankle (gastrocnemius).</a:t>
            </a:r>
            <a:endParaRPr lang="en-IN" sz="2800" dirty="0"/>
          </a:p>
          <a:p>
            <a:endParaRPr lang="en-IN" sz="2800" dirty="0"/>
          </a:p>
        </p:txBody>
      </p:sp>
    </p:spTree>
    <p:extLst>
      <p:ext uri="{BB962C8B-B14F-4D97-AF65-F5344CB8AC3E}">
        <p14:creationId xmlns:p14="http://schemas.microsoft.com/office/powerpoint/2010/main" xmlns="" val="21222249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F0F44-8E2E-4505-94C5-52C3134A0D80}"/>
              </a:ext>
            </a:extLst>
          </p:cNvPr>
          <p:cNvSpPr>
            <a:spLocks noGrp="1"/>
          </p:cNvSpPr>
          <p:nvPr>
            <p:ph type="title"/>
          </p:nvPr>
        </p:nvSpPr>
        <p:spPr/>
        <p:txBody>
          <a:bodyPr/>
          <a:lstStyle/>
          <a:p>
            <a:pPr algn="ctr"/>
            <a:r>
              <a:rPr lang="en-US" dirty="0"/>
              <a:t>Active insufficiency</a:t>
            </a:r>
            <a:endParaRPr lang="en-IN" dirty="0"/>
          </a:p>
        </p:txBody>
      </p:sp>
      <p:sp>
        <p:nvSpPr>
          <p:cNvPr id="3" name="Content Placeholder 2">
            <a:extLst>
              <a:ext uri="{FF2B5EF4-FFF2-40B4-BE49-F238E27FC236}">
                <a16:creationId xmlns:a16="http://schemas.microsoft.com/office/drawing/2014/main" xmlns="" id="{FFEC2481-54CD-4CA5-B8DE-075480EB65FF}"/>
              </a:ext>
            </a:extLst>
          </p:cNvPr>
          <p:cNvSpPr>
            <a:spLocks noGrp="1"/>
          </p:cNvSpPr>
          <p:nvPr>
            <p:ph idx="1"/>
          </p:nvPr>
        </p:nvSpPr>
        <p:spPr/>
        <p:txBody>
          <a:bodyPr>
            <a:noAutofit/>
          </a:bodyPr>
          <a:lstStyle/>
          <a:p>
            <a:pPr lvl="0"/>
            <a:r>
              <a:rPr lang="en-US" sz="2800" dirty="0"/>
              <a:t>Active insufficiency occurs when a </a:t>
            </a:r>
            <a:r>
              <a:rPr lang="en-US" sz="2800" dirty="0" err="1"/>
              <a:t>multijoint</a:t>
            </a:r>
            <a:r>
              <a:rPr lang="en-US" sz="2800" dirty="0"/>
              <a:t> muscle shortens but is unable to shorten sufficiently to allow full joint motion at all the joints it crosses;</a:t>
            </a:r>
            <a:endParaRPr lang="en-IN" sz="2800" dirty="0"/>
          </a:p>
          <a:p>
            <a:r>
              <a:rPr lang="en-US" sz="2800" dirty="0"/>
              <a:t>Ex. Hip extension in standing with knee flexion(hamstring)</a:t>
            </a:r>
            <a:endParaRPr lang="en-IN" sz="2800" dirty="0"/>
          </a:p>
          <a:p>
            <a:endParaRPr lang="en-IN" sz="2800" dirty="0"/>
          </a:p>
        </p:txBody>
      </p:sp>
    </p:spTree>
    <p:extLst>
      <p:ext uri="{BB962C8B-B14F-4D97-AF65-F5344CB8AC3E}">
        <p14:creationId xmlns:p14="http://schemas.microsoft.com/office/powerpoint/2010/main" xmlns="" val="5875430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479FA-9AC7-4D5D-8507-6138F2A5063F}"/>
              </a:ext>
            </a:extLst>
          </p:cNvPr>
          <p:cNvSpPr>
            <a:spLocks noGrp="1"/>
          </p:cNvSpPr>
          <p:nvPr>
            <p:ph type="title"/>
          </p:nvPr>
        </p:nvSpPr>
        <p:spPr/>
        <p:txBody>
          <a:bodyPr/>
          <a:lstStyle/>
          <a:p>
            <a:pPr algn="ctr"/>
            <a:r>
              <a:rPr lang="en-US" dirty="0"/>
              <a:t>Passive insufficiency</a:t>
            </a:r>
            <a:endParaRPr lang="en-IN" dirty="0"/>
          </a:p>
        </p:txBody>
      </p:sp>
      <p:sp>
        <p:nvSpPr>
          <p:cNvPr id="3" name="Content Placeholder 2">
            <a:extLst>
              <a:ext uri="{FF2B5EF4-FFF2-40B4-BE49-F238E27FC236}">
                <a16:creationId xmlns:a16="http://schemas.microsoft.com/office/drawing/2014/main" xmlns="" id="{0D7950CD-4EDF-4A07-A712-388817A87F12}"/>
              </a:ext>
            </a:extLst>
          </p:cNvPr>
          <p:cNvSpPr>
            <a:spLocks noGrp="1"/>
          </p:cNvSpPr>
          <p:nvPr>
            <p:ph idx="1"/>
          </p:nvPr>
        </p:nvSpPr>
        <p:spPr/>
        <p:txBody>
          <a:bodyPr/>
          <a:lstStyle/>
          <a:p>
            <a:pPr lvl="0"/>
            <a:r>
              <a:rPr lang="en-US" sz="2800" dirty="0"/>
              <a:t>Passive insufficiency occurs when a </a:t>
            </a:r>
            <a:r>
              <a:rPr lang="en-US" sz="2800" dirty="0" err="1"/>
              <a:t>multijoint</a:t>
            </a:r>
            <a:r>
              <a:rPr lang="en-US" sz="2800" dirty="0"/>
              <a:t> muscle is unable to stretch sufficiently to allow both joints it crosses to fully shorten; </a:t>
            </a:r>
            <a:endParaRPr lang="en-IN" sz="2800" dirty="0"/>
          </a:p>
          <a:p>
            <a:r>
              <a:rPr lang="en-US" sz="2800" dirty="0"/>
              <a:t>Ex. Hip extension in standing with knee flexion (rectus femoris )</a:t>
            </a:r>
            <a:endParaRPr lang="en-IN" sz="2800" dirty="0"/>
          </a:p>
          <a:p>
            <a:r>
              <a:rPr lang="en-US" sz="2800" dirty="0"/>
              <a:t>straight leg raise (SLR)(passive insufficiency of hamstring )</a:t>
            </a:r>
            <a:endParaRPr lang="en-IN" sz="2800" dirty="0"/>
          </a:p>
          <a:p>
            <a:endParaRPr lang="en-IN" dirty="0"/>
          </a:p>
        </p:txBody>
      </p:sp>
    </p:spTree>
    <p:extLst>
      <p:ext uri="{BB962C8B-B14F-4D97-AF65-F5344CB8AC3E}">
        <p14:creationId xmlns:p14="http://schemas.microsoft.com/office/powerpoint/2010/main" xmlns="" val="124198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8E41E-FF08-4CA9-9284-5B2429077B4F}"/>
              </a:ext>
            </a:extLst>
          </p:cNvPr>
          <p:cNvSpPr>
            <a:spLocks noGrp="1"/>
          </p:cNvSpPr>
          <p:nvPr>
            <p:ph type="title"/>
          </p:nvPr>
        </p:nvSpPr>
        <p:spPr>
          <a:xfrm>
            <a:off x="1454814" y="250723"/>
            <a:ext cx="10018713" cy="870154"/>
          </a:xfrm>
        </p:spPr>
        <p:txBody>
          <a:bodyPr>
            <a:normAutofit/>
          </a:bodyPr>
          <a:lstStyle/>
          <a:p>
            <a:pPr algn="ctr"/>
            <a:r>
              <a:rPr lang="en-US" b="1" dirty="0"/>
              <a:t>Tibia</a:t>
            </a:r>
            <a:endParaRPr lang="en-IN" b="1" dirty="0"/>
          </a:p>
        </p:txBody>
      </p:sp>
      <p:sp>
        <p:nvSpPr>
          <p:cNvPr id="3" name="Content Placeholder 2">
            <a:extLst>
              <a:ext uri="{FF2B5EF4-FFF2-40B4-BE49-F238E27FC236}">
                <a16:creationId xmlns:a16="http://schemas.microsoft.com/office/drawing/2014/main" xmlns="" id="{8BC53499-B291-4201-AD0C-FF8695E03F83}"/>
              </a:ext>
            </a:extLst>
          </p:cNvPr>
          <p:cNvSpPr>
            <a:spLocks noGrp="1"/>
          </p:cNvSpPr>
          <p:nvPr>
            <p:ph idx="1"/>
          </p:nvPr>
        </p:nvSpPr>
        <p:spPr>
          <a:xfrm>
            <a:off x="1454814" y="1519083"/>
            <a:ext cx="10515600" cy="5471651"/>
          </a:xfrm>
        </p:spPr>
        <p:txBody>
          <a:bodyPr>
            <a:normAutofit lnSpcReduction="10000"/>
          </a:bodyPr>
          <a:lstStyle/>
          <a:p>
            <a:r>
              <a:rPr lang="en-US" sz="3200" dirty="0"/>
              <a:t>The tibia flares at its proximal end as it meets the femur to form the distal portion of the tibiofemoral joint. </a:t>
            </a:r>
          </a:p>
          <a:p>
            <a:r>
              <a:rPr lang="en-US" sz="3200" dirty="0"/>
              <a:t>The articular surfaces of the tibia are significantly smaller than counterparts of the femur.</a:t>
            </a:r>
          </a:p>
          <a:p>
            <a:r>
              <a:rPr lang="en-US" sz="3200" dirty="0"/>
              <a:t>The tibia has two slightly concave condyles.</a:t>
            </a:r>
          </a:p>
          <a:p>
            <a:r>
              <a:rPr lang="en-US" sz="3200" dirty="0"/>
              <a:t>Medial is larger than Lateral condyle corresponding to the medial and lateral femoral condyles. </a:t>
            </a:r>
          </a:p>
          <a:p>
            <a:r>
              <a:rPr lang="en-US" sz="3200" dirty="0"/>
              <a:t>This is an important anatomical design since the medial knee bears more pressure in standing, so having a greater surface area reduces the amount of stress applied to it.</a:t>
            </a:r>
            <a:endParaRPr lang="en-IN" sz="3600" dirty="0"/>
          </a:p>
          <a:p>
            <a:endParaRPr lang="en-IN" sz="3200" dirty="0"/>
          </a:p>
        </p:txBody>
      </p:sp>
    </p:spTree>
    <p:extLst>
      <p:ext uri="{BB962C8B-B14F-4D97-AF65-F5344CB8AC3E}">
        <p14:creationId xmlns:p14="http://schemas.microsoft.com/office/powerpoint/2010/main" xmlns="" val="330884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4403-C0C1-4ECE-9914-D38DBDB636D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1EB4CA9E-3FC2-4291-8015-06472FA794AD}"/>
              </a:ext>
            </a:extLst>
          </p:cNvPr>
          <p:cNvSpPr>
            <a:spLocks noGrp="1"/>
          </p:cNvSpPr>
          <p:nvPr>
            <p:ph idx="1"/>
          </p:nvPr>
        </p:nvSpPr>
        <p:spPr>
          <a:xfrm>
            <a:off x="1484310" y="2330245"/>
            <a:ext cx="10018713" cy="3460955"/>
          </a:xfrm>
        </p:spPr>
        <p:txBody>
          <a:bodyPr/>
          <a:lstStyle/>
          <a:p>
            <a:r>
              <a:rPr lang="en-US" dirty="0"/>
              <a:t>Anteriorly on the tibia and inferior to the tibial condyles is a large roughened area, the </a:t>
            </a:r>
            <a:r>
              <a:rPr lang="en-US" b="1" dirty="0"/>
              <a:t>tibial tuberosity, </a:t>
            </a:r>
            <a:r>
              <a:rPr lang="en-US" dirty="0"/>
              <a:t>which serves as the distal attachment for the quadriceps muscle’s tendon. </a:t>
            </a:r>
          </a:p>
          <a:p>
            <a:r>
              <a:rPr lang="en-US" dirty="0"/>
              <a:t>The shaft of the tibia is triangular in its cross-sectional shape. The sharp </a:t>
            </a:r>
            <a:r>
              <a:rPr lang="en-US" b="1" dirty="0"/>
              <a:t>crest of the tibia.</a:t>
            </a:r>
            <a:endParaRPr lang="en-IN" dirty="0"/>
          </a:p>
          <a:p>
            <a:endParaRPr lang="en-IN" dirty="0"/>
          </a:p>
        </p:txBody>
      </p:sp>
    </p:spTree>
    <p:extLst>
      <p:ext uri="{BB962C8B-B14F-4D97-AF65-F5344CB8AC3E}">
        <p14:creationId xmlns:p14="http://schemas.microsoft.com/office/powerpoint/2010/main" xmlns="" val="1297604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971</TotalTime>
  <Words>3508</Words>
  <Application>Microsoft Office PowerPoint</Application>
  <PresentationFormat>Custom</PresentationFormat>
  <Paragraphs>336</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Wood Type</vt:lpstr>
      <vt:lpstr>BIOMECHANICS Of KNEE JOINT </vt:lpstr>
      <vt:lpstr>Slide 2</vt:lpstr>
      <vt:lpstr>Slide 3</vt:lpstr>
      <vt:lpstr>Slide 4</vt:lpstr>
      <vt:lpstr>Bones </vt:lpstr>
      <vt:lpstr>Femur </vt:lpstr>
      <vt:lpstr>Slide 7</vt:lpstr>
      <vt:lpstr>Tibia</vt:lpstr>
      <vt:lpstr>Slide 9</vt:lpstr>
      <vt:lpstr>Patella </vt:lpstr>
      <vt:lpstr> FUNCTIONS  </vt:lpstr>
      <vt:lpstr>02</vt:lpstr>
      <vt:lpstr>JOINTS </vt:lpstr>
      <vt:lpstr>Tibiofemoral Joint </vt:lpstr>
      <vt:lpstr>Slide 15</vt:lpstr>
      <vt:lpstr>Slide 16</vt:lpstr>
      <vt:lpstr>Menisci </vt:lpstr>
      <vt:lpstr>Slide 18</vt:lpstr>
      <vt:lpstr>Slide 19</vt:lpstr>
      <vt:lpstr>Functions of Menisci</vt:lpstr>
      <vt:lpstr>Slide 21</vt:lpstr>
      <vt:lpstr>Ligaments and Capsule </vt:lpstr>
      <vt:lpstr>Attachment </vt:lpstr>
      <vt:lpstr>Kinematics  Tibiofemoral Joint </vt:lpstr>
      <vt:lpstr>Slide 25</vt:lpstr>
      <vt:lpstr>Slide 26</vt:lpstr>
      <vt:lpstr>Slide 27</vt:lpstr>
      <vt:lpstr> Closed chain…… for e.g. while Sitting on/Rising from chair </vt:lpstr>
      <vt:lpstr>Slide 29</vt:lpstr>
      <vt:lpstr>open chain position…… for e.g. High Sitting Flexion and Extension </vt:lpstr>
      <vt:lpstr>To Summarize…..</vt:lpstr>
      <vt:lpstr>Axial Rotation  </vt:lpstr>
      <vt:lpstr>Terminal Rotation of the Knee</vt:lpstr>
      <vt:lpstr>Slide 34</vt:lpstr>
      <vt:lpstr>open chain</vt:lpstr>
      <vt:lpstr>Close chain</vt:lpstr>
      <vt:lpstr>To Summarize…..</vt:lpstr>
      <vt:lpstr>Arthrokinematics  of the Tibiofemoral Joint </vt:lpstr>
      <vt:lpstr>Patellofemoral Joint </vt:lpstr>
      <vt:lpstr>Slide 40</vt:lpstr>
      <vt:lpstr>Slide 41</vt:lpstr>
      <vt:lpstr>Stabilizers</vt:lpstr>
      <vt:lpstr>Slide 43</vt:lpstr>
      <vt:lpstr>Kinematics  Patellofemoral Joint </vt:lpstr>
      <vt:lpstr>Patellofemoral Contact</vt:lpstr>
      <vt:lpstr>Slide 46</vt:lpstr>
      <vt:lpstr>Slide 47</vt:lpstr>
      <vt:lpstr>Slide 48</vt:lpstr>
      <vt:lpstr>Patellofemoral  Static and Dynamic Alignment</vt:lpstr>
      <vt:lpstr>Slide 50</vt:lpstr>
      <vt:lpstr>Slide 51</vt:lpstr>
      <vt:lpstr>Slide 52</vt:lpstr>
      <vt:lpstr>Arthrokinematics of the Patellofemoral Joint </vt:lpstr>
      <vt:lpstr>Q angle</vt:lpstr>
      <vt:lpstr>Normal value Q angle</vt:lpstr>
      <vt:lpstr>Slide 56</vt:lpstr>
      <vt:lpstr>  Muscles of knee joint    </vt:lpstr>
      <vt:lpstr>Slide 58</vt:lpstr>
      <vt:lpstr>Slide 59</vt:lpstr>
      <vt:lpstr>Knee flexors  </vt:lpstr>
      <vt:lpstr>Tibial Rotators </vt:lpstr>
      <vt:lpstr>Lateral rotators</vt:lpstr>
      <vt:lpstr>JOINT FORCES </vt:lpstr>
      <vt:lpstr>TIBIOFEMORAL JOINT FORCES</vt:lpstr>
      <vt:lpstr>Slide 65</vt:lpstr>
      <vt:lpstr>Slide 66</vt:lpstr>
      <vt:lpstr>Slide 67</vt:lpstr>
      <vt:lpstr> Patellofemoral Joint Forces </vt:lpstr>
      <vt:lpstr>Slide 69</vt:lpstr>
      <vt:lpstr>Slide 70</vt:lpstr>
      <vt:lpstr>Slide 71</vt:lpstr>
      <vt:lpstr>Slide 72</vt:lpstr>
      <vt:lpstr>Slide 73</vt:lpstr>
      <vt:lpstr>Insufficiency </vt:lpstr>
      <vt:lpstr>Active insufficiency</vt:lpstr>
      <vt:lpstr>Passive insufficiency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Soni</dc:creator>
  <cp:lastModifiedBy>Dr. Krina Ved</cp:lastModifiedBy>
  <cp:revision>101</cp:revision>
  <dcterms:created xsi:type="dcterms:W3CDTF">2019-12-27T09:04:51Z</dcterms:created>
  <dcterms:modified xsi:type="dcterms:W3CDTF">2020-08-16T19:11:03Z</dcterms:modified>
</cp:coreProperties>
</file>