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3" r:id="rId2"/>
    <p:sldId id="258" r:id="rId3"/>
    <p:sldId id="259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60" r:id="rId27"/>
    <p:sldId id="261" r:id="rId28"/>
    <p:sldId id="262" r:id="rId29"/>
    <p:sldId id="263" r:id="rId30"/>
    <p:sldId id="264" r:id="rId31"/>
    <p:sldId id="265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0BC4E1-8A96-4C0F-858D-E23DFC2025AB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CF213E0-1AF8-4664-9222-7D8D1CF31D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SHOULDER COMPLEX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 PURVI PATEL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960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/>
              <a:t>Sternoclavicular</a:t>
            </a:r>
            <a:r>
              <a:rPr lang="en-US" sz="3600" b="1" dirty="0"/>
              <a:t> (SC) </a:t>
            </a:r>
            <a:r>
              <a:rPr lang="en-US" sz="3600" b="1" dirty="0" smtClean="0"/>
              <a:t>Joint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6553200" cy="47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217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762000"/>
            <a:ext cx="8077199" cy="57150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SC joint is a </a:t>
            </a:r>
            <a:r>
              <a:rPr lang="en-US" sz="2800" b="1" i="1" dirty="0">
                <a:solidFill>
                  <a:srgbClr val="C00000"/>
                </a:solidFill>
              </a:rPr>
              <a:t>plane synovial joint </a:t>
            </a:r>
            <a:r>
              <a:rPr lang="en-US" sz="2800" dirty="0"/>
              <a:t>with </a:t>
            </a:r>
            <a:r>
              <a:rPr lang="en-US" sz="2800" dirty="0" smtClean="0"/>
              <a:t>3 rotatory &amp; 3 </a:t>
            </a:r>
            <a:r>
              <a:rPr lang="en-US" sz="2800" dirty="0" err="1"/>
              <a:t>translatory</a:t>
            </a:r>
            <a:r>
              <a:rPr lang="en-US" sz="2800" dirty="0"/>
              <a:t> degrees of </a:t>
            </a:r>
            <a:r>
              <a:rPr lang="en-US" sz="2800" dirty="0" smtClean="0"/>
              <a:t>freedom</a:t>
            </a:r>
          </a:p>
          <a:p>
            <a:endParaRPr lang="en-US" sz="2800" dirty="0"/>
          </a:p>
          <a:p>
            <a:r>
              <a:rPr lang="en-US" sz="2800" dirty="0" smtClean="0"/>
              <a:t>It has synovial </a:t>
            </a:r>
            <a:r>
              <a:rPr lang="en-US" sz="2800" dirty="0"/>
              <a:t>capsule, </a:t>
            </a:r>
            <a:r>
              <a:rPr lang="en-US" sz="2800" dirty="0" smtClean="0"/>
              <a:t>joint disk &amp; 3 major ligaments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SC </a:t>
            </a:r>
            <a:r>
              <a:rPr lang="en-US" sz="2800" dirty="0"/>
              <a:t>articulation consists of </a:t>
            </a:r>
            <a:r>
              <a:rPr lang="en-US" sz="2800" dirty="0" smtClean="0"/>
              <a:t>2 saddle-shaped </a:t>
            </a:r>
            <a:r>
              <a:rPr lang="en-US" sz="2800" dirty="0"/>
              <a:t>surfaces, which makes it </a:t>
            </a:r>
            <a:r>
              <a:rPr lang="en-US" sz="2800" i="1" dirty="0" smtClean="0">
                <a:solidFill>
                  <a:srgbClr val="C00000"/>
                </a:solidFill>
              </a:rPr>
              <a:t>incongruent</a:t>
            </a:r>
          </a:p>
          <a:p>
            <a:endParaRPr lang="en-US" sz="2800" dirty="0"/>
          </a:p>
          <a:p>
            <a:r>
              <a:rPr lang="en-US" sz="2800" dirty="0" smtClean="0"/>
              <a:t>So, </a:t>
            </a:r>
            <a:r>
              <a:rPr lang="en-US" sz="2800" dirty="0"/>
              <a:t>it has a fibrocartilage disk that increases congruence between joint </a:t>
            </a:r>
            <a:r>
              <a:rPr lang="en-US" sz="2800" dirty="0" smtClean="0"/>
              <a:t>surfaces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01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295401"/>
            <a:ext cx="7745505" cy="4830762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3 rotatory </a:t>
            </a:r>
            <a:r>
              <a:rPr lang="en-US" sz="2800" dirty="0"/>
              <a:t>degrees of freedom at </a:t>
            </a:r>
            <a:r>
              <a:rPr lang="en-US" sz="2800" dirty="0" smtClean="0"/>
              <a:t>SC </a:t>
            </a:r>
            <a:r>
              <a:rPr lang="en-US" sz="2800" dirty="0"/>
              <a:t>joint are </a:t>
            </a:r>
            <a:r>
              <a:rPr lang="en-US" sz="2800" i="1" dirty="0">
                <a:solidFill>
                  <a:srgbClr val="C00000"/>
                </a:solidFill>
              </a:rPr>
              <a:t>elevation/depression, protraction/retraction, &amp;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>
                <a:solidFill>
                  <a:srgbClr val="C00000"/>
                </a:solidFill>
              </a:rPr>
              <a:t>anterior/posterior rotation </a:t>
            </a:r>
            <a:r>
              <a:rPr lang="en-US" sz="2800" i="1" dirty="0" smtClean="0">
                <a:solidFill>
                  <a:srgbClr val="C00000"/>
                </a:solidFill>
              </a:rPr>
              <a:t>of clavicle </a:t>
            </a:r>
            <a:endParaRPr lang="en-US" sz="2800" i="1" dirty="0">
              <a:solidFill>
                <a:srgbClr val="C00000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These </a:t>
            </a:r>
            <a:r>
              <a:rPr lang="en-US" sz="2800" dirty="0"/>
              <a:t>motions should be visualized by referencing movement </a:t>
            </a:r>
            <a:r>
              <a:rPr lang="en-US" sz="2800" dirty="0" smtClean="0"/>
              <a:t>of </a:t>
            </a:r>
            <a:r>
              <a:rPr lang="en-US" sz="2800" dirty="0"/>
              <a:t>lateral end of </a:t>
            </a:r>
            <a:r>
              <a:rPr lang="en-US" sz="2800" dirty="0" smtClean="0"/>
              <a:t>clavicle 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err="1" smtClean="0"/>
              <a:t>Clavicular</a:t>
            </a:r>
            <a:r>
              <a:rPr lang="en-US" sz="2800" dirty="0" smtClean="0"/>
              <a:t> </a:t>
            </a:r>
            <a:r>
              <a:rPr lang="en-US" sz="2800" dirty="0"/>
              <a:t>anterior/posterior rotation are long axis rolling motions of </a:t>
            </a:r>
            <a:r>
              <a:rPr lang="en-US" sz="2800" dirty="0" smtClean="0"/>
              <a:t>entire </a:t>
            </a:r>
            <a:r>
              <a:rPr lang="en-US" sz="2800" dirty="0"/>
              <a:t>clavicle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/>
              <a:t>Sternoclavicular</a:t>
            </a:r>
            <a:r>
              <a:rPr lang="en-US" sz="3600" b="1" dirty="0"/>
              <a:t> </a:t>
            </a:r>
            <a:r>
              <a:rPr lang="en-US" sz="3600" b="1" dirty="0" smtClean="0"/>
              <a:t>Motions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713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8601"/>
            <a:ext cx="7745505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i="1" dirty="0" smtClean="0"/>
          </a:p>
          <a:p>
            <a:pPr marL="0" indent="0">
              <a:buNone/>
            </a:pPr>
            <a:endParaRPr lang="en-US" sz="3200" b="1" i="1" dirty="0"/>
          </a:p>
          <a:p>
            <a:pPr marL="0" indent="0"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Elevation &amp; Depression </a:t>
            </a:r>
            <a:r>
              <a:rPr lang="en-US" sz="3200" b="1" i="1" dirty="0">
                <a:solidFill>
                  <a:srgbClr val="C00000"/>
                </a:solidFill>
              </a:rPr>
              <a:t>of </a:t>
            </a:r>
            <a:r>
              <a:rPr lang="en-US" sz="3200" b="1" i="1" dirty="0" smtClean="0">
                <a:solidFill>
                  <a:srgbClr val="C00000"/>
                </a:solidFill>
              </a:rPr>
              <a:t>Clavicle</a:t>
            </a:r>
            <a:endParaRPr lang="en-US" sz="3200" dirty="0">
              <a:solidFill>
                <a:srgbClr val="C00000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AXIS</a:t>
            </a:r>
            <a:r>
              <a:rPr lang="en-US" sz="2800" dirty="0"/>
              <a:t>: </a:t>
            </a:r>
            <a:r>
              <a:rPr lang="en-US" sz="2800" dirty="0" err="1"/>
              <a:t>Anteroposterior</a:t>
            </a:r>
            <a:r>
              <a:rPr lang="en-US" sz="2800" dirty="0"/>
              <a:t> (A-P) </a:t>
            </a:r>
            <a:r>
              <a:rPr lang="en-US" sz="2800" dirty="0" smtClean="0"/>
              <a:t>axis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MOTION</a:t>
            </a:r>
            <a:r>
              <a:rPr lang="en-US" sz="2800" dirty="0"/>
              <a:t>: With elevation, </a:t>
            </a:r>
            <a:r>
              <a:rPr lang="en-US" sz="2800" dirty="0" smtClean="0"/>
              <a:t>lateral </a:t>
            </a:r>
            <a:r>
              <a:rPr lang="en-US" sz="2800" dirty="0"/>
              <a:t>clavicle rotates upward, </a:t>
            </a:r>
            <a:r>
              <a:rPr lang="en-US" sz="2800" dirty="0" smtClean="0"/>
              <a:t>&amp; with </a:t>
            </a:r>
            <a:r>
              <a:rPr lang="en-US" sz="2800" dirty="0"/>
              <a:t>depression, </a:t>
            </a:r>
            <a:r>
              <a:rPr lang="en-US" sz="2800" dirty="0" smtClean="0"/>
              <a:t>lateral </a:t>
            </a:r>
            <a:r>
              <a:rPr lang="en-US" sz="2800" dirty="0"/>
              <a:t>clavicle rotates </a:t>
            </a:r>
            <a:r>
              <a:rPr lang="en-US" sz="2800" dirty="0" smtClean="0"/>
              <a:t>downward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86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srgbClr val="C00000"/>
                </a:solidFill>
              </a:rPr>
              <a:t>Elevation &amp; Depression of Clavicle</a:t>
            </a:r>
            <a:r>
              <a:rPr lang="en-US" sz="3600" dirty="0">
                <a:solidFill>
                  <a:srgbClr val="C00000"/>
                </a:solidFill>
              </a:rPr>
              <a:t/>
            </a:r>
            <a:br>
              <a:rPr lang="en-US" sz="3600" dirty="0">
                <a:solidFill>
                  <a:srgbClr val="C00000"/>
                </a:solidFill>
              </a:rPr>
            </a:br>
            <a:endParaRPr lang="en-US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133600"/>
            <a:ext cx="57912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89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143001"/>
            <a:ext cx="7745505" cy="4983162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Protraction </a:t>
            </a:r>
            <a:r>
              <a:rPr lang="en-US" sz="3200" b="1" i="1" dirty="0" smtClean="0">
                <a:solidFill>
                  <a:srgbClr val="C00000"/>
                </a:solidFill>
              </a:rPr>
              <a:t>&amp; Retraction </a:t>
            </a:r>
            <a:r>
              <a:rPr lang="en-US" sz="3200" b="1" i="1" dirty="0">
                <a:solidFill>
                  <a:srgbClr val="C00000"/>
                </a:solidFill>
              </a:rPr>
              <a:t>of </a:t>
            </a:r>
            <a:r>
              <a:rPr lang="en-US" sz="3200" b="1" i="1" dirty="0" smtClean="0">
                <a:solidFill>
                  <a:srgbClr val="C00000"/>
                </a:solidFill>
              </a:rPr>
              <a:t>Clavicle</a:t>
            </a:r>
            <a:endParaRPr lang="en-US" sz="3200" dirty="0">
              <a:solidFill>
                <a:srgbClr val="C00000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AXIS</a:t>
            </a:r>
            <a:r>
              <a:rPr lang="en-US" sz="2800" dirty="0"/>
              <a:t>: Vertical (</a:t>
            </a:r>
            <a:r>
              <a:rPr lang="en-US" sz="2800" dirty="0" err="1"/>
              <a:t>superoinferior</a:t>
            </a:r>
            <a:r>
              <a:rPr lang="en-US" sz="2800" dirty="0"/>
              <a:t>) </a:t>
            </a:r>
            <a:r>
              <a:rPr lang="en-US" sz="2800" dirty="0" smtClean="0"/>
              <a:t>Axis 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MOTION</a:t>
            </a:r>
            <a:r>
              <a:rPr lang="en-US" sz="2800" dirty="0"/>
              <a:t>: With protraction, </a:t>
            </a:r>
            <a:r>
              <a:rPr lang="en-US" sz="2800" dirty="0" smtClean="0"/>
              <a:t>lateral </a:t>
            </a:r>
            <a:r>
              <a:rPr lang="en-US" sz="2800" dirty="0"/>
              <a:t>clavicle rotates anteriorly, </a:t>
            </a:r>
            <a:r>
              <a:rPr lang="en-US" sz="2800" dirty="0" smtClean="0"/>
              <a:t>&amp; with </a:t>
            </a:r>
            <a:r>
              <a:rPr lang="en-US" sz="2800" dirty="0"/>
              <a:t>retraction</a:t>
            </a:r>
            <a:r>
              <a:rPr lang="en-US" sz="2800" dirty="0" smtClean="0"/>
              <a:t>, </a:t>
            </a:r>
            <a:r>
              <a:rPr lang="en-US" sz="2800" dirty="0"/>
              <a:t>lateral clavicle rotates </a:t>
            </a:r>
            <a:r>
              <a:rPr lang="en-US" sz="2800" dirty="0" smtClean="0"/>
              <a:t>posteriorly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0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56263" cy="1054250"/>
          </a:xfrm>
        </p:spPr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srgbClr val="C00000"/>
                </a:solidFill>
              </a:rPr>
              <a:t>Protraction &amp; Retraction of Clavicle</a:t>
            </a:r>
            <a:r>
              <a:rPr lang="en-US" sz="3600" dirty="0">
                <a:solidFill>
                  <a:srgbClr val="C00000"/>
                </a:solidFill>
              </a:rPr>
              <a:t/>
            </a:r>
            <a:br>
              <a:rPr lang="en-US" sz="3600" dirty="0">
                <a:solidFill>
                  <a:srgbClr val="C00000"/>
                </a:solidFill>
              </a:rPr>
            </a:br>
            <a:endParaRPr lang="en-US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62200"/>
            <a:ext cx="54864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0661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762001"/>
            <a:ext cx="7745505" cy="53641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Anterior &amp; Posterior </a:t>
            </a:r>
            <a:r>
              <a:rPr lang="en-US" sz="3200" b="1" i="1" dirty="0">
                <a:solidFill>
                  <a:srgbClr val="C00000"/>
                </a:solidFill>
              </a:rPr>
              <a:t>Rotation of </a:t>
            </a:r>
            <a:r>
              <a:rPr lang="en-US" sz="3200" b="1" i="1" dirty="0" smtClean="0">
                <a:solidFill>
                  <a:srgbClr val="C00000"/>
                </a:solidFill>
              </a:rPr>
              <a:t>Clavicle</a:t>
            </a:r>
            <a:endParaRPr lang="en-US" sz="3200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r>
              <a:rPr lang="en-US" sz="2800" dirty="0" smtClean="0"/>
              <a:t>Anterior/posterior </a:t>
            </a:r>
            <a:r>
              <a:rPr lang="en-US" sz="2800" dirty="0"/>
              <a:t>rotation of </a:t>
            </a:r>
            <a:r>
              <a:rPr lang="en-US" sz="2800" dirty="0" smtClean="0"/>
              <a:t>clavicle </a:t>
            </a:r>
            <a:r>
              <a:rPr lang="en-US" sz="2800" dirty="0"/>
              <a:t>occurs as a </a:t>
            </a:r>
            <a:r>
              <a:rPr lang="en-US" sz="2800" i="1" dirty="0" smtClean="0">
                <a:solidFill>
                  <a:srgbClr val="C00000"/>
                </a:solidFill>
              </a:rPr>
              <a:t>spin</a:t>
            </a:r>
            <a:r>
              <a:rPr lang="en-US" sz="2800" dirty="0" smtClean="0"/>
              <a:t> 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MOTION</a:t>
            </a:r>
            <a:r>
              <a:rPr lang="en-US" sz="2800" dirty="0"/>
              <a:t>: c</a:t>
            </a:r>
            <a:r>
              <a:rPr lang="en-US" sz="2800" dirty="0" smtClean="0"/>
              <a:t>lavicle </a:t>
            </a:r>
            <a:r>
              <a:rPr lang="en-US" sz="2800" dirty="0"/>
              <a:t>rotates posteriorly from neutral, bringing </a:t>
            </a:r>
            <a:r>
              <a:rPr lang="en-US" sz="2800" dirty="0" smtClean="0"/>
              <a:t>inferior </a:t>
            </a:r>
            <a:r>
              <a:rPr lang="en-US" sz="2800" dirty="0"/>
              <a:t>surface of </a:t>
            </a:r>
            <a:r>
              <a:rPr lang="en-US" sz="2800" dirty="0" smtClean="0"/>
              <a:t>clavicle </a:t>
            </a:r>
            <a:r>
              <a:rPr lang="en-US" sz="2800" dirty="0"/>
              <a:t>to face </a:t>
            </a:r>
            <a:r>
              <a:rPr lang="en-US" sz="2800" dirty="0" smtClean="0"/>
              <a:t>anteriorly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A</a:t>
            </a:r>
            <a:r>
              <a:rPr lang="en-US" sz="2800" dirty="0" smtClean="0"/>
              <a:t>lso </a:t>
            </a:r>
            <a:r>
              <a:rPr lang="en-US" sz="2800" dirty="0"/>
              <a:t>known as backward or upward </a:t>
            </a:r>
            <a:r>
              <a:rPr lang="en-US" sz="2800" dirty="0" smtClean="0"/>
              <a:t>rotation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1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i="1" dirty="0" err="1" smtClean="0">
                <a:solidFill>
                  <a:srgbClr val="C00000"/>
                </a:solidFill>
              </a:rPr>
              <a:t>sternoclavicular</a:t>
            </a:r>
            <a:r>
              <a:rPr lang="en-US" sz="3200" b="1" i="1" dirty="0" smtClean="0">
                <a:solidFill>
                  <a:srgbClr val="C00000"/>
                </a:solidFill>
              </a:rPr>
              <a:t> ligament </a:t>
            </a:r>
          </a:p>
          <a:p>
            <a:endParaRPr lang="en-US" sz="3200" b="1" i="1" dirty="0">
              <a:solidFill>
                <a:srgbClr val="C00000"/>
              </a:solidFill>
            </a:endParaRPr>
          </a:p>
          <a:p>
            <a:r>
              <a:rPr lang="en-US" sz="3200" b="1" i="1" dirty="0" err="1" smtClean="0">
                <a:solidFill>
                  <a:srgbClr val="C00000"/>
                </a:solidFill>
              </a:rPr>
              <a:t>costoclavicular</a:t>
            </a:r>
            <a:r>
              <a:rPr lang="en-US" sz="3200" b="1" i="1" dirty="0" smtClean="0">
                <a:solidFill>
                  <a:srgbClr val="C00000"/>
                </a:solidFill>
              </a:rPr>
              <a:t> ligament</a:t>
            </a:r>
            <a:endParaRPr lang="en-US" sz="3200" b="1" i="1" dirty="0">
              <a:solidFill>
                <a:srgbClr val="C00000"/>
              </a:solidFill>
            </a:endParaRPr>
          </a:p>
          <a:p>
            <a:endParaRPr lang="en-US" sz="3200" b="1" i="1" dirty="0" smtClean="0">
              <a:solidFill>
                <a:srgbClr val="C00000"/>
              </a:solidFill>
            </a:endParaRPr>
          </a:p>
          <a:p>
            <a:r>
              <a:rPr lang="en-US" sz="3200" b="1" i="1" dirty="0" err="1" smtClean="0">
                <a:solidFill>
                  <a:srgbClr val="C00000"/>
                </a:solidFill>
              </a:rPr>
              <a:t>interclavicular</a:t>
            </a:r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3200" b="1" i="1" dirty="0">
                <a:solidFill>
                  <a:srgbClr val="C00000"/>
                </a:solidFill>
              </a:rPr>
              <a:t>ligament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 </a:t>
            </a:r>
            <a:r>
              <a:rPr lang="en-US" sz="3600" b="1" dirty="0" err="1" smtClean="0"/>
              <a:t>Sternoclavicular</a:t>
            </a:r>
            <a:r>
              <a:rPr lang="en-US" sz="3600" b="1" dirty="0" smtClean="0"/>
              <a:t> ligaments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8750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533400"/>
            <a:ext cx="8077199" cy="5943599"/>
          </a:xfrm>
        </p:spPr>
        <p:txBody>
          <a:bodyPr/>
          <a:lstStyle/>
          <a:p>
            <a:endParaRPr lang="en-US" b="1" dirty="0" smtClean="0"/>
          </a:p>
          <a:p>
            <a:r>
              <a:rPr lang="en-US" sz="2800" b="1" i="1" dirty="0" err="1" smtClean="0">
                <a:solidFill>
                  <a:srgbClr val="C00000"/>
                </a:solidFill>
              </a:rPr>
              <a:t>Sternoclavicular</a:t>
            </a:r>
            <a:r>
              <a:rPr lang="en-US" sz="2800" dirty="0" smtClean="0"/>
              <a:t> </a:t>
            </a:r>
            <a:r>
              <a:rPr lang="en-US" sz="2800" dirty="0"/>
              <a:t>ligament functions primarily to check anterior </a:t>
            </a:r>
            <a:r>
              <a:rPr lang="en-US" sz="2800" dirty="0" smtClean="0"/>
              <a:t>&amp; posterior </a:t>
            </a:r>
            <a:r>
              <a:rPr lang="en-US" sz="2800" dirty="0" err="1"/>
              <a:t>translatory</a:t>
            </a:r>
            <a:r>
              <a:rPr lang="en-US" sz="2800" dirty="0"/>
              <a:t> movement </a:t>
            </a:r>
            <a:r>
              <a:rPr lang="en-US" sz="2800" dirty="0" smtClean="0"/>
              <a:t>of </a:t>
            </a:r>
            <a:r>
              <a:rPr lang="en-US" sz="2800" dirty="0"/>
              <a:t>medial end of </a:t>
            </a:r>
            <a:r>
              <a:rPr lang="en-US" sz="2800" dirty="0" smtClean="0"/>
              <a:t>clavicle </a:t>
            </a:r>
            <a:endParaRPr lang="en-US" sz="2800" dirty="0"/>
          </a:p>
          <a:p>
            <a:endParaRPr lang="en-US" sz="2800" b="1" dirty="0" smtClean="0"/>
          </a:p>
          <a:p>
            <a:r>
              <a:rPr lang="en-US" sz="2800" b="1" i="1" dirty="0" err="1" smtClean="0">
                <a:solidFill>
                  <a:srgbClr val="C00000"/>
                </a:solidFill>
              </a:rPr>
              <a:t>Costo-clavicular</a:t>
            </a:r>
            <a:r>
              <a:rPr lang="en-US" sz="2800" dirty="0" smtClean="0"/>
              <a:t> </a:t>
            </a:r>
            <a:r>
              <a:rPr lang="en-US" sz="2800" dirty="0"/>
              <a:t>ligament is found between </a:t>
            </a:r>
            <a:r>
              <a:rPr lang="en-US" sz="2800" dirty="0" smtClean="0"/>
              <a:t>clavicle &amp;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rib. It checks </a:t>
            </a:r>
            <a:r>
              <a:rPr lang="en-US" sz="2800" dirty="0"/>
              <a:t>elevation of </a:t>
            </a:r>
            <a:r>
              <a:rPr lang="en-US" sz="2800" dirty="0" smtClean="0"/>
              <a:t>lateral </a:t>
            </a:r>
            <a:r>
              <a:rPr lang="en-US" sz="2800" dirty="0"/>
              <a:t>end </a:t>
            </a:r>
            <a:r>
              <a:rPr lang="en-US" sz="2800" dirty="0" smtClean="0"/>
              <a:t>of </a:t>
            </a:r>
            <a:r>
              <a:rPr lang="en-US" sz="2800" dirty="0"/>
              <a:t>clavicle </a:t>
            </a:r>
          </a:p>
          <a:p>
            <a:endParaRPr lang="en-US" sz="2800" dirty="0" smtClean="0"/>
          </a:p>
          <a:p>
            <a:r>
              <a:rPr lang="en-US" sz="2800" i="1" dirty="0" err="1">
                <a:solidFill>
                  <a:srgbClr val="C00000"/>
                </a:solidFill>
              </a:rPr>
              <a:t>I</a:t>
            </a:r>
            <a:r>
              <a:rPr lang="en-US" sz="2800" b="1" i="1" dirty="0" err="1" smtClean="0">
                <a:solidFill>
                  <a:srgbClr val="C00000"/>
                </a:solidFill>
              </a:rPr>
              <a:t>nterclavicular</a:t>
            </a:r>
            <a:r>
              <a:rPr lang="en-US" sz="2800" b="1" dirty="0" smtClean="0"/>
              <a:t> </a:t>
            </a:r>
            <a:r>
              <a:rPr lang="en-US" sz="2800" dirty="0"/>
              <a:t>ligament resists excessive depression of </a:t>
            </a:r>
            <a:r>
              <a:rPr lang="en-US" sz="2800" dirty="0" smtClean="0"/>
              <a:t>distal </a:t>
            </a:r>
            <a:r>
              <a:rPr lang="en-US" sz="2800" dirty="0"/>
              <a:t>clavicle </a:t>
            </a:r>
            <a:r>
              <a:rPr lang="en-US" sz="2800" dirty="0" smtClean="0"/>
              <a:t>&amp; superior </a:t>
            </a:r>
            <a:r>
              <a:rPr lang="en-US" sz="2800" dirty="0"/>
              <a:t>glide of </a:t>
            </a:r>
            <a:r>
              <a:rPr lang="en-US" sz="2800" dirty="0" smtClean="0"/>
              <a:t>medial </a:t>
            </a:r>
            <a:r>
              <a:rPr lang="en-US" sz="2800" dirty="0"/>
              <a:t>end of </a:t>
            </a:r>
            <a:r>
              <a:rPr lang="en-US" sz="2800" dirty="0" smtClean="0"/>
              <a:t>clavicle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53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Student at the end of session should be able to:</a:t>
            </a:r>
          </a:p>
          <a:p>
            <a:r>
              <a:rPr lang="en-US" dirty="0" smtClean="0"/>
              <a:t>Enumerate joints of shoulder complex</a:t>
            </a:r>
          </a:p>
          <a:p>
            <a:r>
              <a:rPr lang="en-US" dirty="0" smtClean="0"/>
              <a:t>Describe the </a:t>
            </a:r>
            <a:r>
              <a:rPr lang="en-US" dirty="0" err="1" smtClean="0"/>
              <a:t>osteokinematics</a:t>
            </a:r>
            <a:r>
              <a:rPr lang="en-US" dirty="0" smtClean="0"/>
              <a:t> and </a:t>
            </a:r>
            <a:r>
              <a:rPr lang="en-US" dirty="0" err="1" smtClean="0"/>
              <a:t>arthrokinematics</a:t>
            </a:r>
            <a:endParaRPr lang="en-US" dirty="0" smtClean="0"/>
          </a:p>
          <a:p>
            <a:r>
              <a:rPr lang="en-US" dirty="0" smtClean="0"/>
              <a:t>Explain </a:t>
            </a:r>
            <a:r>
              <a:rPr lang="en-US" dirty="0" err="1" smtClean="0"/>
              <a:t>scapulohumeral</a:t>
            </a:r>
            <a:r>
              <a:rPr lang="en-US" dirty="0" smtClean="0"/>
              <a:t> rhythm</a:t>
            </a:r>
          </a:p>
          <a:p>
            <a:r>
              <a:rPr lang="en-US" dirty="0" smtClean="0"/>
              <a:t>Explain muscle function at the </a:t>
            </a:r>
            <a:r>
              <a:rPr lang="en-US" smtClean="0"/>
              <a:t>shoulder joint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524001"/>
            <a:ext cx="7745505" cy="460216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800" dirty="0"/>
              <a:t>It is a </a:t>
            </a:r>
            <a:r>
              <a:rPr lang="en-US" sz="2800" b="1" i="1" dirty="0">
                <a:solidFill>
                  <a:srgbClr val="C00000"/>
                </a:solidFill>
              </a:rPr>
              <a:t>plane synovial joint </a:t>
            </a:r>
            <a:r>
              <a:rPr lang="en-US" sz="2800" dirty="0"/>
              <a:t>with </a:t>
            </a:r>
            <a:r>
              <a:rPr lang="en-US" sz="2800" dirty="0" smtClean="0"/>
              <a:t>3 degrees </a:t>
            </a:r>
            <a:r>
              <a:rPr lang="en-US" sz="2800" dirty="0"/>
              <a:t>of </a:t>
            </a:r>
            <a:r>
              <a:rPr lang="en-US" sz="2800" dirty="0" smtClean="0"/>
              <a:t>freedom</a:t>
            </a:r>
          </a:p>
          <a:p>
            <a:endParaRPr lang="en-US" sz="2800" dirty="0"/>
          </a:p>
          <a:p>
            <a:r>
              <a:rPr lang="en-US" sz="2800" dirty="0" smtClean="0"/>
              <a:t>It </a:t>
            </a:r>
            <a:r>
              <a:rPr lang="en-US" sz="2800" dirty="0"/>
              <a:t>has a joint capsule </a:t>
            </a:r>
            <a:r>
              <a:rPr lang="en-US" sz="2800" dirty="0" smtClean="0"/>
              <a:t>&amp; 2 major ligaments</a:t>
            </a:r>
          </a:p>
          <a:p>
            <a:endParaRPr lang="en-US" sz="2800" dirty="0"/>
          </a:p>
          <a:p>
            <a:r>
              <a:rPr lang="en-US" sz="2800" dirty="0"/>
              <a:t>P</a:t>
            </a:r>
            <a:r>
              <a:rPr lang="en-US" sz="2800" dirty="0" smtClean="0"/>
              <a:t>rimary </a:t>
            </a:r>
            <a:r>
              <a:rPr lang="en-US" sz="2800" dirty="0"/>
              <a:t>function of </a:t>
            </a:r>
            <a:r>
              <a:rPr lang="en-US" sz="2800" dirty="0" smtClean="0"/>
              <a:t>AC </a:t>
            </a:r>
            <a:r>
              <a:rPr lang="en-US" sz="2800" dirty="0"/>
              <a:t>joint is to allow </a:t>
            </a:r>
            <a:r>
              <a:rPr lang="en-US" sz="2800" dirty="0" smtClean="0"/>
              <a:t>scapula </a:t>
            </a:r>
            <a:r>
              <a:rPr lang="en-US" sz="2800" dirty="0"/>
              <a:t>additional range of rotation on </a:t>
            </a:r>
            <a:r>
              <a:rPr lang="en-US" sz="2800" dirty="0" smtClean="0"/>
              <a:t>thorax</a:t>
            </a:r>
            <a:endParaRPr lang="en-US" sz="28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/>
              <a:t>Acromioclavicular</a:t>
            </a:r>
            <a:r>
              <a:rPr lang="en-US" sz="3600" b="1" dirty="0"/>
              <a:t> Joint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027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295400"/>
            <a:ext cx="7745505" cy="5029200"/>
          </a:xfrm>
        </p:spPr>
        <p:txBody>
          <a:bodyPr/>
          <a:lstStyle/>
          <a:p>
            <a:r>
              <a:rPr lang="en-US" sz="2800" b="1" i="1" dirty="0" err="1">
                <a:solidFill>
                  <a:srgbClr val="C00000"/>
                </a:solidFill>
              </a:rPr>
              <a:t>Acromioclavicular</a:t>
            </a:r>
            <a:r>
              <a:rPr lang="en-US" sz="2800" b="1" i="1" dirty="0">
                <a:solidFill>
                  <a:srgbClr val="C00000"/>
                </a:solidFill>
              </a:rPr>
              <a:t> &amp; </a:t>
            </a:r>
            <a:r>
              <a:rPr lang="en-US" sz="2800" b="1" i="1" dirty="0" err="1">
                <a:solidFill>
                  <a:srgbClr val="C00000"/>
                </a:solidFill>
              </a:rPr>
              <a:t>coracoclavicular</a:t>
            </a:r>
            <a:r>
              <a:rPr lang="en-US" sz="2800" b="1" i="1" dirty="0">
                <a:solidFill>
                  <a:srgbClr val="C00000"/>
                </a:solidFill>
              </a:rPr>
              <a:t> ligaments </a:t>
            </a:r>
            <a:r>
              <a:rPr lang="en-US" sz="2800" dirty="0"/>
              <a:t>are the 2 ligaments</a:t>
            </a:r>
          </a:p>
          <a:p>
            <a:endParaRPr lang="en-US" sz="2800" dirty="0"/>
          </a:p>
          <a:p>
            <a:r>
              <a:rPr lang="en-US" sz="2800" dirty="0" err="1"/>
              <a:t>Coracoclavicular</a:t>
            </a:r>
            <a:r>
              <a:rPr lang="en-US" sz="2800" dirty="0"/>
              <a:t> ligament, is divided into a lateral portion, </a:t>
            </a:r>
            <a:r>
              <a:rPr lang="en-US" sz="2800" b="1" dirty="0"/>
              <a:t>trapezoid ligament </a:t>
            </a:r>
            <a:r>
              <a:rPr lang="en-US" sz="2800" dirty="0"/>
              <a:t>&amp; medial portion, </a:t>
            </a:r>
            <a:r>
              <a:rPr lang="en-US" sz="2800" b="1" dirty="0" err="1"/>
              <a:t>conoid</a:t>
            </a:r>
            <a:r>
              <a:rPr lang="en-US" sz="2800" b="1" dirty="0"/>
              <a:t> ligament</a:t>
            </a:r>
          </a:p>
          <a:p>
            <a:endParaRPr lang="en-US" sz="2800" b="1" dirty="0"/>
          </a:p>
          <a:p>
            <a:r>
              <a:rPr lang="en-US" sz="2800" dirty="0"/>
              <a:t>Both portions of </a:t>
            </a:r>
            <a:r>
              <a:rPr lang="en-US" sz="2800" dirty="0" err="1"/>
              <a:t>coracoclavicular</a:t>
            </a:r>
            <a:r>
              <a:rPr lang="en-US" sz="2800" dirty="0"/>
              <a:t> ligament limit upward rotation of scapula at AC joint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56263" cy="1054250"/>
          </a:xfrm>
        </p:spPr>
        <p:txBody>
          <a:bodyPr/>
          <a:lstStyle/>
          <a:p>
            <a:r>
              <a:rPr lang="en-US" sz="3200" b="1" dirty="0" err="1"/>
              <a:t>Acromioclavicular</a:t>
            </a:r>
            <a:r>
              <a:rPr lang="en-US" sz="3200" b="1" dirty="0"/>
              <a:t> </a:t>
            </a:r>
            <a:r>
              <a:rPr lang="en-US" sz="3200" b="1" dirty="0" smtClean="0"/>
              <a:t>Joint ligaments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952846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600201"/>
            <a:ext cx="7745505" cy="4525962"/>
          </a:xfrm>
        </p:spPr>
        <p:txBody>
          <a:bodyPr>
            <a:normAutofit/>
          </a:bodyPr>
          <a:lstStyle/>
          <a:p>
            <a:r>
              <a:rPr lang="en-US" sz="2800" dirty="0"/>
              <a:t>P</a:t>
            </a:r>
            <a:r>
              <a:rPr lang="en-US" sz="2800" dirty="0" smtClean="0"/>
              <a:t>rimary </a:t>
            </a:r>
            <a:r>
              <a:rPr lang="en-US" sz="2800" dirty="0"/>
              <a:t>rotatory motions that take place at </a:t>
            </a:r>
            <a:r>
              <a:rPr lang="en-US" sz="2800" dirty="0" smtClean="0"/>
              <a:t>AC </a:t>
            </a:r>
            <a:r>
              <a:rPr lang="en-US" sz="2800" dirty="0"/>
              <a:t>joint are </a:t>
            </a:r>
            <a:endParaRPr lang="en-US" sz="2800" dirty="0" smtClean="0"/>
          </a:p>
          <a:p>
            <a:endParaRPr lang="en-US" sz="2800" b="1" i="1" dirty="0" smtClean="0">
              <a:solidFill>
                <a:srgbClr val="C00000"/>
              </a:solidFill>
            </a:endParaRPr>
          </a:p>
          <a:p>
            <a:r>
              <a:rPr lang="en-US" sz="2800" b="1" i="1" dirty="0" smtClean="0">
                <a:solidFill>
                  <a:srgbClr val="C00000"/>
                </a:solidFill>
              </a:rPr>
              <a:t>internal/external rotation</a:t>
            </a:r>
          </a:p>
          <a:p>
            <a:endParaRPr lang="en-US" sz="2800" b="1" i="1" dirty="0">
              <a:solidFill>
                <a:srgbClr val="C00000"/>
              </a:solidFill>
            </a:endParaRPr>
          </a:p>
          <a:p>
            <a:r>
              <a:rPr lang="en-US" sz="2800" b="1" i="1" dirty="0" smtClean="0">
                <a:solidFill>
                  <a:srgbClr val="C00000"/>
                </a:solidFill>
              </a:rPr>
              <a:t>anterior/posterior </a:t>
            </a:r>
            <a:r>
              <a:rPr lang="en-US" sz="2800" b="1" i="1" dirty="0">
                <a:solidFill>
                  <a:srgbClr val="C00000"/>
                </a:solidFill>
              </a:rPr>
              <a:t>tipping or </a:t>
            </a:r>
            <a:r>
              <a:rPr lang="en-US" sz="2800" b="1" i="1" dirty="0" smtClean="0">
                <a:solidFill>
                  <a:srgbClr val="C00000"/>
                </a:solidFill>
              </a:rPr>
              <a:t>tilting</a:t>
            </a:r>
            <a:endParaRPr lang="en-US" sz="2800" i="1" dirty="0" smtClean="0">
              <a:solidFill>
                <a:srgbClr val="C00000"/>
              </a:solidFill>
            </a:endParaRPr>
          </a:p>
          <a:p>
            <a:endParaRPr lang="en-US" sz="2800" b="1" i="1" dirty="0">
              <a:solidFill>
                <a:srgbClr val="C00000"/>
              </a:solidFill>
            </a:endParaRPr>
          </a:p>
          <a:p>
            <a:r>
              <a:rPr lang="en-US" sz="2800" b="1" i="1" dirty="0" smtClean="0">
                <a:solidFill>
                  <a:srgbClr val="C00000"/>
                </a:solidFill>
              </a:rPr>
              <a:t>upward/downward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rotation</a:t>
            </a:r>
            <a:endParaRPr lang="en-US" sz="28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/>
              <a:t>Acromioclavicular</a:t>
            </a:r>
            <a:r>
              <a:rPr lang="en-US" sz="3600" b="1" dirty="0"/>
              <a:t> Motions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623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685801"/>
            <a:ext cx="7745505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Int</a:t>
            </a:r>
            <a:r>
              <a:rPr lang="en-US" sz="3600" b="1" i="1" dirty="0">
                <a:solidFill>
                  <a:srgbClr val="C00000"/>
                </a:solidFill>
              </a:rPr>
              <a:t>ernal </a:t>
            </a:r>
            <a:r>
              <a:rPr lang="en-US" sz="3600" b="1" i="1" dirty="0" smtClean="0">
                <a:solidFill>
                  <a:srgbClr val="C00000"/>
                </a:solidFill>
              </a:rPr>
              <a:t>&amp; External </a:t>
            </a:r>
            <a:r>
              <a:rPr lang="en-US" sz="3600" b="1" i="1" dirty="0">
                <a:solidFill>
                  <a:srgbClr val="C00000"/>
                </a:solidFill>
              </a:rPr>
              <a:t>Rotation</a:t>
            </a:r>
            <a:endParaRPr lang="en-US" sz="3600" dirty="0">
              <a:solidFill>
                <a:srgbClr val="C00000"/>
              </a:solidFill>
            </a:endParaRPr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AXIS: </a:t>
            </a:r>
            <a:r>
              <a:rPr lang="en-US" sz="2800" dirty="0"/>
              <a:t>vertical axis 	</a:t>
            </a:r>
          </a:p>
          <a:p>
            <a:endParaRPr lang="en-US" sz="2800" dirty="0" smtClean="0"/>
          </a:p>
          <a:p>
            <a:r>
              <a:rPr lang="en-US" sz="2800" dirty="0" smtClean="0"/>
              <a:t>MOTION: </a:t>
            </a:r>
            <a:r>
              <a:rPr lang="en-US" sz="2800" dirty="0"/>
              <a:t>Internal </a:t>
            </a:r>
            <a:r>
              <a:rPr lang="en-US" sz="2800" dirty="0" smtClean="0"/>
              <a:t>&amp; external </a:t>
            </a:r>
            <a:r>
              <a:rPr lang="en-US" sz="2800" dirty="0"/>
              <a:t>rotation at </a:t>
            </a:r>
            <a:r>
              <a:rPr lang="en-US" sz="2800" dirty="0" smtClean="0"/>
              <a:t>AC </a:t>
            </a:r>
            <a:r>
              <a:rPr lang="en-US" sz="2800" dirty="0"/>
              <a:t>joint </a:t>
            </a:r>
            <a:r>
              <a:rPr lang="en-US" sz="2800" dirty="0" smtClean="0"/>
              <a:t>brings </a:t>
            </a:r>
            <a:r>
              <a:rPr lang="en-US" sz="2800" dirty="0" err="1" smtClean="0"/>
              <a:t>glenoid</a:t>
            </a:r>
            <a:r>
              <a:rPr lang="en-US" sz="2800" dirty="0" smtClean="0"/>
              <a:t> </a:t>
            </a:r>
            <a:r>
              <a:rPr lang="en-US" sz="2800" dirty="0"/>
              <a:t>fossa of </a:t>
            </a:r>
            <a:r>
              <a:rPr lang="en-US" sz="2800" dirty="0" smtClean="0"/>
              <a:t>scapula </a:t>
            </a:r>
            <a:r>
              <a:rPr lang="en-US" sz="2800" dirty="0" err="1"/>
              <a:t>anteromedially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posterolaterally</a:t>
            </a:r>
            <a:r>
              <a:rPr lang="en-US" sz="2800" dirty="0"/>
              <a:t>, respectively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914400"/>
            <a:ext cx="7745505" cy="5562599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Anterior </a:t>
            </a:r>
            <a:r>
              <a:rPr lang="en-US" sz="3200" b="1" i="1" dirty="0" smtClean="0">
                <a:solidFill>
                  <a:srgbClr val="C00000"/>
                </a:solidFill>
              </a:rPr>
              <a:t>&amp; Posterior </a:t>
            </a:r>
            <a:r>
              <a:rPr lang="en-US" sz="3200" b="1" i="1" dirty="0">
                <a:solidFill>
                  <a:srgbClr val="C00000"/>
                </a:solidFill>
              </a:rPr>
              <a:t>Tipping</a:t>
            </a:r>
            <a:endParaRPr lang="en-US" sz="3200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r>
              <a:rPr lang="en-US" sz="2800" dirty="0" smtClean="0"/>
              <a:t>AXIS: </a:t>
            </a:r>
            <a:r>
              <a:rPr lang="en-US" sz="2800" dirty="0"/>
              <a:t>oblique “coronal” axis </a:t>
            </a:r>
          </a:p>
          <a:p>
            <a:endParaRPr lang="en-US" sz="2800" dirty="0"/>
          </a:p>
          <a:p>
            <a:r>
              <a:rPr lang="en-US" sz="2800" dirty="0" smtClean="0"/>
              <a:t>MOTION: Anterior </a:t>
            </a:r>
            <a:r>
              <a:rPr lang="en-US" sz="2800" dirty="0"/>
              <a:t>tipping will result in </a:t>
            </a:r>
            <a:r>
              <a:rPr lang="en-US" sz="2800" dirty="0" smtClean="0"/>
              <a:t>acromion </a:t>
            </a:r>
            <a:r>
              <a:rPr lang="en-US" sz="2800" dirty="0"/>
              <a:t>tipping forward </a:t>
            </a:r>
            <a:r>
              <a:rPr lang="en-US" sz="2800" dirty="0" smtClean="0"/>
              <a:t>&amp; inferior </a:t>
            </a:r>
            <a:r>
              <a:rPr lang="en-US" sz="2800" dirty="0"/>
              <a:t>angle tipping </a:t>
            </a:r>
            <a:r>
              <a:rPr lang="en-US" sz="2800" dirty="0" smtClean="0"/>
              <a:t>backward </a:t>
            </a:r>
          </a:p>
          <a:p>
            <a:endParaRPr lang="en-US" sz="2800" dirty="0" smtClean="0"/>
          </a:p>
          <a:p>
            <a:r>
              <a:rPr lang="en-US" sz="2800" dirty="0" smtClean="0"/>
              <a:t>Posterior </a:t>
            </a:r>
            <a:r>
              <a:rPr lang="en-US" sz="2800" dirty="0"/>
              <a:t>tipping will rotate </a:t>
            </a:r>
            <a:r>
              <a:rPr lang="en-US" sz="2800" dirty="0" smtClean="0"/>
              <a:t>acromion </a:t>
            </a:r>
            <a:r>
              <a:rPr lang="en-US" sz="2800" dirty="0"/>
              <a:t>backward </a:t>
            </a:r>
            <a:r>
              <a:rPr lang="en-US" sz="2800" dirty="0" smtClean="0"/>
              <a:t>&amp; inferior </a:t>
            </a:r>
            <a:r>
              <a:rPr lang="en-US" sz="2800" dirty="0"/>
              <a:t>angle </a:t>
            </a:r>
            <a:r>
              <a:rPr lang="en-US" sz="2800" dirty="0" smtClean="0"/>
              <a:t>forward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42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685801"/>
            <a:ext cx="7745505" cy="5440362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Upward/Downward Rotation</a:t>
            </a:r>
            <a:endParaRPr lang="en-US" sz="3200" dirty="0">
              <a:solidFill>
                <a:srgbClr val="C0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AXIS: </a:t>
            </a:r>
            <a:r>
              <a:rPr lang="en-US" sz="2800" dirty="0"/>
              <a:t>oblique “A-P” axis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MOTION: </a:t>
            </a:r>
            <a:r>
              <a:rPr lang="en-US" sz="2800" dirty="0"/>
              <a:t>Upward rotation tilts </a:t>
            </a:r>
            <a:r>
              <a:rPr lang="en-US" sz="2800" dirty="0" err="1" smtClean="0"/>
              <a:t>glenoid</a:t>
            </a:r>
            <a:r>
              <a:rPr lang="en-US" sz="2800" dirty="0" smtClean="0"/>
              <a:t> </a:t>
            </a:r>
            <a:r>
              <a:rPr lang="en-US" sz="2800" dirty="0"/>
              <a:t>fossa upward </a:t>
            </a:r>
            <a:r>
              <a:rPr lang="en-US" sz="2800" dirty="0" smtClean="0"/>
              <a:t>&amp; downward </a:t>
            </a:r>
            <a:r>
              <a:rPr lang="en-US" sz="2800" dirty="0"/>
              <a:t>rotation is </a:t>
            </a:r>
            <a:r>
              <a:rPr lang="en-US" sz="2800" dirty="0" smtClean="0"/>
              <a:t>opposite motion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6019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 smtClean="0"/>
              <a:t>GH </a:t>
            </a:r>
            <a:r>
              <a:rPr lang="en-US" dirty="0"/>
              <a:t>joint is a ball-and-socket synovial joint with 3</a:t>
            </a:r>
            <a:r>
              <a:rPr lang="en-US" dirty="0" smtClean="0"/>
              <a:t> </a:t>
            </a:r>
            <a:r>
              <a:rPr lang="en-US" dirty="0"/>
              <a:t>degrees of freedom. It has a capsule, several ligaments and </a:t>
            </a:r>
            <a:r>
              <a:rPr lang="en-US" dirty="0" err="1" smtClean="0"/>
              <a:t>bursae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rticulation </a:t>
            </a:r>
            <a:r>
              <a:rPr lang="en-US" dirty="0"/>
              <a:t>is composed of </a:t>
            </a:r>
            <a:r>
              <a:rPr lang="en-US" dirty="0" smtClean="0"/>
              <a:t>large </a:t>
            </a:r>
            <a:r>
              <a:rPr lang="en-US" dirty="0"/>
              <a:t>head of </a:t>
            </a:r>
            <a:r>
              <a:rPr lang="en-US" dirty="0" err="1" smtClean="0"/>
              <a:t>humerus</a:t>
            </a:r>
            <a:r>
              <a:rPr lang="en-US" dirty="0" smtClean="0"/>
              <a:t> &amp; smaller </a:t>
            </a:r>
            <a:r>
              <a:rPr lang="en-US" dirty="0" err="1"/>
              <a:t>glenoid</a:t>
            </a:r>
            <a:r>
              <a:rPr lang="en-US" dirty="0"/>
              <a:t> </a:t>
            </a:r>
            <a:r>
              <a:rPr lang="en-US" dirty="0" smtClean="0"/>
              <a:t>fossa</a:t>
            </a:r>
          </a:p>
          <a:p>
            <a:endParaRPr lang="en-US" dirty="0"/>
          </a:p>
          <a:p>
            <a:r>
              <a:rPr lang="en-US" dirty="0"/>
              <a:t>H</a:t>
            </a:r>
            <a:r>
              <a:rPr lang="en-US" dirty="0" smtClean="0"/>
              <a:t>umeral </a:t>
            </a:r>
            <a:r>
              <a:rPr lang="en-US" dirty="0"/>
              <a:t>head faces medially, superiorly, and posteriorly with regard to </a:t>
            </a:r>
            <a:r>
              <a:rPr lang="en-US" dirty="0" smtClean="0"/>
              <a:t>its shaft &amp; condyles </a:t>
            </a:r>
          </a:p>
          <a:p>
            <a:endParaRPr lang="en-US" dirty="0"/>
          </a:p>
          <a:p>
            <a:r>
              <a:rPr lang="en-US" dirty="0" smtClean="0"/>
              <a:t>An </a:t>
            </a:r>
            <a:r>
              <a:rPr lang="en-US" dirty="0"/>
              <a:t>axis through </a:t>
            </a:r>
            <a:r>
              <a:rPr lang="en-US" dirty="0" smtClean="0"/>
              <a:t>humeral head &amp; </a:t>
            </a:r>
            <a:r>
              <a:rPr lang="en-US" dirty="0"/>
              <a:t>neck in relation to a longitudinal axis </a:t>
            </a:r>
            <a:r>
              <a:rPr lang="en-US" dirty="0" smtClean="0"/>
              <a:t>through </a:t>
            </a:r>
            <a:r>
              <a:rPr lang="en-US" dirty="0"/>
              <a:t>shaft of </a:t>
            </a:r>
            <a:r>
              <a:rPr lang="en-US" dirty="0" err="1" smtClean="0"/>
              <a:t>humerus</a:t>
            </a:r>
            <a:r>
              <a:rPr lang="en-US" dirty="0" smtClean="0"/>
              <a:t> </a:t>
            </a:r>
            <a:r>
              <a:rPr lang="en-US" dirty="0"/>
              <a:t>forms an angle of </a:t>
            </a:r>
            <a:r>
              <a:rPr lang="en-US" b="1" dirty="0"/>
              <a:t>130</a:t>
            </a:r>
            <a:r>
              <a:rPr lang="en-US" b="1" baseline="30000" dirty="0"/>
              <a:t>0</a:t>
            </a:r>
            <a:r>
              <a:rPr lang="en-US" b="1" dirty="0"/>
              <a:t> to 150</a:t>
            </a:r>
            <a:r>
              <a:rPr lang="en-US" b="1" baseline="30000" dirty="0"/>
              <a:t>0</a:t>
            </a:r>
            <a:r>
              <a:rPr lang="en-US" dirty="0"/>
              <a:t> in </a:t>
            </a:r>
            <a:r>
              <a:rPr lang="en-US" dirty="0" smtClean="0"/>
              <a:t>frontal </a:t>
            </a:r>
            <a:r>
              <a:rPr lang="en-US" dirty="0"/>
              <a:t>plane. </a:t>
            </a:r>
            <a:r>
              <a:rPr lang="en-US" dirty="0" smtClean="0"/>
              <a:t>It is </a:t>
            </a:r>
            <a:r>
              <a:rPr lang="en-US" dirty="0"/>
              <a:t>known as </a:t>
            </a:r>
            <a:r>
              <a:rPr lang="en-US" b="1" dirty="0" smtClean="0"/>
              <a:t>angle </a:t>
            </a:r>
            <a:r>
              <a:rPr lang="en-US" b="1" dirty="0"/>
              <a:t>of inclination </a:t>
            </a:r>
            <a:r>
              <a:rPr lang="en-US" dirty="0"/>
              <a:t>of </a:t>
            </a:r>
            <a:r>
              <a:rPr lang="en-US" dirty="0" err="1" smtClean="0"/>
              <a:t>humerus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GLENOHUMERAL JOINT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0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transverse </a:t>
            </a:r>
            <a:r>
              <a:rPr lang="en-US" dirty="0"/>
              <a:t>plane, </a:t>
            </a:r>
            <a:r>
              <a:rPr lang="en-US" dirty="0" smtClean="0"/>
              <a:t>axis </a:t>
            </a:r>
            <a:r>
              <a:rPr lang="en-US" dirty="0"/>
              <a:t>through </a:t>
            </a:r>
            <a:r>
              <a:rPr lang="en-US" dirty="0" smtClean="0"/>
              <a:t>humeral </a:t>
            </a:r>
            <a:r>
              <a:rPr lang="en-US" dirty="0"/>
              <a:t>head </a:t>
            </a:r>
            <a:r>
              <a:rPr lang="en-US" dirty="0" smtClean="0"/>
              <a:t>&amp; neck </a:t>
            </a:r>
            <a:r>
              <a:rPr lang="en-US" dirty="0"/>
              <a:t>and </a:t>
            </a:r>
            <a:r>
              <a:rPr lang="en-US" dirty="0" smtClean="0"/>
              <a:t>axis </a:t>
            </a:r>
            <a:r>
              <a:rPr lang="en-US" dirty="0"/>
              <a:t>through </a:t>
            </a:r>
            <a:r>
              <a:rPr lang="en-US" dirty="0" smtClean="0"/>
              <a:t>humeral </a:t>
            </a:r>
            <a:r>
              <a:rPr lang="en-US" dirty="0"/>
              <a:t>condyles forms an angle which is usually 30</a:t>
            </a:r>
            <a:r>
              <a:rPr lang="en-US" baseline="30000" dirty="0"/>
              <a:t>0</a:t>
            </a:r>
            <a:r>
              <a:rPr lang="en-US" dirty="0"/>
              <a:t> </a:t>
            </a:r>
            <a:r>
              <a:rPr lang="en-US" dirty="0" smtClean="0"/>
              <a:t>posteriorly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angle is known as </a:t>
            </a:r>
            <a:r>
              <a:rPr lang="en-US" b="1" dirty="0" smtClean="0"/>
              <a:t>angle </a:t>
            </a:r>
            <a:r>
              <a:rPr lang="en-US" b="1" dirty="0"/>
              <a:t>of torsion. </a:t>
            </a:r>
            <a:r>
              <a:rPr lang="en-US" dirty="0"/>
              <a:t>The normal posterior position of </a:t>
            </a:r>
            <a:r>
              <a:rPr lang="en-US" dirty="0" smtClean="0"/>
              <a:t>humeral </a:t>
            </a:r>
            <a:r>
              <a:rPr lang="en-US" dirty="0"/>
              <a:t>head with regard to </a:t>
            </a:r>
            <a:r>
              <a:rPr lang="en-US" dirty="0" smtClean="0"/>
              <a:t>humeral </a:t>
            </a:r>
            <a:r>
              <a:rPr lang="en-US" dirty="0"/>
              <a:t>condyles may be termed </a:t>
            </a:r>
            <a:r>
              <a:rPr lang="en-US" b="1" dirty="0"/>
              <a:t>posterior torsion,</a:t>
            </a:r>
            <a:r>
              <a:rPr lang="en-US" dirty="0"/>
              <a:t> or </a:t>
            </a:r>
            <a:r>
              <a:rPr lang="en-US" b="1" dirty="0" err="1"/>
              <a:t>retrotorsion</a:t>
            </a:r>
            <a:r>
              <a:rPr lang="en-US" b="1" dirty="0"/>
              <a:t>, </a:t>
            </a:r>
            <a:r>
              <a:rPr lang="en-US" dirty="0"/>
              <a:t>of </a:t>
            </a:r>
            <a:r>
              <a:rPr lang="en-US" dirty="0" err="1" smtClean="0"/>
              <a:t>humerus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82000" cy="6172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GH </a:t>
            </a:r>
            <a:r>
              <a:rPr lang="en-US" dirty="0"/>
              <a:t>joint is surrounded by a large, loose capsule that is taut superiorly and slack inferiorly </a:t>
            </a:r>
            <a:r>
              <a:rPr lang="en-US" dirty="0" smtClean="0"/>
              <a:t>in </a:t>
            </a:r>
            <a:r>
              <a:rPr lang="en-US" dirty="0"/>
              <a:t>resting </a:t>
            </a:r>
            <a:r>
              <a:rPr lang="en-US" dirty="0" smtClean="0"/>
              <a:t>position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When </a:t>
            </a:r>
            <a:r>
              <a:rPr lang="en-US" dirty="0" err="1" smtClean="0"/>
              <a:t>humerus</a:t>
            </a:r>
            <a:r>
              <a:rPr lang="en-US" dirty="0" smtClean="0"/>
              <a:t> </a:t>
            </a:r>
            <a:r>
              <a:rPr lang="en-US" dirty="0"/>
              <a:t>is abducted </a:t>
            </a:r>
            <a:r>
              <a:rPr lang="en-US" dirty="0" smtClean="0"/>
              <a:t>&amp; laterally </a:t>
            </a:r>
            <a:r>
              <a:rPr lang="en-US" dirty="0"/>
              <a:t>rotated the capsule tightens, making </a:t>
            </a:r>
            <a:r>
              <a:rPr lang="en-US" dirty="0" smtClean="0"/>
              <a:t>abduction &amp; </a:t>
            </a:r>
            <a:r>
              <a:rPr lang="en-US" dirty="0"/>
              <a:t>lateral rotation the close-packed position for </a:t>
            </a:r>
            <a:r>
              <a:rPr lang="en-US" dirty="0" smtClean="0"/>
              <a:t>GH joint</a:t>
            </a:r>
          </a:p>
          <a:p>
            <a:endParaRPr lang="en-US" dirty="0" smtClean="0"/>
          </a:p>
          <a:p>
            <a:r>
              <a:rPr lang="en-US" dirty="0" smtClean="0"/>
              <a:t>Capsule </a:t>
            </a:r>
            <a:r>
              <a:rPr lang="en-US" dirty="0"/>
              <a:t>is reinforced by the </a:t>
            </a:r>
            <a:r>
              <a:rPr lang="en-US" b="1" dirty="0"/>
              <a:t>superior,</a:t>
            </a:r>
            <a:r>
              <a:rPr lang="en-US" dirty="0"/>
              <a:t> </a:t>
            </a:r>
            <a:r>
              <a:rPr lang="en-US" b="1" dirty="0"/>
              <a:t>middle, </a:t>
            </a:r>
            <a:r>
              <a:rPr lang="en-US" dirty="0"/>
              <a:t>and </a:t>
            </a:r>
            <a:r>
              <a:rPr lang="en-US" b="1" dirty="0"/>
              <a:t>inferior GH ligaments, </a:t>
            </a:r>
            <a:r>
              <a:rPr lang="en-US" dirty="0"/>
              <a:t>as well as by </a:t>
            </a:r>
            <a:r>
              <a:rPr lang="en-US" b="1" dirty="0" err="1" smtClean="0"/>
              <a:t>coracohumeral</a:t>
            </a:r>
            <a:r>
              <a:rPr lang="en-US" b="1" dirty="0" smtClean="0"/>
              <a:t> ligament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413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382000" cy="6019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dirty="0"/>
              <a:t>Functions of ligaments of </a:t>
            </a:r>
            <a:r>
              <a:rPr lang="en-US" sz="3900" dirty="0" err="1"/>
              <a:t>glenohumeral</a:t>
            </a:r>
            <a:r>
              <a:rPr lang="en-US" sz="3900" dirty="0"/>
              <a:t> joint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Superior </a:t>
            </a:r>
            <a:r>
              <a:rPr lang="en-US" dirty="0"/>
              <a:t>GH ligament contributes most to anterior </a:t>
            </a:r>
            <a:r>
              <a:rPr lang="en-US" dirty="0" smtClean="0"/>
              <a:t>&amp; inferior </a:t>
            </a:r>
            <a:r>
              <a:rPr lang="en-US" dirty="0"/>
              <a:t>stability when </a:t>
            </a:r>
            <a:r>
              <a:rPr lang="en-US" dirty="0" smtClean="0"/>
              <a:t>arm is </a:t>
            </a:r>
            <a:r>
              <a:rPr lang="en-US" dirty="0"/>
              <a:t>at </a:t>
            </a:r>
            <a:r>
              <a:rPr lang="en-US" dirty="0" smtClean="0"/>
              <a:t>side </a:t>
            </a:r>
            <a:r>
              <a:rPr lang="en-US" dirty="0"/>
              <a:t>(0</a:t>
            </a:r>
            <a:r>
              <a:rPr lang="en-US" baseline="30000" dirty="0"/>
              <a:t>0</a:t>
            </a:r>
            <a:r>
              <a:rPr lang="en-US" dirty="0"/>
              <a:t> abduction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Middle </a:t>
            </a:r>
            <a:r>
              <a:rPr lang="en-US" dirty="0"/>
              <a:t>GH ligament contributes primarily to anterior stability </a:t>
            </a:r>
            <a:r>
              <a:rPr lang="en-US" dirty="0" smtClean="0"/>
              <a:t>with </a:t>
            </a:r>
            <a:r>
              <a:rPr lang="en-US" dirty="0"/>
              <a:t>arm </a:t>
            </a:r>
            <a:r>
              <a:rPr lang="en-US" dirty="0" smtClean="0"/>
              <a:t>is at </a:t>
            </a:r>
            <a:r>
              <a:rPr lang="en-US" dirty="0"/>
              <a:t>the side &amp;</a:t>
            </a:r>
            <a:r>
              <a:rPr lang="en-US" dirty="0" smtClean="0"/>
              <a:t> </a:t>
            </a:r>
            <a:r>
              <a:rPr lang="en-US" dirty="0"/>
              <a:t>up to 45</a:t>
            </a:r>
            <a:r>
              <a:rPr lang="en-US" baseline="30000" dirty="0"/>
              <a:t>0</a:t>
            </a:r>
            <a:r>
              <a:rPr lang="en-US" dirty="0"/>
              <a:t> of </a:t>
            </a:r>
            <a:r>
              <a:rPr lang="en-US" dirty="0" smtClean="0"/>
              <a:t>abduction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abduction beyond 45</a:t>
            </a:r>
            <a:r>
              <a:rPr lang="en-US" baseline="30000" dirty="0"/>
              <a:t>0</a:t>
            </a:r>
            <a:r>
              <a:rPr lang="en-US" dirty="0"/>
              <a:t> or with combined abduction and rotation, </a:t>
            </a:r>
            <a:r>
              <a:rPr lang="en-US" dirty="0" smtClean="0"/>
              <a:t>IGHLC prevents inferior </a:t>
            </a:r>
            <a:r>
              <a:rPr lang="en-US" dirty="0"/>
              <a:t>humeral head </a:t>
            </a:r>
            <a:r>
              <a:rPr lang="en-US" dirty="0" smtClean="0"/>
              <a:t>translations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45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05800" cy="5562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Shoulder </a:t>
            </a:r>
            <a:r>
              <a:rPr lang="en-US" sz="2800" dirty="0"/>
              <a:t>complex consists of </a:t>
            </a:r>
            <a:r>
              <a:rPr lang="en-US" sz="2800" dirty="0" smtClean="0"/>
              <a:t>clavicle</a:t>
            </a:r>
            <a:r>
              <a:rPr lang="en-US" sz="2800" dirty="0"/>
              <a:t>, scapula, and </a:t>
            </a:r>
            <a:r>
              <a:rPr lang="en-US" sz="2800" dirty="0" err="1" smtClean="0"/>
              <a:t>humerus</a:t>
            </a:r>
            <a:r>
              <a:rPr lang="en-US" sz="2800" dirty="0" smtClean="0"/>
              <a:t> </a:t>
            </a:r>
          </a:p>
          <a:p>
            <a:endParaRPr lang="en-US" sz="2800" dirty="0"/>
          </a:p>
          <a:p>
            <a:r>
              <a:rPr lang="en-US" sz="2800" dirty="0" smtClean="0"/>
              <a:t>These </a:t>
            </a:r>
            <a:r>
              <a:rPr lang="en-US" sz="2800" dirty="0"/>
              <a:t>three bones are joined by </a:t>
            </a:r>
            <a:r>
              <a:rPr lang="en-US" sz="2800" dirty="0" smtClean="0"/>
              <a:t> </a:t>
            </a:r>
            <a:r>
              <a:rPr lang="en-US" sz="2800" dirty="0" err="1"/>
              <a:t>Sternoclavicular</a:t>
            </a:r>
            <a:r>
              <a:rPr lang="en-US" sz="2800" dirty="0"/>
              <a:t> (SC) joint, </a:t>
            </a:r>
            <a:r>
              <a:rPr lang="en-US" sz="2800" dirty="0" err="1" smtClean="0"/>
              <a:t>Acromioclavicular</a:t>
            </a:r>
            <a:r>
              <a:rPr lang="en-US" sz="2800" dirty="0" smtClean="0"/>
              <a:t> </a:t>
            </a:r>
            <a:r>
              <a:rPr lang="en-US" sz="2800" dirty="0"/>
              <a:t>(AC) joint, </a:t>
            </a:r>
            <a:r>
              <a:rPr lang="en-US" sz="2800" dirty="0" smtClean="0"/>
              <a:t>&amp; </a:t>
            </a:r>
            <a:r>
              <a:rPr lang="en-US" sz="2800" dirty="0" err="1" smtClean="0"/>
              <a:t>Glenohumeral</a:t>
            </a:r>
            <a:r>
              <a:rPr lang="en-US" sz="2800" dirty="0" smtClean="0"/>
              <a:t> </a:t>
            </a:r>
            <a:r>
              <a:rPr lang="en-US" sz="2800" dirty="0"/>
              <a:t>(GH) </a:t>
            </a:r>
            <a:r>
              <a:rPr lang="en-US" sz="2800" dirty="0" smtClean="0"/>
              <a:t>joint </a:t>
            </a:r>
          </a:p>
          <a:p>
            <a:endParaRPr lang="en-US" sz="2800" dirty="0"/>
          </a:p>
          <a:p>
            <a:r>
              <a:rPr lang="en-US" sz="2800" dirty="0"/>
              <a:t>A</a:t>
            </a:r>
            <a:r>
              <a:rPr lang="en-US" sz="2800" dirty="0" smtClean="0"/>
              <a:t>rticulation </a:t>
            </a:r>
            <a:r>
              <a:rPr lang="en-US" sz="2800" dirty="0"/>
              <a:t>between </a:t>
            </a:r>
            <a:r>
              <a:rPr lang="en-US" sz="2800" dirty="0" smtClean="0"/>
              <a:t>scapula &amp; thorax </a:t>
            </a:r>
            <a:r>
              <a:rPr lang="en-US" sz="2800" dirty="0"/>
              <a:t>is called as the </a:t>
            </a:r>
            <a:r>
              <a:rPr lang="en-US" sz="2800" dirty="0" err="1"/>
              <a:t>scapulothoracic</a:t>
            </a:r>
            <a:r>
              <a:rPr lang="en-US" sz="2800" dirty="0"/>
              <a:t> (ST) </a:t>
            </a:r>
            <a:r>
              <a:rPr lang="en-US" sz="2800" dirty="0" smtClean="0"/>
              <a:t>joint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3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THE CORACOACROMIAL ARCH</a:t>
            </a:r>
          </a:p>
          <a:p>
            <a:endParaRPr lang="en-US" dirty="0"/>
          </a:p>
          <a:p>
            <a:r>
              <a:rPr lang="en-US" b="1" dirty="0" err="1"/>
              <a:t>C</a:t>
            </a:r>
            <a:r>
              <a:rPr lang="en-US" b="1" dirty="0" err="1" smtClean="0"/>
              <a:t>oracoacromial</a:t>
            </a:r>
            <a:r>
              <a:rPr lang="en-US" b="1" dirty="0" smtClean="0"/>
              <a:t> </a:t>
            </a:r>
            <a:r>
              <a:rPr lang="en-US" dirty="0"/>
              <a:t>(or </a:t>
            </a:r>
            <a:r>
              <a:rPr lang="en-US" b="1" dirty="0" err="1"/>
              <a:t>suprahumeral</a:t>
            </a:r>
            <a:r>
              <a:rPr lang="en-US" dirty="0"/>
              <a:t>) </a:t>
            </a:r>
            <a:r>
              <a:rPr lang="en-US" b="1" dirty="0"/>
              <a:t>arch </a:t>
            </a:r>
            <a:r>
              <a:rPr lang="en-US" dirty="0"/>
              <a:t>is formed by </a:t>
            </a:r>
            <a:r>
              <a:rPr lang="en-US" dirty="0" smtClean="0"/>
              <a:t>coracoid </a:t>
            </a:r>
            <a:r>
              <a:rPr lang="en-US" dirty="0"/>
              <a:t>process, </a:t>
            </a:r>
            <a:r>
              <a:rPr lang="en-US" dirty="0" smtClean="0"/>
              <a:t>acromion</a:t>
            </a:r>
            <a:r>
              <a:rPr lang="en-US" dirty="0"/>
              <a:t>, </a:t>
            </a:r>
            <a:r>
              <a:rPr lang="en-US" dirty="0" smtClean="0"/>
              <a:t>&amp; </a:t>
            </a:r>
            <a:r>
              <a:rPr lang="en-US" dirty="0" err="1"/>
              <a:t>coracoacromial</a:t>
            </a:r>
            <a:r>
              <a:rPr lang="en-US" dirty="0"/>
              <a:t> ligament that connects the two </a:t>
            </a:r>
            <a:r>
              <a:rPr lang="en-US" dirty="0" smtClean="0"/>
              <a:t>bones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026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324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300" dirty="0" smtClean="0"/>
              <a:t>BURSAE</a:t>
            </a:r>
          </a:p>
          <a:p>
            <a:pPr marL="0" indent="0">
              <a:buNone/>
            </a:pPr>
            <a:endParaRPr lang="en-US" sz="3300" dirty="0"/>
          </a:p>
          <a:p>
            <a:r>
              <a:rPr lang="en-US" sz="3300" dirty="0"/>
              <a:t>Because of </a:t>
            </a:r>
            <a:r>
              <a:rPr lang="en-US" sz="3300" dirty="0" smtClean="0"/>
              <a:t>confined </a:t>
            </a:r>
            <a:r>
              <a:rPr lang="en-US" sz="3300" dirty="0"/>
              <a:t>nature and closeness of structures in </a:t>
            </a:r>
            <a:r>
              <a:rPr lang="en-US" sz="3300" dirty="0" err="1" smtClean="0"/>
              <a:t>subacromial</a:t>
            </a:r>
            <a:r>
              <a:rPr lang="en-US" sz="3300" dirty="0" smtClean="0"/>
              <a:t> </a:t>
            </a:r>
            <a:r>
              <a:rPr lang="en-US" sz="3300" dirty="0"/>
              <a:t>space, several </a:t>
            </a:r>
            <a:r>
              <a:rPr lang="en-US" sz="3300" dirty="0" err="1"/>
              <a:t>bursae</a:t>
            </a:r>
            <a:r>
              <a:rPr lang="en-US" sz="3300" dirty="0"/>
              <a:t> are </a:t>
            </a:r>
            <a:r>
              <a:rPr lang="en-US" sz="3300" dirty="0" smtClean="0"/>
              <a:t>present</a:t>
            </a:r>
          </a:p>
          <a:p>
            <a:endParaRPr lang="en-US" sz="3300" dirty="0"/>
          </a:p>
          <a:p>
            <a:r>
              <a:rPr lang="en-US" sz="3300" dirty="0"/>
              <a:t>P</a:t>
            </a:r>
            <a:r>
              <a:rPr lang="en-US" sz="3300" dirty="0" smtClean="0"/>
              <a:t>resence </a:t>
            </a:r>
            <a:r>
              <a:rPr lang="en-US" sz="3300" dirty="0"/>
              <a:t>of </a:t>
            </a:r>
            <a:r>
              <a:rPr lang="en-US" sz="3300" dirty="0" err="1"/>
              <a:t>bursae</a:t>
            </a:r>
            <a:r>
              <a:rPr lang="en-US" sz="3300" dirty="0"/>
              <a:t> indicate </a:t>
            </a:r>
            <a:r>
              <a:rPr lang="en-US" sz="3300" dirty="0" smtClean="0"/>
              <a:t>possibility </a:t>
            </a:r>
            <a:r>
              <a:rPr lang="en-US" sz="3300" dirty="0"/>
              <a:t>of frictional </a:t>
            </a:r>
            <a:r>
              <a:rPr lang="en-US" sz="3300" dirty="0" smtClean="0"/>
              <a:t>forces between structures</a:t>
            </a:r>
          </a:p>
          <a:p>
            <a:endParaRPr lang="en-US" sz="3300" dirty="0"/>
          </a:p>
          <a:p>
            <a:r>
              <a:rPr lang="en-US" sz="3300" dirty="0" smtClean="0"/>
              <a:t>Most </a:t>
            </a:r>
            <a:r>
              <a:rPr lang="en-US" sz="3300" dirty="0"/>
              <a:t>important are </a:t>
            </a:r>
            <a:r>
              <a:rPr lang="en-US" sz="3300" b="1" dirty="0" err="1" smtClean="0"/>
              <a:t>subacromial</a:t>
            </a:r>
            <a:r>
              <a:rPr lang="en-US" sz="3300" b="1" dirty="0" smtClean="0"/>
              <a:t> </a:t>
            </a:r>
            <a:r>
              <a:rPr lang="en-US" sz="3300" dirty="0" smtClean="0"/>
              <a:t>&amp; </a:t>
            </a:r>
            <a:r>
              <a:rPr lang="en-US" sz="3300" b="1" dirty="0" err="1" smtClean="0"/>
              <a:t>subdeltoid</a:t>
            </a:r>
            <a:r>
              <a:rPr lang="en-US" sz="3300" b="1" dirty="0" smtClean="0"/>
              <a:t> </a:t>
            </a:r>
            <a:r>
              <a:rPr lang="en-US" sz="3300" dirty="0" err="1"/>
              <a:t>bursae</a:t>
            </a:r>
            <a:r>
              <a:rPr lang="en-US" sz="3300" dirty="0"/>
              <a:t>. These </a:t>
            </a:r>
            <a:r>
              <a:rPr lang="en-US" sz="3300" dirty="0" err="1"/>
              <a:t>bursae</a:t>
            </a:r>
            <a:r>
              <a:rPr lang="en-US" sz="3300" dirty="0"/>
              <a:t> separate </a:t>
            </a:r>
            <a:r>
              <a:rPr lang="en-US" sz="3300" dirty="0" smtClean="0"/>
              <a:t>supraspinatus </a:t>
            </a:r>
            <a:r>
              <a:rPr lang="en-US" sz="3300" dirty="0"/>
              <a:t>tendon </a:t>
            </a:r>
            <a:r>
              <a:rPr lang="en-US" sz="3300" dirty="0" smtClean="0"/>
              <a:t>&amp; head </a:t>
            </a:r>
            <a:r>
              <a:rPr lang="en-US" sz="3300" dirty="0"/>
              <a:t>of </a:t>
            </a:r>
            <a:r>
              <a:rPr lang="en-US" sz="3300" dirty="0" err="1" smtClean="0"/>
              <a:t>humerus</a:t>
            </a:r>
            <a:r>
              <a:rPr lang="en-US" sz="3300" dirty="0" smtClean="0"/>
              <a:t> </a:t>
            </a:r>
            <a:r>
              <a:rPr lang="en-US" sz="3300" dirty="0"/>
              <a:t>from </a:t>
            </a:r>
            <a:r>
              <a:rPr lang="en-US" sz="3300" dirty="0" smtClean="0"/>
              <a:t>acromion</a:t>
            </a:r>
            <a:r>
              <a:rPr lang="en-US" sz="3300" dirty="0"/>
              <a:t>, coracoid process, </a:t>
            </a:r>
            <a:r>
              <a:rPr lang="en-US" sz="3300" dirty="0" err="1"/>
              <a:t>coracoacromial</a:t>
            </a:r>
            <a:r>
              <a:rPr lang="en-US" sz="3300" dirty="0"/>
              <a:t> ligament, </a:t>
            </a:r>
            <a:r>
              <a:rPr lang="en-US" sz="3300" dirty="0" smtClean="0"/>
              <a:t>&amp; deltoid muscle</a:t>
            </a:r>
            <a:endParaRPr lang="en-US" sz="33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09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410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3300" dirty="0"/>
          </a:p>
          <a:p>
            <a:r>
              <a:rPr lang="en-US" sz="3300" dirty="0" smtClean="0"/>
              <a:t>GH </a:t>
            </a:r>
            <a:r>
              <a:rPr lang="en-US" sz="3300" dirty="0"/>
              <a:t>joint has </a:t>
            </a:r>
            <a:r>
              <a:rPr lang="en-US" sz="3300" dirty="0" smtClean="0"/>
              <a:t>3 degrees </a:t>
            </a:r>
            <a:r>
              <a:rPr lang="en-US" sz="3300" dirty="0"/>
              <a:t>of freedom: flexion/extension, abduction/adduction, and medial/lateral </a:t>
            </a:r>
            <a:r>
              <a:rPr lang="en-US" sz="3300" dirty="0" smtClean="0"/>
              <a:t>rotation</a:t>
            </a:r>
            <a:endParaRPr lang="en-US" sz="3300" dirty="0"/>
          </a:p>
          <a:p>
            <a:endParaRPr lang="en-US" sz="3300" dirty="0" smtClean="0"/>
          </a:p>
          <a:p>
            <a:r>
              <a:rPr lang="en-US" sz="3300" dirty="0" smtClean="0"/>
              <a:t>Flexion &amp; extension </a:t>
            </a:r>
            <a:r>
              <a:rPr lang="en-US" sz="3300" dirty="0"/>
              <a:t>occur about a coronal axis </a:t>
            </a:r>
            <a:r>
              <a:rPr lang="en-US" sz="3300" dirty="0" smtClean="0"/>
              <a:t>&amp; sagittal plane</a:t>
            </a:r>
            <a:endParaRPr lang="en-US" sz="3300" dirty="0"/>
          </a:p>
          <a:p>
            <a:endParaRPr lang="en-US" sz="3300" dirty="0" smtClean="0"/>
          </a:p>
          <a:p>
            <a:r>
              <a:rPr lang="en-US" sz="3300" dirty="0" smtClean="0"/>
              <a:t>Medial &amp; lateral </a:t>
            </a:r>
            <a:r>
              <a:rPr lang="en-US" sz="3300" dirty="0"/>
              <a:t>rotation occur about a vertical axis </a:t>
            </a:r>
            <a:r>
              <a:rPr lang="en-US" sz="3300" dirty="0" smtClean="0"/>
              <a:t>&amp; horizontal plane</a:t>
            </a:r>
            <a:endParaRPr lang="en-US" sz="3300" dirty="0"/>
          </a:p>
          <a:p>
            <a:endParaRPr lang="en-US" sz="3300" dirty="0" smtClean="0"/>
          </a:p>
          <a:p>
            <a:r>
              <a:rPr lang="en-US" sz="3300" dirty="0" smtClean="0"/>
              <a:t>Abduction/adduction </a:t>
            </a:r>
            <a:r>
              <a:rPr lang="en-US" sz="3300" dirty="0"/>
              <a:t>of </a:t>
            </a:r>
            <a:r>
              <a:rPr lang="en-US" sz="3300" dirty="0" smtClean="0"/>
              <a:t>GH </a:t>
            </a:r>
            <a:r>
              <a:rPr lang="en-US" sz="3300" dirty="0"/>
              <a:t>joint occur around a sagittal axis </a:t>
            </a:r>
            <a:r>
              <a:rPr lang="en-US" sz="3300" dirty="0" smtClean="0"/>
              <a:t>&amp; frontal plane</a:t>
            </a:r>
            <a:endParaRPr lang="en-US" sz="33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err="1"/>
              <a:t>Glenohumeral</a:t>
            </a:r>
            <a:r>
              <a:rPr lang="en-US" b="1" u="sng" dirty="0"/>
              <a:t> Motions</a:t>
            </a:r>
            <a:r>
              <a:rPr lang="en-US" dirty="0"/>
              <a:t/>
            </a:r>
            <a:br>
              <a:rPr lang="en-US" dirty="0"/>
            </a:br>
            <a:r>
              <a:rPr lang="en-US" b="1" u="sng" dirty="0"/>
              <a:t>OSTEOKINEMATICS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Elevation in the plane of </a:t>
            </a:r>
            <a:r>
              <a:rPr lang="en-US" dirty="0" smtClean="0"/>
              <a:t>scapula </a:t>
            </a:r>
            <a:r>
              <a:rPr lang="en-US" dirty="0"/>
              <a:t>(30</a:t>
            </a:r>
            <a:r>
              <a:rPr lang="en-US" baseline="30000" dirty="0"/>
              <a:t>0</a:t>
            </a:r>
            <a:r>
              <a:rPr lang="en-US" dirty="0"/>
              <a:t> to 45</a:t>
            </a:r>
            <a:r>
              <a:rPr lang="en-US" baseline="30000" dirty="0"/>
              <a:t>0 </a:t>
            </a:r>
            <a:r>
              <a:rPr lang="en-US" dirty="0"/>
              <a:t>anterior to </a:t>
            </a:r>
            <a:r>
              <a:rPr lang="en-US" dirty="0" smtClean="0"/>
              <a:t>frontal </a:t>
            </a:r>
            <a:r>
              <a:rPr lang="en-US" dirty="0"/>
              <a:t>plane) is called scapular abduction, or </a:t>
            </a:r>
            <a:r>
              <a:rPr lang="en-US" b="1" dirty="0" err="1"/>
              <a:t>scaption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8790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dirty="0" smtClean="0"/>
              <a:t>According </a:t>
            </a:r>
            <a:r>
              <a:rPr lang="en-US" dirty="0"/>
              <a:t>to </a:t>
            </a:r>
            <a:r>
              <a:rPr lang="en-US" dirty="0" smtClean="0"/>
              <a:t>convex-concave </a:t>
            </a:r>
            <a:r>
              <a:rPr lang="en-US" dirty="0"/>
              <a:t>theory of joint motion with motions of </a:t>
            </a:r>
            <a:r>
              <a:rPr lang="en-US" dirty="0" err="1" smtClean="0"/>
              <a:t>humerus</a:t>
            </a:r>
            <a:r>
              <a:rPr lang="en-US" dirty="0" smtClean="0"/>
              <a:t> </a:t>
            </a:r>
            <a:r>
              <a:rPr lang="en-US" dirty="0"/>
              <a:t>(physiological motions) </a:t>
            </a:r>
            <a:r>
              <a:rPr lang="en-US" dirty="0" smtClean="0"/>
              <a:t>convex </a:t>
            </a:r>
            <a:r>
              <a:rPr lang="en-US" dirty="0"/>
              <a:t>head rolls in </a:t>
            </a:r>
            <a:r>
              <a:rPr lang="en-US" dirty="0" smtClean="0"/>
              <a:t>same </a:t>
            </a:r>
            <a:r>
              <a:rPr lang="en-US" dirty="0"/>
              <a:t>direction </a:t>
            </a:r>
            <a:r>
              <a:rPr lang="en-US" dirty="0" smtClean="0"/>
              <a:t>&amp; slides </a:t>
            </a:r>
            <a:r>
              <a:rPr lang="en-US" dirty="0"/>
              <a:t>in </a:t>
            </a:r>
            <a:r>
              <a:rPr lang="en-US" dirty="0" smtClean="0"/>
              <a:t>opposite </a:t>
            </a:r>
            <a:r>
              <a:rPr lang="en-US" dirty="0"/>
              <a:t>direction in </a:t>
            </a:r>
            <a:r>
              <a:rPr lang="en-US" dirty="0" err="1" smtClean="0"/>
              <a:t>glenoid</a:t>
            </a:r>
            <a:r>
              <a:rPr lang="en-US" dirty="0" smtClean="0"/>
              <a:t> fossa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Eg</a:t>
            </a:r>
            <a:r>
              <a:rPr lang="en-US" dirty="0"/>
              <a:t>: With </a:t>
            </a:r>
            <a:r>
              <a:rPr lang="en-US" dirty="0" smtClean="0"/>
              <a:t>flexion, humeral </a:t>
            </a:r>
            <a:r>
              <a:rPr lang="en-US" dirty="0"/>
              <a:t>head slides posteriorly </a:t>
            </a:r>
            <a:r>
              <a:rPr lang="en-US" dirty="0" smtClean="0"/>
              <a:t>&amp; with </a:t>
            </a:r>
            <a:r>
              <a:rPr lang="en-US" dirty="0"/>
              <a:t>abduction </a:t>
            </a:r>
            <a:r>
              <a:rPr lang="en-US" dirty="0" smtClean="0"/>
              <a:t>head </a:t>
            </a:r>
            <a:r>
              <a:rPr lang="en-US" dirty="0"/>
              <a:t>slides inferiorly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ARTHROKINEMATICS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279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410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 </a:t>
            </a:r>
            <a:endParaRPr lang="en-US" sz="3300" dirty="0"/>
          </a:p>
          <a:p>
            <a:pPr marL="0" indent="0">
              <a:buNone/>
            </a:pPr>
            <a:r>
              <a:rPr lang="en-US" sz="3600" dirty="0"/>
              <a:t>With </a:t>
            </a:r>
            <a:r>
              <a:rPr lang="en-US" sz="3600" dirty="0" smtClean="0"/>
              <a:t>arm is hanging </a:t>
            </a:r>
            <a:r>
              <a:rPr lang="en-US" sz="3600" dirty="0"/>
              <a:t>at the side, gravity acts on </a:t>
            </a:r>
            <a:r>
              <a:rPr lang="en-US" sz="3600" dirty="0" err="1" smtClean="0"/>
              <a:t>humerus</a:t>
            </a:r>
            <a:r>
              <a:rPr lang="en-US" sz="3600" dirty="0" smtClean="0"/>
              <a:t> </a:t>
            </a:r>
            <a:r>
              <a:rPr lang="en-US" sz="3600" dirty="0"/>
              <a:t>parallel to </a:t>
            </a:r>
            <a:r>
              <a:rPr lang="en-US" sz="3600" dirty="0" smtClean="0"/>
              <a:t>shaft </a:t>
            </a:r>
            <a:r>
              <a:rPr lang="en-US" sz="3600" dirty="0"/>
              <a:t>in a downward </a:t>
            </a:r>
            <a:r>
              <a:rPr lang="en-US" sz="3600" dirty="0" smtClean="0"/>
              <a:t>direction</a:t>
            </a:r>
            <a:endParaRPr lang="en-US" sz="3600" dirty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1. But passive </a:t>
            </a:r>
            <a:r>
              <a:rPr lang="en-US" sz="3600" dirty="0"/>
              <a:t>tension in </a:t>
            </a:r>
            <a:r>
              <a:rPr lang="en-US" sz="3600" dirty="0" smtClean="0"/>
              <a:t>structures </a:t>
            </a:r>
            <a:r>
              <a:rPr lang="en-US" sz="3600" dirty="0"/>
              <a:t>of </a:t>
            </a:r>
            <a:r>
              <a:rPr lang="en-US" sz="3600" dirty="0" smtClean="0"/>
              <a:t>rotator </a:t>
            </a:r>
            <a:r>
              <a:rPr lang="en-US" sz="3600" dirty="0"/>
              <a:t>interval capsule (superior capsule, superior GH ligament, and </a:t>
            </a:r>
            <a:r>
              <a:rPr lang="en-US" sz="3600" dirty="0" err="1"/>
              <a:t>coracohumeral</a:t>
            </a:r>
            <a:r>
              <a:rPr lang="en-US" sz="3600" dirty="0"/>
              <a:t> ligament) </a:t>
            </a:r>
            <a:r>
              <a:rPr lang="en-US" sz="3600" dirty="0" smtClean="0"/>
              <a:t>results </a:t>
            </a:r>
            <a:r>
              <a:rPr lang="en-US" sz="3600" dirty="0"/>
              <a:t>in compressing the humeral head into the lower portion of the </a:t>
            </a:r>
            <a:r>
              <a:rPr lang="en-US" sz="3600" dirty="0" err="1"/>
              <a:t>glenoid</a:t>
            </a:r>
            <a:r>
              <a:rPr lang="en-US" sz="3600" dirty="0"/>
              <a:t> </a:t>
            </a:r>
            <a:r>
              <a:rPr lang="en-US" sz="3600" dirty="0" smtClean="0"/>
              <a:t>fossa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2. Capsule </a:t>
            </a:r>
            <a:r>
              <a:rPr lang="en-US" sz="3600" dirty="0"/>
              <a:t>has an airtight seal, which produces negative </a:t>
            </a:r>
            <a:r>
              <a:rPr lang="en-US" sz="3600" dirty="0" smtClean="0"/>
              <a:t>  intra-articular </a:t>
            </a:r>
            <a:r>
              <a:rPr lang="en-US" sz="3600" dirty="0"/>
              <a:t>pressure. This pressure creates a vacuum that resists inferior humeral translation because of </a:t>
            </a:r>
            <a:r>
              <a:rPr lang="en-US" sz="3600" dirty="0" smtClean="0"/>
              <a:t>gravity 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Static Stabilization of the </a:t>
            </a:r>
            <a:r>
              <a:rPr lang="en-US" sz="4000" b="1" dirty="0" err="1"/>
              <a:t>Glenohumeral</a:t>
            </a:r>
            <a:r>
              <a:rPr lang="en-US" sz="4000" b="1" dirty="0"/>
              <a:t> Joint in the Dependent Arm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79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3) D</a:t>
            </a:r>
            <a:r>
              <a:rPr lang="en-US" sz="2800" dirty="0" smtClean="0"/>
              <a:t>egree </a:t>
            </a:r>
            <a:r>
              <a:rPr lang="en-US" sz="2800" dirty="0"/>
              <a:t>of </a:t>
            </a:r>
            <a:r>
              <a:rPr lang="en-US" sz="2800" dirty="0" err="1"/>
              <a:t>glenoid</a:t>
            </a:r>
            <a:r>
              <a:rPr lang="en-US" sz="2800" dirty="0"/>
              <a:t> inclination influences </a:t>
            </a:r>
            <a:r>
              <a:rPr lang="en-US" sz="2800" dirty="0" smtClean="0"/>
              <a:t>stability </a:t>
            </a:r>
            <a:r>
              <a:rPr lang="en-US" sz="2800" dirty="0"/>
              <a:t>of </a:t>
            </a:r>
            <a:r>
              <a:rPr lang="en-US" sz="2800" dirty="0" smtClean="0"/>
              <a:t>GH </a:t>
            </a:r>
            <a:r>
              <a:rPr lang="en-US" sz="2800" dirty="0"/>
              <a:t>joint. If there is a slight upward tilt of </a:t>
            </a:r>
            <a:r>
              <a:rPr lang="en-US" sz="2800" dirty="0" err="1" smtClean="0"/>
              <a:t>glenoid</a:t>
            </a:r>
            <a:r>
              <a:rPr lang="en-US" sz="2800" dirty="0" smtClean="0"/>
              <a:t> </a:t>
            </a:r>
            <a:r>
              <a:rPr lang="en-US" sz="2800" dirty="0"/>
              <a:t>fossa either anatomically </a:t>
            </a:r>
            <a:r>
              <a:rPr lang="en-US" sz="2800" dirty="0" smtClean="0"/>
              <a:t>in </a:t>
            </a:r>
            <a:r>
              <a:rPr lang="en-US" sz="2800" dirty="0"/>
              <a:t>structure </a:t>
            </a:r>
            <a:r>
              <a:rPr lang="en-US" sz="2800" dirty="0" smtClean="0"/>
              <a:t>of </a:t>
            </a:r>
            <a:r>
              <a:rPr lang="en-US" sz="2800" dirty="0"/>
              <a:t>scapula or through scapular upward rotation, </a:t>
            </a:r>
            <a:r>
              <a:rPr lang="en-US" sz="2800" dirty="0" smtClean="0"/>
              <a:t>tilt </a:t>
            </a:r>
            <a:r>
              <a:rPr lang="en-US" sz="2800" dirty="0"/>
              <a:t>of the fossa will produce a partial bony block against </a:t>
            </a:r>
            <a:r>
              <a:rPr lang="en-US" sz="2800" dirty="0" smtClean="0"/>
              <a:t>humeral inferior translation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When </a:t>
            </a:r>
            <a:r>
              <a:rPr lang="en-US" sz="2800" dirty="0" smtClean="0"/>
              <a:t>passive </a:t>
            </a:r>
            <a:r>
              <a:rPr lang="en-US" sz="2800" dirty="0"/>
              <a:t>forces are inadequate for static stabilization, (</a:t>
            </a:r>
            <a:r>
              <a:rPr lang="en-US" sz="2800" dirty="0" err="1"/>
              <a:t>eg</a:t>
            </a:r>
            <a:r>
              <a:rPr lang="en-US" sz="2800" dirty="0"/>
              <a:t>. </a:t>
            </a:r>
            <a:r>
              <a:rPr lang="en-US" sz="2800" dirty="0" smtClean="0"/>
              <a:t>in </a:t>
            </a:r>
            <a:r>
              <a:rPr lang="en-US" sz="2800" dirty="0"/>
              <a:t>heavily loaded arm, activity of </a:t>
            </a:r>
            <a:r>
              <a:rPr lang="en-US" sz="2800" dirty="0" smtClean="0"/>
              <a:t>supraspinatus </a:t>
            </a:r>
            <a:r>
              <a:rPr lang="en-US" sz="2800" dirty="0"/>
              <a:t>is recruited</a:t>
            </a:r>
          </a:p>
        </p:txBody>
      </p:sp>
    </p:spTree>
    <p:extLst>
      <p:ext uri="{BB962C8B-B14F-4D97-AF65-F5344CB8AC3E}">
        <p14:creationId xmlns:p14="http://schemas.microsoft.com/office/powerpoint/2010/main" val="28268444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Deltoid </a:t>
            </a:r>
            <a:r>
              <a:rPr lang="en-US" b="1" dirty="0"/>
              <a:t>and </a:t>
            </a:r>
            <a:r>
              <a:rPr lang="en-US" b="1" dirty="0" err="1" smtClean="0"/>
              <a:t>Glenohumeral</a:t>
            </a:r>
            <a:r>
              <a:rPr lang="en-US" b="1" dirty="0" smtClean="0"/>
              <a:t> </a:t>
            </a:r>
            <a:r>
              <a:rPr lang="en-US" b="1" dirty="0"/>
              <a:t>Stabilization</a:t>
            </a:r>
            <a:endParaRPr lang="en-US" dirty="0"/>
          </a:p>
          <a:p>
            <a:r>
              <a:rPr lang="en-US" dirty="0"/>
              <a:t>The deltoid muscle is a prime mover (along with the supraspinatus) for GH </a:t>
            </a:r>
            <a:r>
              <a:rPr lang="en-US" dirty="0" smtClean="0"/>
              <a:t>abduction 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anterior deltoid is also considered the prime mover in GH </a:t>
            </a:r>
            <a:r>
              <a:rPr lang="en-US" dirty="0" smtClean="0"/>
              <a:t>flexion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Dynamic Stabilization of the </a:t>
            </a:r>
            <a:r>
              <a:rPr lang="en-US" b="1" dirty="0" err="1"/>
              <a:t>Glenohumeral</a:t>
            </a:r>
            <a:r>
              <a:rPr lang="en-US" b="1" dirty="0"/>
              <a:t> Joint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574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L</a:t>
            </a:r>
            <a:r>
              <a:rPr lang="en-US" sz="2800" dirty="0" smtClean="0"/>
              <a:t>arge </a:t>
            </a:r>
            <a:r>
              <a:rPr lang="en-US" sz="2800" dirty="0"/>
              <a:t>superiorly directed force of </a:t>
            </a:r>
            <a:r>
              <a:rPr lang="en-US" sz="2800" dirty="0" smtClean="0"/>
              <a:t>deltoid</a:t>
            </a:r>
            <a:r>
              <a:rPr lang="en-US" sz="2800" dirty="0"/>
              <a:t>, if unopposed, would cause </a:t>
            </a:r>
            <a:r>
              <a:rPr lang="en-US" sz="2800" dirty="0" smtClean="0"/>
              <a:t>humeral </a:t>
            </a:r>
            <a:r>
              <a:rPr lang="en-US" sz="2800" dirty="0"/>
              <a:t>head to impact </a:t>
            </a:r>
            <a:r>
              <a:rPr lang="en-US" sz="2800" dirty="0" err="1" smtClean="0"/>
              <a:t>coracoacromial</a:t>
            </a:r>
            <a:r>
              <a:rPr lang="en-US" sz="2800" dirty="0" smtClean="0"/>
              <a:t> </a:t>
            </a:r>
            <a:r>
              <a:rPr lang="en-US" sz="2800" dirty="0"/>
              <a:t>arch before much abduction had occurred. </a:t>
            </a:r>
            <a:endParaRPr lang="en-US" sz="2800" dirty="0" smtClean="0"/>
          </a:p>
          <a:p>
            <a:pPr marL="0" lvl="0" indent="0">
              <a:buNone/>
            </a:pPr>
            <a:endParaRPr lang="en-US" sz="2800" dirty="0"/>
          </a:p>
          <a:p>
            <a:pPr lvl="0"/>
            <a:r>
              <a:rPr lang="en-US" sz="2800" dirty="0"/>
              <a:t>I</a:t>
            </a:r>
            <a:r>
              <a:rPr lang="en-US" sz="2800" dirty="0" smtClean="0"/>
              <a:t>nferior </a:t>
            </a:r>
            <a:r>
              <a:rPr lang="en-US" sz="2800" dirty="0"/>
              <a:t>pull of gravity cannot offset the </a:t>
            </a:r>
            <a:r>
              <a:rPr lang="en-US" sz="2800" dirty="0" err="1"/>
              <a:t>Fx</a:t>
            </a:r>
            <a:r>
              <a:rPr lang="en-US" sz="2800" dirty="0"/>
              <a:t> component of </a:t>
            </a:r>
            <a:r>
              <a:rPr lang="en-US" sz="2800" dirty="0" smtClean="0"/>
              <a:t>deltoid</a:t>
            </a:r>
            <a:r>
              <a:rPr lang="en-US" sz="2800" dirty="0"/>
              <a:t>, that is</a:t>
            </a:r>
            <a:r>
              <a:rPr lang="en-US" sz="2800" dirty="0" smtClean="0"/>
              <a:t>, </a:t>
            </a:r>
            <a:r>
              <a:rPr lang="en-US" sz="2800" dirty="0"/>
              <a:t>deltoid cannot independently abduct (elevate) </a:t>
            </a:r>
            <a:r>
              <a:rPr lang="en-US" sz="2800" dirty="0" smtClean="0"/>
              <a:t>arm</a:t>
            </a:r>
            <a:r>
              <a:rPr lang="en-US" sz="2800" dirty="0"/>
              <a:t>. Another force is required.</a:t>
            </a:r>
          </a:p>
          <a:p>
            <a:pPr marL="0" indent="0">
              <a:buNone/>
            </a:pPr>
            <a:r>
              <a:rPr lang="en-US" b="1" i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067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7239000" cy="535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Action line of deltoid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49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endParaRPr lang="en-US" sz="2800" dirty="0" smtClean="0"/>
          </a:p>
          <a:p>
            <a:endParaRPr lang="en-US" dirty="0" smtClean="0"/>
          </a:p>
          <a:p>
            <a:r>
              <a:rPr lang="en-US" sz="2800" dirty="0" smtClean="0"/>
              <a:t>ST </a:t>
            </a:r>
            <a:r>
              <a:rPr lang="en-US" sz="2800" dirty="0"/>
              <a:t>“joint” is formed by </a:t>
            </a:r>
            <a:r>
              <a:rPr lang="en-US" sz="2800" dirty="0" smtClean="0"/>
              <a:t>articulation of </a:t>
            </a:r>
            <a:r>
              <a:rPr lang="en-US" sz="2800" dirty="0"/>
              <a:t>scapula </a:t>
            </a:r>
            <a:r>
              <a:rPr lang="en-US" sz="2800" dirty="0" smtClean="0"/>
              <a:t>with thorax </a:t>
            </a:r>
          </a:p>
          <a:p>
            <a:endParaRPr lang="en-US" sz="2800" dirty="0"/>
          </a:p>
          <a:p>
            <a:r>
              <a:rPr lang="en-US" sz="2800" dirty="0" smtClean="0"/>
              <a:t>It </a:t>
            </a:r>
            <a:r>
              <a:rPr lang="en-US" sz="2800" dirty="0"/>
              <a:t>is </a:t>
            </a:r>
            <a:r>
              <a:rPr lang="en-US" sz="2800" b="1" i="1" dirty="0">
                <a:solidFill>
                  <a:srgbClr val="C00000"/>
                </a:solidFill>
              </a:rPr>
              <a:t>not a true anatomic joint </a:t>
            </a:r>
            <a:r>
              <a:rPr lang="en-US" sz="2800" dirty="0"/>
              <a:t>because it has none of </a:t>
            </a:r>
            <a:r>
              <a:rPr lang="en-US" sz="2800" dirty="0" smtClean="0"/>
              <a:t>usual </a:t>
            </a:r>
            <a:r>
              <a:rPr lang="en-US" sz="2800" dirty="0"/>
              <a:t>joint characteristics (union by fibrous, cartilaginous, or synovial tissues</a:t>
            </a:r>
            <a:r>
              <a:rPr lang="en-US" sz="2800" dirty="0" smtClean="0"/>
              <a:t>)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err="1" smtClean="0"/>
              <a:t>scapulothoracic</a:t>
            </a:r>
            <a:r>
              <a:rPr lang="en-US" sz="4000" b="1" dirty="0" smtClean="0"/>
              <a:t> joint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8780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Rotator </a:t>
            </a:r>
            <a:r>
              <a:rPr lang="en-US" sz="2800" b="1" dirty="0"/>
              <a:t>Cuff and </a:t>
            </a:r>
            <a:r>
              <a:rPr lang="en-US" sz="2800" b="1" dirty="0" err="1"/>
              <a:t>Glenohumeral</a:t>
            </a:r>
            <a:r>
              <a:rPr lang="en-US" sz="2800" b="1" dirty="0"/>
              <a:t> Stabilization</a:t>
            </a:r>
            <a:endParaRPr lang="en-US" sz="2800" dirty="0"/>
          </a:p>
          <a:p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rgbClr val="C00000"/>
                </a:solidFill>
              </a:rPr>
              <a:t>Supraspinatus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 err="1">
                <a:solidFill>
                  <a:srgbClr val="C00000"/>
                </a:solidFill>
              </a:rPr>
              <a:t>infraspinatus</a:t>
            </a:r>
            <a:r>
              <a:rPr lang="en-US" sz="2800" dirty="0">
                <a:solidFill>
                  <a:srgbClr val="C00000"/>
                </a:solidFill>
              </a:rPr>
              <a:t>, </a:t>
            </a:r>
            <a:r>
              <a:rPr lang="en-US" sz="2800" dirty="0" err="1">
                <a:solidFill>
                  <a:srgbClr val="C00000"/>
                </a:solidFill>
              </a:rPr>
              <a:t>teres</a:t>
            </a:r>
            <a:r>
              <a:rPr lang="en-US" sz="2800" dirty="0">
                <a:solidFill>
                  <a:srgbClr val="C00000"/>
                </a:solidFill>
              </a:rPr>
              <a:t> minor</a:t>
            </a:r>
            <a:r>
              <a:rPr lang="en-US" sz="2800" dirty="0" smtClean="0">
                <a:solidFill>
                  <a:srgbClr val="C00000"/>
                </a:solidFill>
              </a:rPr>
              <a:t>, &amp; </a:t>
            </a:r>
            <a:r>
              <a:rPr lang="en-US" sz="2800" dirty="0" err="1">
                <a:solidFill>
                  <a:srgbClr val="C00000"/>
                </a:solidFill>
              </a:rPr>
              <a:t>subscapularis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muscles make </a:t>
            </a:r>
            <a:r>
              <a:rPr lang="en-US" sz="2800" dirty="0" smtClean="0"/>
              <a:t>up </a:t>
            </a:r>
            <a:r>
              <a:rPr lang="en-US" sz="2800" dirty="0"/>
              <a:t>rotator or </a:t>
            </a:r>
            <a:r>
              <a:rPr lang="en-US" sz="2800" dirty="0" err="1"/>
              <a:t>musculotendinous</a:t>
            </a:r>
            <a:r>
              <a:rPr lang="en-US" sz="2800" dirty="0"/>
              <a:t> </a:t>
            </a:r>
            <a:r>
              <a:rPr lang="en-US" sz="2800" dirty="0" smtClean="0"/>
              <a:t>cuff</a:t>
            </a:r>
          </a:p>
          <a:p>
            <a:endParaRPr lang="en-US" sz="2800" dirty="0"/>
          </a:p>
          <a:p>
            <a:r>
              <a:rPr lang="en-US" sz="2800" dirty="0" smtClean="0"/>
              <a:t>Also </a:t>
            </a:r>
            <a:r>
              <a:rPr lang="en-US" sz="2800" dirty="0"/>
              <a:t>known as </a:t>
            </a:r>
            <a:r>
              <a:rPr lang="en-US" sz="2800" dirty="0">
                <a:solidFill>
                  <a:srgbClr val="C00000"/>
                </a:solidFill>
              </a:rPr>
              <a:t>SITS</a:t>
            </a:r>
            <a:r>
              <a:rPr lang="en-US" sz="2800" dirty="0"/>
              <a:t> </a:t>
            </a:r>
            <a:r>
              <a:rPr lang="en-US" sz="2800" dirty="0" smtClean="0"/>
              <a:t>muscles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6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36627" y="2247900"/>
            <a:ext cx="4270746" cy="3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line of SITS MUSCLES</a:t>
            </a:r>
          </a:p>
        </p:txBody>
      </p:sp>
    </p:spTree>
    <p:extLst>
      <p:ext uri="{BB962C8B-B14F-4D97-AF65-F5344CB8AC3E}">
        <p14:creationId xmlns:p14="http://schemas.microsoft.com/office/powerpoint/2010/main" val="11511823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3400"/>
            <a:ext cx="8229600" cy="610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763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Long </a:t>
            </a:r>
            <a:r>
              <a:rPr lang="en-US" sz="2800" b="1" dirty="0"/>
              <a:t>Head of the Biceps </a:t>
            </a:r>
            <a:r>
              <a:rPr lang="en-US" sz="2800" b="1" dirty="0" err="1"/>
              <a:t>Brachii</a:t>
            </a:r>
            <a:r>
              <a:rPr lang="en-US" sz="2800" b="1" dirty="0"/>
              <a:t> and </a:t>
            </a:r>
            <a:r>
              <a:rPr lang="en-US" sz="2800" b="1" dirty="0" err="1"/>
              <a:t>Glenohumeral</a:t>
            </a:r>
            <a:r>
              <a:rPr lang="en-US" sz="2800" b="1" dirty="0"/>
              <a:t> Stabilization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/>
              <a:t>B</a:t>
            </a:r>
            <a:r>
              <a:rPr lang="en-US" sz="2800" dirty="0" smtClean="0"/>
              <a:t>iceps </a:t>
            </a:r>
            <a:r>
              <a:rPr lang="en-US" sz="2800" dirty="0"/>
              <a:t>muscle is capable of contributing to the force of flexion </a:t>
            </a:r>
            <a:r>
              <a:rPr lang="en-US" sz="2800" dirty="0" smtClean="0"/>
              <a:t>&amp; can</a:t>
            </a:r>
            <a:r>
              <a:rPr lang="en-US" sz="2800" dirty="0"/>
              <a:t>, if </a:t>
            </a:r>
            <a:r>
              <a:rPr lang="en-US" sz="2800" dirty="0" err="1" smtClean="0"/>
              <a:t>humerus</a:t>
            </a:r>
            <a:r>
              <a:rPr lang="en-US" sz="2800" dirty="0" smtClean="0"/>
              <a:t> </a:t>
            </a:r>
            <a:r>
              <a:rPr lang="en-US" sz="2800" dirty="0"/>
              <a:t>is laterally rotated, contribute to the force of abduction and anterior </a:t>
            </a:r>
            <a:r>
              <a:rPr lang="en-US" sz="2800" dirty="0" smtClean="0"/>
              <a:t>stabilization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255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Muscles of </a:t>
            </a:r>
            <a:r>
              <a:rPr lang="en-US" b="1" dirty="0" smtClean="0"/>
              <a:t>elevation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Deltoid</a:t>
            </a:r>
            <a:endParaRPr lang="en-US" dirty="0"/>
          </a:p>
          <a:p>
            <a:r>
              <a:rPr lang="en-US" dirty="0" smtClean="0"/>
              <a:t>Deltoid </a:t>
            </a:r>
            <a:r>
              <a:rPr lang="en-US" dirty="0"/>
              <a:t>is an effective primary mover for flexion </a:t>
            </a:r>
            <a:r>
              <a:rPr lang="en-US" dirty="0" smtClean="0"/>
              <a:t>&amp; abduction &amp; anterior </a:t>
            </a:r>
            <a:r>
              <a:rPr lang="en-US" dirty="0"/>
              <a:t>deltoid is the prime mover for </a:t>
            </a:r>
            <a:r>
              <a:rPr lang="en-US" dirty="0" smtClean="0"/>
              <a:t>flexion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28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05800" cy="6096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Supraspinatus </a:t>
            </a:r>
            <a:endParaRPr lang="en-US" dirty="0"/>
          </a:p>
          <a:p>
            <a:endParaRPr lang="en-US" dirty="0" smtClean="0"/>
          </a:p>
          <a:p>
            <a:r>
              <a:rPr lang="en-US" sz="2800" dirty="0" smtClean="0"/>
              <a:t>Supraspinatus is </a:t>
            </a:r>
            <a:r>
              <a:rPr lang="en-US" sz="2800" dirty="0"/>
              <a:t>considered an abductor </a:t>
            </a:r>
            <a:r>
              <a:rPr lang="en-US" sz="2800" dirty="0" smtClean="0"/>
              <a:t>of </a:t>
            </a:r>
            <a:r>
              <a:rPr lang="en-US" sz="2800" dirty="0" err="1" smtClean="0"/>
              <a:t>humerus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When deltoid </a:t>
            </a:r>
            <a:r>
              <a:rPr lang="en-US" sz="2800" dirty="0"/>
              <a:t>is paralyzed, </a:t>
            </a:r>
            <a:r>
              <a:rPr lang="en-US" sz="2800" dirty="0" smtClean="0"/>
              <a:t>supraspinatus </a:t>
            </a:r>
            <a:r>
              <a:rPr lang="en-US" sz="2800" dirty="0"/>
              <a:t>alone can bring </a:t>
            </a:r>
            <a:r>
              <a:rPr lang="en-US" sz="2800" dirty="0" smtClean="0"/>
              <a:t>arm </a:t>
            </a:r>
            <a:r>
              <a:rPr lang="en-US" sz="2800" dirty="0"/>
              <a:t>through most if not all of the GH range, </a:t>
            </a:r>
            <a:r>
              <a:rPr lang="en-US" sz="2800" dirty="0" smtClean="0"/>
              <a:t>but </a:t>
            </a:r>
            <a:r>
              <a:rPr lang="en-US" sz="2800" dirty="0"/>
              <a:t>motion will be </a:t>
            </a:r>
            <a:r>
              <a:rPr lang="en-US" sz="2800" dirty="0" smtClean="0"/>
              <a:t>weaker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39749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Secondary </a:t>
            </a:r>
            <a:r>
              <a:rPr lang="en-US" dirty="0"/>
              <a:t>functions of </a:t>
            </a:r>
            <a:r>
              <a:rPr lang="en-US" dirty="0" smtClean="0"/>
              <a:t>supraspinatus </a:t>
            </a:r>
            <a:r>
              <a:rPr lang="en-US" dirty="0"/>
              <a:t>are to compress </a:t>
            </a:r>
            <a:r>
              <a:rPr lang="en-US" dirty="0" smtClean="0"/>
              <a:t>GH </a:t>
            </a:r>
            <a:r>
              <a:rPr lang="en-US" dirty="0"/>
              <a:t>joint </a:t>
            </a:r>
            <a:r>
              <a:rPr lang="en-US" dirty="0" smtClean="0"/>
              <a:t>&amp; to </a:t>
            </a:r>
            <a:r>
              <a:rPr lang="en-US" dirty="0"/>
              <a:t>assist in maintaining </a:t>
            </a:r>
            <a:r>
              <a:rPr lang="en-US" dirty="0" smtClean="0"/>
              <a:t>stability </a:t>
            </a:r>
            <a:r>
              <a:rPr lang="en-US" dirty="0"/>
              <a:t>of </a:t>
            </a:r>
            <a:r>
              <a:rPr lang="en-US" dirty="0" smtClean="0"/>
              <a:t>dependent arm</a:t>
            </a:r>
          </a:p>
          <a:p>
            <a:endParaRPr lang="en-US" dirty="0"/>
          </a:p>
          <a:p>
            <a:r>
              <a:rPr lang="en-US" dirty="0" smtClean="0"/>
              <a:t>With </a:t>
            </a:r>
            <a:r>
              <a:rPr lang="en-US" dirty="0"/>
              <a:t>isolated </a:t>
            </a:r>
            <a:r>
              <a:rPr lang="en-US" dirty="0" smtClean="0"/>
              <a:t>&amp; complete </a:t>
            </a:r>
            <a:r>
              <a:rPr lang="en-US" dirty="0"/>
              <a:t>paralysis </a:t>
            </a:r>
            <a:r>
              <a:rPr lang="en-US" dirty="0" smtClean="0"/>
              <a:t>of supraspinatus, </a:t>
            </a:r>
            <a:r>
              <a:rPr lang="en-US" dirty="0"/>
              <a:t>some loss of abduction force is evident, but most of its functions can be performed by remaining </a:t>
            </a:r>
            <a:r>
              <a:rPr lang="en-US" dirty="0" smtClean="0"/>
              <a:t>muscles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429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I</a:t>
            </a:r>
            <a:r>
              <a:rPr lang="en-US" b="1" dirty="0" err="1" smtClean="0"/>
              <a:t>nfraspinatus</a:t>
            </a:r>
            <a:r>
              <a:rPr lang="en-US" b="1" dirty="0"/>
              <a:t>, </a:t>
            </a:r>
            <a:r>
              <a:rPr lang="en-US" b="1" dirty="0" err="1"/>
              <a:t>Teres</a:t>
            </a:r>
            <a:r>
              <a:rPr lang="en-US" b="1" dirty="0"/>
              <a:t> Minor, </a:t>
            </a:r>
            <a:r>
              <a:rPr lang="en-US" b="1" dirty="0" smtClean="0"/>
              <a:t>&amp; </a:t>
            </a:r>
            <a:r>
              <a:rPr lang="en-US" b="1" dirty="0" err="1" smtClean="0"/>
              <a:t>Subscapularis</a:t>
            </a:r>
            <a:r>
              <a:rPr lang="en-US" b="1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Infraspinatus</a:t>
            </a:r>
            <a:r>
              <a:rPr lang="en-US" dirty="0" smtClean="0"/>
              <a:t> &amp; </a:t>
            </a:r>
            <a:r>
              <a:rPr lang="en-US" dirty="0" err="1" smtClean="0"/>
              <a:t>Teres</a:t>
            </a:r>
            <a:r>
              <a:rPr lang="en-US" dirty="0" smtClean="0"/>
              <a:t> </a:t>
            </a:r>
            <a:r>
              <a:rPr lang="en-US" dirty="0"/>
              <a:t>minor are external rotators of GH joint </a:t>
            </a:r>
            <a:r>
              <a:rPr lang="en-US" dirty="0" smtClean="0"/>
              <a:t>&amp; </a:t>
            </a:r>
            <a:r>
              <a:rPr lang="en-US" dirty="0" err="1" smtClean="0"/>
              <a:t>subscapularis</a:t>
            </a:r>
            <a:r>
              <a:rPr lang="en-US" dirty="0" smtClean="0"/>
              <a:t> </a:t>
            </a:r>
            <a:r>
              <a:rPr lang="en-US" dirty="0"/>
              <a:t>is an internal </a:t>
            </a:r>
            <a:r>
              <a:rPr lang="en-US" dirty="0" smtClean="0"/>
              <a:t>rotator</a:t>
            </a:r>
          </a:p>
          <a:p>
            <a:endParaRPr lang="en-US" dirty="0"/>
          </a:p>
          <a:p>
            <a:r>
              <a:rPr lang="en-US" dirty="0" smtClean="0"/>
              <a:t>Lateral </a:t>
            </a:r>
            <a:r>
              <a:rPr lang="en-US" dirty="0"/>
              <a:t>rotation is required during abduction to clear the greater tuberosity from under the </a:t>
            </a:r>
            <a:r>
              <a:rPr lang="en-US" dirty="0" err="1"/>
              <a:t>coracoacromial</a:t>
            </a:r>
            <a:r>
              <a:rPr lang="en-US" dirty="0"/>
              <a:t> </a:t>
            </a:r>
            <a:r>
              <a:rPr lang="en-US" dirty="0" err="1"/>
              <a:t>arch.The</a:t>
            </a:r>
            <a:r>
              <a:rPr lang="en-US" dirty="0"/>
              <a:t> medial rotatory function of the </a:t>
            </a:r>
            <a:r>
              <a:rPr lang="en-US" dirty="0" err="1"/>
              <a:t>subscapularis</a:t>
            </a:r>
            <a:r>
              <a:rPr lang="en-US" dirty="0"/>
              <a:t> muscle decreases with abduction.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6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534400" cy="60198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en-US" sz="11200" b="1" dirty="0" smtClean="0"/>
          </a:p>
          <a:p>
            <a:pPr marL="0" indent="0">
              <a:buNone/>
            </a:pPr>
            <a:r>
              <a:rPr lang="en-US" sz="11200" b="1" dirty="0" err="1" smtClean="0"/>
              <a:t>Latissimus</a:t>
            </a:r>
            <a:r>
              <a:rPr lang="en-US" sz="11200" b="1" dirty="0" smtClean="0"/>
              <a:t> </a:t>
            </a:r>
            <a:r>
              <a:rPr lang="en-US" sz="11200" b="1" dirty="0" err="1"/>
              <a:t>Dorsi</a:t>
            </a:r>
            <a:r>
              <a:rPr lang="en-US" sz="11200" b="1" dirty="0"/>
              <a:t> Function</a:t>
            </a:r>
            <a:endParaRPr lang="en-US" sz="11200" dirty="0"/>
          </a:p>
          <a:p>
            <a:endParaRPr lang="en-US" sz="11200" dirty="0" smtClean="0"/>
          </a:p>
          <a:p>
            <a:r>
              <a:rPr lang="en-US" sz="9800" dirty="0" smtClean="0"/>
              <a:t>When UE </a:t>
            </a:r>
            <a:r>
              <a:rPr lang="en-US" sz="9800" dirty="0"/>
              <a:t>is free to move in space, </a:t>
            </a:r>
            <a:r>
              <a:rPr lang="en-US" sz="9800" dirty="0" smtClean="0"/>
              <a:t>it may </a:t>
            </a:r>
            <a:r>
              <a:rPr lang="en-US" sz="9800" dirty="0"/>
              <a:t>produce adduction, extension, or medial rotation of </a:t>
            </a:r>
            <a:r>
              <a:rPr lang="en-US" sz="9800" dirty="0" err="1" smtClean="0"/>
              <a:t>humerus</a:t>
            </a:r>
            <a:endParaRPr lang="en-US" sz="9800" dirty="0" smtClean="0"/>
          </a:p>
          <a:p>
            <a:endParaRPr lang="en-US" sz="9800" dirty="0"/>
          </a:p>
          <a:p>
            <a:r>
              <a:rPr lang="en-US" sz="9800" dirty="0" smtClean="0"/>
              <a:t>When hand &amp;/or forearm is fixed </a:t>
            </a:r>
            <a:r>
              <a:rPr lang="en-US" sz="9800" dirty="0"/>
              <a:t>in weight-bearing, </a:t>
            </a:r>
            <a:r>
              <a:rPr lang="en-US" sz="9800" dirty="0" err="1" smtClean="0"/>
              <a:t>latissimus</a:t>
            </a:r>
            <a:r>
              <a:rPr lang="en-US" sz="9800" dirty="0" smtClean="0"/>
              <a:t> </a:t>
            </a:r>
            <a:r>
              <a:rPr lang="en-US" sz="9800" dirty="0" err="1"/>
              <a:t>dorsi</a:t>
            </a:r>
            <a:r>
              <a:rPr lang="en-US" sz="9800" dirty="0"/>
              <a:t> muscle will pull its inferior attachment </a:t>
            </a:r>
            <a:r>
              <a:rPr lang="en-US" sz="9800" dirty="0" smtClean="0"/>
              <a:t>on </a:t>
            </a:r>
            <a:r>
              <a:rPr lang="en-US" sz="9800" dirty="0"/>
              <a:t>pelvis towards its superior attachment on </a:t>
            </a:r>
            <a:r>
              <a:rPr lang="en-US" sz="9800" dirty="0" smtClean="0"/>
              <a:t>scapula &amp; </a:t>
            </a:r>
            <a:r>
              <a:rPr lang="en-US" sz="9800" dirty="0" err="1" smtClean="0"/>
              <a:t>humerus</a:t>
            </a:r>
            <a:endParaRPr lang="en-US" sz="9800" dirty="0" smtClean="0"/>
          </a:p>
          <a:p>
            <a:endParaRPr lang="en-US" sz="11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Muscles of Depression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8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9600" dirty="0"/>
              <a:t>This results in lifting the body up as in a seated pushup.  During crutch walking, a contraction of </a:t>
            </a:r>
            <a:r>
              <a:rPr lang="en-US" sz="9600" dirty="0" err="1"/>
              <a:t>latissimus</a:t>
            </a:r>
            <a:r>
              <a:rPr lang="en-US" sz="9600" dirty="0"/>
              <a:t> </a:t>
            </a:r>
            <a:r>
              <a:rPr lang="en-US" sz="9600" dirty="0" err="1"/>
              <a:t>dorsi</a:t>
            </a:r>
            <a:r>
              <a:rPr lang="en-US" sz="9600" dirty="0"/>
              <a:t> will unweight feet as trunk rises beneath the fixed scapula, allowing legs to swing forward through crutches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21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Resting Position of </a:t>
            </a:r>
            <a:r>
              <a:rPr lang="en-US" sz="3200" b="1" i="1" dirty="0" smtClean="0"/>
              <a:t>Scapula</a:t>
            </a:r>
            <a:endParaRPr lang="en-US" sz="3200" i="1" dirty="0"/>
          </a:p>
          <a:p>
            <a:endParaRPr lang="en-US" sz="2800" dirty="0" smtClean="0"/>
          </a:p>
          <a:p>
            <a:r>
              <a:rPr lang="en-US" sz="2800" dirty="0" smtClean="0"/>
              <a:t>Normally</a:t>
            </a:r>
            <a:r>
              <a:rPr lang="en-US" sz="2800" dirty="0"/>
              <a:t>, </a:t>
            </a:r>
            <a:r>
              <a:rPr lang="en-US" sz="2800" dirty="0" smtClean="0"/>
              <a:t>scapula </a:t>
            </a:r>
            <a:r>
              <a:rPr lang="en-US" sz="2800" dirty="0"/>
              <a:t>rests at a position on </a:t>
            </a:r>
            <a:r>
              <a:rPr lang="en-US" sz="2800" dirty="0" smtClean="0"/>
              <a:t>posterior </a:t>
            </a:r>
            <a:r>
              <a:rPr lang="en-US" sz="2800" dirty="0"/>
              <a:t>thorax approximately 2 inches from </a:t>
            </a:r>
            <a:r>
              <a:rPr lang="en-US" sz="2800" dirty="0" smtClean="0"/>
              <a:t>midline</a:t>
            </a:r>
            <a:r>
              <a:rPr lang="en-US" sz="2800" dirty="0"/>
              <a:t>, </a:t>
            </a:r>
            <a:r>
              <a:rPr lang="en-US" sz="2800" dirty="0" smtClean="0"/>
              <a:t>between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 </a:t>
            </a:r>
            <a:r>
              <a:rPr lang="en-US" sz="2800" dirty="0"/>
              <a:t>through </a:t>
            </a:r>
            <a:r>
              <a:rPr lang="en-US" sz="2800" dirty="0" smtClean="0"/>
              <a:t>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ribs</a:t>
            </a:r>
          </a:p>
          <a:p>
            <a:endParaRPr lang="en-US" sz="2800" dirty="0"/>
          </a:p>
          <a:p>
            <a:r>
              <a:rPr lang="en-US" sz="2800" dirty="0"/>
              <a:t>S</a:t>
            </a:r>
            <a:r>
              <a:rPr lang="en-US" sz="2800" dirty="0" smtClean="0"/>
              <a:t>capula </a:t>
            </a:r>
            <a:r>
              <a:rPr lang="en-US" sz="2800" dirty="0"/>
              <a:t>also is internally rotated 30</a:t>
            </a:r>
            <a:r>
              <a:rPr lang="en-US" sz="2800" baseline="30000" dirty="0"/>
              <a:t>0</a:t>
            </a:r>
            <a:r>
              <a:rPr lang="en-US" sz="2800" dirty="0"/>
              <a:t> to 45</a:t>
            </a:r>
            <a:r>
              <a:rPr lang="en-US" sz="2800" baseline="30000" dirty="0"/>
              <a:t>0</a:t>
            </a:r>
            <a:r>
              <a:rPr lang="en-US" sz="2800" dirty="0"/>
              <a:t> from </a:t>
            </a:r>
            <a:r>
              <a:rPr lang="en-US" sz="2800" dirty="0" smtClean="0"/>
              <a:t>coronal </a:t>
            </a:r>
            <a:r>
              <a:rPr lang="en-US" sz="2800" dirty="0"/>
              <a:t>plane, is tipped anteriorly approximately 10</a:t>
            </a:r>
            <a:r>
              <a:rPr lang="en-US" sz="2800" baseline="30000" dirty="0"/>
              <a:t>0</a:t>
            </a:r>
            <a:r>
              <a:rPr lang="en-US" sz="2800" dirty="0"/>
              <a:t> to 20</a:t>
            </a:r>
            <a:r>
              <a:rPr lang="en-US" sz="2800" baseline="30000" dirty="0"/>
              <a:t>0</a:t>
            </a:r>
            <a:r>
              <a:rPr lang="en-US" sz="2800" dirty="0"/>
              <a:t> from vertical, </a:t>
            </a:r>
            <a:r>
              <a:rPr lang="en-US" sz="2800" dirty="0" smtClean="0"/>
              <a:t>&amp; is </a:t>
            </a:r>
            <a:r>
              <a:rPr lang="en-US" sz="2800" dirty="0"/>
              <a:t>upwardly rotated 10</a:t>
            </a:r>
            <a:r>
              <a:rPr lang="en-US" sz="2800" baseline="30000" dirty="0"/>
              <a:t>0</a:t>
            </a:r>
            <a:r>
              <a:rPr lang="en-US" sz="2800" dirty="0"/>
              <a:t> to 20</a:t>
            </a:r>
            <a:r>
              <a:rPr lang="en-US" sz="2800" baseline="30000" dirty="0"/>
              <a:t>0</a:t>
            </a:r>
            <a:r>
              <a:rPr lang="en-US" sz="2800" dirty="0"/>
              <a:t> from </a:t>
            </a:r>
            <a:r>
              <a:rPr lang="en-US" sz="2800" dirty="0" smtClean="0"/>
              <a:t>vertical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3557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r>
              <a:rPr lang="en-US" sz="2800" b="1" dirty="0" err="1"/>
              <a:t>T</a:t>
            </a:r>
            <a:r>
              <a:rPr lang="en-US" sz="2800" b="1" dirty="0" err="1" smtClean="0"/>
              <a:t>eres</a:t>
            </a:r>
            <a:r>
              <a:rPr lang="en-US" sz="2800" b="1" dirty="0" smtClean="0"/>
              <a:t> </a:t>
            </a:r>
            <a:r>
              <a:rPr lang="en-US" sz="2800" b="1" dirty="0"/>
              <a:t>major </a:t>
            </a:r>
            <a:r>
              <a:rPr lang="en-US" sz="2800" dirty="0"/>
              <a:t>muscle, like </a:t>
            </a:r>
            <a:r>
              <a:rPr lang="en-US" sz="2800" dirty="0" err="1" smtClean="0"/>
              <a:t>latissimus</a:t>
            </a:r>
            <a:r>
              <a:rPr lang="en-US" sz="2800" dirty="0" smtClean="0"/>
              <a:t> </a:t>
            </a:r>
            <a:r>
              <a:rPr lang="en-US" sz="2800" dirty="0" err="1"/>
              <a:t>dorsi</a:t>
            </a:r>
            <a:r>
              <a:rPr lang="en-US" sz="2800" dirty="0"/>
              <a:t>, adducts, medially rotates, and extends </a:t>
            </a:r>
            <a:r>
              <a:rPr lang="en-US" sz="2800" dirty="0" err="1" smtClean="0"/>
              <a:t>humerus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>
              <a:buNone/>
            </a:pPr>
            <a:r>
              <a:rPr lang="en-US" sz="2800" b="1" dirty="0"/>
              <a:t>Rhomboid Muscle Function</a:t>
            </a:r>
            <a:endParaRPr lang="en-US" sz="2800" dirty="0"/>
          </a:p>
          <a:p>
            <a:r>
              <a:rPr lang="en-US" sz="2800" b="1" dirty="0"/>
              <a:t>R</a:t>
            </a:r>
            <a:r>
              <a:rPr lang="en-US" sz="2800" b="1" dirty="0" smtClean="0"/>
              <a:t>homboid </a:t>
            </a:r>
            <a:r>
              <a:rPr lang="en-US" sz="2800" b="1" dirty="0"/>
              <a:t>major </a:t>
            </a:r>
            <a:r>
              <a:rPr lang="en-US" sz="2800" dirty="0"/>
              <a:t>and </a:t>
            </a:r>
            <a:r>
              <a:rPr lang="en-US" sz="2800" b="1" dirty="0"/>
              <a:t>minor </a:t>
            </a:r>
            <a:r>
              <a:rPr lang="en-US" sz="2800" dirty="0"/>
              <a:t>muscles are active in elevation </a:t>
            </a:r>
            <a:r>
              <a:rPr lang="en-US" sz="2800" dirty="0" smtClean="0"/>
              <a:t>of </a:t>
            </a:r>
            <a:r>
              <a:rPr lang="en-US" sz="2800" dirty="0"/>
              <a:t>arm, especially in </a:t>
            </a:r>
            <a:r>
              <a:rPr lang="en-US" sz="2800" dirty="0" smtClean="0"/>
              <a:t>abduction</a:t>
            </a:r>
          </a:p>
          <a:p>
            <a:endParaRPr lang="en-US" sz="2800" dirty="0"/>
          </a:p>
          <a:p>
            <a:r>
              <a:rPr lang="en-US" sz="2800" dirty="0" smtClean="0"/>
              <a:t>These </a:t>
            </a:r>
            <a:r>
              <a:rPr lang="en-US" sz="2800" dirty="0"/>
              <a:t>muscles serve function as stabilizing synergists </a:t>
            </a:r>
            <a:r>
              <a:rPr lang="en-US" sz="2800" dirty="0" smtClean="0"/>
              <a:t>to </a:t>
            </a:r>
            <a:r>
              <a:rPr lang="en-US" sz="2800" dirty="0"/>
              <a:t>muscles that upwardly </a:t>
            </a:r>
            <a:r>
              <a:rPr lang="en-US" sz="2800" dirty="0" smtClean="0"/>
              <a:t>rotate </a:t>
            </a:r>
            <a:r>
              <a:rPr lang="en-US" sz="2800" dirty="0"/>
              <a:t>scapula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62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553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b="1" dirty="0" smtClean="0"/>
              <a:t>Upward </a:t>
            </a:r>
            <a:r>
              <a:rPr lang="en-US" b="1" dirty="0"/>
              <a:t>Rotators of </a:t>
            </a:r>
            <a:r>
              <a:rPr lang="en-US" b="1" dirty="0" smtClean="0"/>
              <a:t>Scapula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Upward </a:t>
            </a:r>
            <a:r>
              <a:rPr lang="en-US" dirty="0"/>
              <a:t>rotation of </a:t>
            </a:r>
            <a:r>
              <a:rPr lang="en-US" dirty="0" smtClean="0"/>
              <a:t>scapula </a:t>
            </a:r>
            <a:r>
              <a:rPr lang="en-US" dirty="0"/>
              <a:t>is produced by a balance between </a:t>
            </a:r>
            <a:r>
              <a:rPr lang="en-US" b="1" dirty="0" smtClean="0"/>
              <a:t>trapezius</a:t>
            </a:r>
            <a:r>
              <a:rPr lang="en-US" dirty="0" smtClean="0"/>
              <a:t> &amp; </a:t>
            </a:r>
            <a:r>
              <a:rPr lang="en-US" b="1" dirty="0" err="1" smtClean="0"/>
              <a:t>serratus</a:t>
            </a:r>
            <a:r>
              <a:rPr lang="en-US" b="1" dirty="0" smtClean="0"/>
              <a:t> </a:t>
            </a:r>
            <a:r>
              <a:rPr lang="en-US" b="1" dirty="0"/>
              <a:t>anterior </a:t>
            </a:r>
            <a:r>
              <a:rPr lang="en-US" dirty="0"/>
              <a:t>muscles through their attachments on </a:t>
            </a:r>
            <a:r>
              <a:rPr lang="en-US" dirty="0" smtClean="0"/>
              <a:t>clavicle &amp; scapula</a:t>
            </a:r>
          </a:p>
          <a:p>
            <a:endParaRPr lang="en-US" dirty="0" smtClean="0"/>
          </a:p>
          <a:p>
            <a:r>
              <a:rPr lang="en-US" dirty="0" smtClean="0"/>
              <a:t>Upper </a:t>
            </a:r>
            <a:r>
              <a:rPr lang="en-US" dirty="0"/>
              <a:t>portion of </a:t>
            </a:r>
            <a:r>
              <a:rPr lang="en-US" dirty="0" smtClean="0"/>
              <a:t>trapezius </a:t>
            </a:r>
            <a:r>
              <a:rPr lang="en-US" dirty="0"/>
              <a:t>contributes directly to </a:t>
            </a:r>
            <a:r>
              <a:rPr lang="en-US" dirty="0" smtClean="0"/>
              <a:t>initial </a:t>
            </a:r>
            <a:r>
              <a:rPr lang="en-US" dirty="0"/>
              <a:t>elevation of </a:t>
            </a:r>
            <a:r>
              <a:rPr lang="en-US" dirty="0" smtClean="0"/>
              <a:t>clavicle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88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 err="1"/>
              <a:t>Serratus</a:t>
            </a:r>
            <a:r>
              <a:rPr lang="en-US" dirty="0"/>
              <a:t> anterior contributes to combined </a:t>
            </a:r>
            <a:r>
              <a:rPr lang="en-US" dirty="0" err="1"/>
              <a:t>clavicular</a:t>
            </a:r>
            <a:r>
              <a:rPr lang="en-US" dirty="0"/>
              <a:t> &amp;  scapular </a:t>
            </a:r>
            <a:r>
              <a:rPr lang="en-US" dirty="0" smtClean="0"/>
              <a:t>motion</a:t>
            </a:r>
          </a:p>
          <a:p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plays a primary role in stabilizing scapula to </a:t>
            </a:r>
            <a:r>
              <a:rPr lang="en-US" dirty="0" smtClean="0"/>
              <a:t>thorax </a:t>
            </a:r>
          </a:p>
          <a:p>
            <a:endParaRPr lang="en-US" dirty="0"/>
          </a:p>
          <a:p>
            <a:r>
              <a:rPr lang="en-US" dirty="0" smtClean="0"/>
              <a:t>Paralysis </a:t>
            </a:r>
            <a:r>
              <a:rPr lang="en-US" dirty="0"/>
              <a:t>of </a:t>
            </a:r>
            <a:r>
              <a:rPr lang="en-US" dirty="0" err="1"/>
              <a:t>serratus</a:t>
            </a:r>
            <a:r>
              <a:rPr lang="en-US" dirty="0"/>
              <a:t> anterior muscle is classically characterized by scapular “</a:t>
            </a:r>
            <a:r>
              <a:rPr lang="en-US" dirty="0" smtClean="0"/>
              <a:t>winging”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107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81000"/>
            <a:ext cx="8458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 smtClean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 err="1" smtClean="0"/>
              <a:t>Scapulothoracic</a:t>
            </a:r>
            <a:r>
              <a:rPr lang="en-US" sz="3200" b="1" dirty="0" smtClean="0"/>
              <a:t> </a:t>
            </a:r>
            <a:r>
              <a:rPr lang="en-US" sz="3200" b="1" dirty="0"/>
              <a:t>Stability</a:t>
            </a:r>
            <a:endParaRPr lang="en-US" sz="32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Stability of </a:t>
            </a:r>
            <a:r>
              <a:rPr lang="en-US" sz="2800" b="1" i="1" dirty="0">
                <a:solidFill>
                  <a:srgbClr val="C00000"/>
                </a:solidFill>
              </a:rPr>
              <a:t>scapula </a:t>
            </a:r>
            <a:r>
              <a:rPr lang="en-US" sz="2800" b="1" i="1" dirty="0" smtClean="0">
                <a:solidFill>
                  <a:srgbClr val="C00000"/>
                </a:solidFill>
              </a:rPr>
              <a:t>on </a:t>
            </a:r>
            <a:r>
              <a:rPr lang="en-US" sz="2800" b="1" i="1" dirty="0">
                <a:solidFill>
                  <a:srgbClr val="C00000"/>
                </a:solidFill>
              </a:rPr>
              <a:t>thorax </a:t>
            </a:r>
            <a:r>
              <a:rPr lang="en-US" sz="2800" dirty="0"/>
              <a:t>is provided by </a:t>
            </a:r>
            <a:r>
              <a:rPr lang="en-US" sz="2800" dirty="0" smtClean="0"/>
              <a:t>muscles </a:t>
            </a:r>
            <a:r>
              <a:rPr lang="en-US" sz="2800" dirty="0"/>
              <a:t>that attach to both </a:t>
            </a:r>
            <a:r>
              <a:rPr lang="en-US" sz="2800" dirty="0" smtClean="0"/>
              <a:t>thorax &amp; scapula &amp; maintain </a:t>
            </a:r>
            <a:r>
              <a:rPr lang="en-US" sz="2800" dirty="0"/>
              <a:t>contact between these surfaces by pulling or compressing </a:t>
            </a:r>
            <a:r>
              <a:rPr lang="en-US" sz="2800" dirty="0" smtClean="0"/>
              <a:t>scapula </a:t>
            </a:r>
            <a:r>
              <a:rPr lang="en-US" sz="2800" dirty="0"/>
              <a:t>to </a:t>
            </a:r>
            <a:r>
              <a:rPr lang="en-US" sz="2800" dirty="0" smtClean="0"/>
              <a:t>thorax</a:t>
            </a:r>
            <a:endParaRPr lang="en-US" sz="2800" dirty="0"/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685801"/>
            <a:ext cx="7745505" cy="5440362"/>
          </a:xfrm>
        </p:spPr>
        <p:txBody>
          <a:bodyPr/>
          <a:lstStyle/>
          <a:p>
            <a:r>
              <a:rPr lang="en-US" sz="2800" dirty="0"/>
              <a:t>Ultimate functions of scapular motion are  to orient </a:t>
            </a:r>
            <a:r>
              <a:rPr lang="en-US" sz="2800" dirty="0" err="1"/>
              <a:t>glenoid</a:t>
            </a:r>
            <a:r>
              <a:rPr lang="en-US" sz="2800" dirty="0"/>
              <a:t> fossa for </a:t>
            </a:r>
          </a:p>
          <a:p>
            <a:pPr lvl="1"/>
            <a:endParaRPr lang="en-US" sz="2800" i="1" dirty="0"/>
          </a:p>
          <a:p>
            <a:pPr lvl="1"/>
            <a:r>
              <a:rPr lang="en-US" sz="2800" i="1" dirty="0" smtClean="0"/>
              <a:t>optimal </a:t>
            </a:r>
            <a:r>
              <a:rPr lang="en-US" sz="2800" i="1" dirty="0"/>
              <a:t>contact with moving arm</a:t>
            </a:r>
          </a:p>
          <a:p>
            <a:pPr lvl="1"/>
            <a:endParaRPr lang="en-US" sz="2800" i="1" dirty="0" smtClean="0"/>
          </a:p>
          <a:p>
            <a:pPr lvl="1"/>
            <a:r>
              <a:rPr lang="en-US" sz="2800" i="1" dirty="0" smtClean="0"/>
              <a:t>to </a:t>
            </a:r>
            <a:r>
              <a:rPr lang="en-US" sz="2800" i="1" dirty="0"/>
              <a:t>add range to elevation of arm</a:t>
            </a:r>
          </a:p>
          <a:p>
            <a:pPr lvl="1"/>
            <a:endParaRPr lang="en-US" sz="2800" i="1" dirty="0" smtClean="0"/>
          </a:p>
          <a:p>
            <a:pPr lvl="1"/>
            <a:r>
              <a:rPr lang="en-US" sz="2800" i="1" dirty="0" smtClean="0"/>
              <a:t>to </a:t>
            </a:r>
            <a:r>
              <a:rPr lang="en-US" sz="2800" i="1" dirty="0"/>
              <a:t>provide a stable base for controlled motions between humeral head &amp; </a:t>
            </a:r>
            <a:r>
              <a:rPr lang="en-US" sz="2800" i="1" dirty="0" err="1"/>
              <a:t>glenoid</a:t>
            </a:r>
            <a:r>
              <a:rPr lang="en-US" sz="2800" i="1" dirty="0"/>
              <a:t> fossa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6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3200" b="1" dirty="0" err="1" smtClean="0"/>
              <a:t>Scapulothoracic</a:t>
            </a:r>
            <a:r>
              <a:rPr lang="en-US" sz="3200" b="1" dirty="0" smtClean="0"/>
              <a:t> &amp; </a:t>
            </a:r>
            <a:r>
              <a:rPr lang="en-US" sz="3200" b="1" dirty="0" err="1" smtClean="0"/>
              <a:t>Glenohumeral</a:t>
            </a:r>
            <a:r>
              <a:rPr lang="en-US" sz="3200" b="1" dirty="0" smtClean="0"/>
              <a:t> </a:t>
            </a:r>
            <a:r>
              <a:rPr lang="en-US" sz="3200" b="1" dirty="0"/>
              <a:t>Contributions</a:t>
            </a:r>
            <a:endParaRPr lang="en-US" sz="3200" dirty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Scapula </a:t>
            </a:r>
            <a:r>
              <a:rPr lang="en-US" sz="2800" dirty="0"/>
              <a:t>contributes to </a:t>
            </a:r>
            <a:r>
              <a:rPr lang="en-US" sz="2800" i="1" dirty="0">
                <a:solidFill>
                  <a:srgbClr val="7030A0"/>
                </a:solidFill>
              </a:rPr>
              <a:t>elevation</a:t>
            </a:r>
            <a:r>
              <a:rPr lang="en-US" sz="2800" dirty="0"/>
              <a:t> (flexion &amp;</a:t>
            </a:r>
            <a:r>
              <a:rPr lang="en-US" sz="2800" dirty="0" smtClean="0"/>
              <a:t> </a:t>
            </a:r>
            <a:r>
              <a:rPr lang="en-US" sz="2800" dirty="0"/>
              <a:t>abduction) of </a:t>
            </a:r>
            <a:r>
              <a:rPr lang="en-US" sz="2800" dirty="0" err="1" smtClean="0"/>
              <a:t>humerus</a:t>
            </a:r>
            <a:r>
              <a:rPr lang="en-US" sz="2800" dirty="0" smtClean="0"/>
              <a:t> </a:t>
            </a:r>
            <a:r>
              <a:rPr lang="en-US" sz="2800" dirty="0"/>
              <a:t>by upwardly rotating </a:t>
            </a:r>
            <a:r>
              <a:rPr lang="en-US" sz="2800" dirty="0" err="1" smtClean="0"/>
              <a:t>glenoid</a:t>
            </a:r>
            <a:r>
              <a:rPr lang="en-US" sz="2800" dirty="0" smtClean="0"/>
              <a:t> </a:t>
            </a:r>
            <a:r>
              <a:rPr lang="en-US" sz="2800" dirty="0"/>
              <a:t>fossa 50</a:t>
            </a:r>
            <a:r>
              <a:rPr lang="en-US" sz="2800" baseline="30000" dirty="0"/>
              <a:t>0</a:t>
            </a:r>
            <a:r>
              <a:rPr lang="en-US" sz="2800" dirty="0"/>
              <a:t> to 60</a:t>
            </a:r>
            <a:r>
              <a:rPr lang="en-US" sz="2800" baseline="30000" dirty="0"/>
              <a:t>0</a:t>
            </a:r>
            <a:r>
              <a:rPr lang="en-US" sz="2800" dirty="0"/>
              <a:t> from its resting </a:t>
            </a:r>
            <a:r>
              <a:rPr lang="en-US" sz="2800" dirty="0" smtClean="0"/>
              <a:t>position</a:t>
            </a:r>
          </a:p>
          <a:p>
            <a:endParaRPr lang="en-US" sz="2800" dirty="0" smtClean="0"/>
          </a:p>
          <a:p>
            <a:endParaRPr lang="en-US" sz="2800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Integrated Function of </a:t>
            </a:r>
            <a:r>
              <a:rPr lang="en-US" sz="3600" b="1" dirty="0" smtClean="0"/>
              <a:t>Shoulder </a:t>
            </a:r>
            <a:r>
              <a:rPr lang="en-US" sz="3600" b="1" dirty="0"/>
              <a:t>Complex/ </a:t>
            </a:r>
            <a:r>
              <a:rPr lang="en-US" sz="3600" b="1" dirty="0" err="1"/>
              <a:t>Scapulohumeral</a:t>
            </a:r>
            <a:r>
              <a:rPr lang="en-US" sz="3600" b="1" dirty="0"/>
              <a:t> </a:t>
            </a:r>
            <a:r>
              <a:rPr lang="en-US" sz="3600" b="1" dirty="0" smtClean="0"/>
              <a:t>rhythm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3130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GH joint contributes 100</a:t>
            </a:r>
            <a:r>
              <a:rPr lang="en-US" baseline="30000" dirty="0"/>
              <a:t>0</a:t>
            </a:r>
            <a:r>
              <a:rPr lang="en-US" dirty="0"/>
              <a:t> to 120</a:t>
            </a:r>
            <a:r>
              <a:rPr lang="en-US" baseline="30000" dirty="0"/>
              <a:t>0</a:t>
            </a:r>
            <a:r>
              <a:rPr lang="en-US" dirty="0"/>
              <a:t> of flexion &amp; 90</a:t>
            </a:r>
            <a:r>
              <a:rPr lang="en-US" baseline="30000" dirty="0"/>
              <a:t>0</a:t>
            </a:r>
            <a:r>
              <a:rPr lang="en-US" dirty="0"/>
              <a:t> to 120</a:t>
            </a:r>
            <a:r>
              <a:rPr lang="en-US" baseline="30000" dirty="0"/>
              <a:t>0</a:t>
            </a:r>
            <a:r>
              <a:rPr lang="en-US" dirty="0"/>
              <a:t> of abduction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34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Combination of scapular &amp; humeral movement results in a maximum range of elevation of 150</a:t>
            </a:r>
            <a:r>
              <a:rPr lang="en-US" baseline="30000" dirty="0"/>
              <a:t>0</a:t>
            </a:r>
            <a:r>
              <a:rPr lang="en-US" dirty="0"/>
              <a:t> to 180</a:t>
            </a:r>
            <a:r>
              <a:rPr lang="en-US" baseline="30000" dirty="0"/>
              <a:t>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6187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1219201"/>
            <a:ext cx="8077200" cy="4906962"/>
          </a:xfrm>
        </p:spPr>
        <p:txBody>
          <a:bodyPr/>
          <a:lstStyle/>
          <a:p>
            <a:r>
              <a:rPr lang="en-US" sz="2800" dirty="0"/>
              <a:t>O</a:t>
            </a:r>
            <a:r>
              <a:rPr lang="en-US" sz="2800" i="1" dirty="0"/>
              <a:t>verall </a:t>
            </a:r>
            <a:r>
              <a:rPr lang="en-US" sz="2800" dirty="0"/>
              <a:t>ratio of 2</a:t>
            </a:r>
            <a:r>
              <a:rPr lang="en-US" sz="2800" baseline="30000" dirty="0"/>
              <a:t>0</a:t>
            </a:r>
            <a:r>
              <a:rPr lang="en-US" sz="2800" dirty="0"/>
              <a:t> of GH to 1</a:t>
            </a:r>
            <a:r>
              <a:rPr lang="en-US" sz="2800" baseline="30000" dirty="0"/>
              <a:t>0</a:t>
            </a:r>
            <a:r>
              <a:rPr lang="en-US" sz="2800" dirty="0"/>
              <a:t> of ST motion during arm elevation &amp; simultaneous </a:t>
            </a:r>
            <a:r>
              <a:rPr lang="en-US" sz="2800" dirty="0" smtClean="0"/>
              <a:t>GH &amp; </a:t>
            </a:r>
            <a:r>
              <a:rPr lang="en-US" sz="2800" dirty="0"/>
              <a:t>ST motion is called as </a:t>
            </a:r>
            <a:r>
              <a:rPr lang="en-US" dirty="0" smtClean="0">
                <a:solidFill>
                  <a:srgbClr val="C00000"/>
                </a:solidFill>
              </a:rPr>
              <a:t>“</a:t>
            </a:r>
            <a:r>
              <a:rPr lang="en-US" b="1" i="1" dirty="0" smtClean="0">
                <a:solidFill>
                  <a:srgbClr val="C00000"/>
                </a:solidFill>
              </a:rPr>
              <a:t>SCAPULOHUMERAL RHYTHM”</a:t>
            </a:r>
          </a:p>
          <a:p>
            <a:endParaRPr lang="en-US" sz="2800" b="1" dirty="0"/>
          </a:p>
          <a:p>
            <a:r>
              <a:rPr lang="en-US" sz="2800" dirty="0"/>
              <a:t>Ratio has </a:t>
            </a:r>
            <a:r>
              <a:rPr lang="en-US" sz="2800" dirty="0" smtClean="0"/>
              <a:t>variable consideration </a:t>
            </a:r>
            <a:r>
              <a:rPr lang="en-US" sz="2800" dirty="0"/>
              <a:t>among individuals but is commonly accepted to be 2:1 (2</a:t>
            </a:r>
            <a:r>
              <a:rPr lang="en-US" sz="2800" baseline="30000" dirty="0"/>
              <a:t>0</a:t>
            </a:r>
            <a:r>
              <a:rPr lang="en-US" sz="2800" dirty="0"/>
              <a:t> of </a:t>
            </a:r>
            <a:r>
              <a:rPr lang="en-US" sz="2800" dirty="0" smtClean="0"/>
              <a:t>GH </a:t>
            </a:r>
            <a:r>
              <a:rPr lang="en-US" sz="2800" dirty="0"/>
              <a:t>motion to 1</a:t>
            </a:r>
            <a:r>
              <a:rPr lang="en-US" sz="2800" baseline="30000" dirty="0"/>
              <a:t>0</a:t>
            </a:r>
            <a:r>
              <a:rPr lang="en-US" sz="2800" dirty="0"/>
              <a:t> of scapular rotation) overall motion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2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066800"/>
            <a:ext cx="7745505" cy="5257799"/>
          </a:xfrm>
        </p:spPr>
        <p:txBody>
          <a:bodyPr>
            <a:normAutofit lnSpcReduction="10000"/>
          </a:bodyPr>
          <a:lstStyle/>
          <a:p>
            <a:endParaRPr lang="en-US" sz="2800" dirty="0" smtClean="0"/>
          </a:p>
          <a:p>
            <a:r>
              <a:rPr lang="en-US" sz="2800" dirty="0" smtClean="0"/>
              <a:t>During </a:t>
            </a:r>
            <a:r>
              <a:rPr lang="en-US" sz="2800" i="1" dirty="0" smtClean="0"/>
              <a:t>setting </a:t>
            </a:r>
            <a:r>
              <a:rPr lang="en-US" sz="2800" i="1" dirty="0"/>
              <a:t>phase </a:t>
            </a:r>
            <a:r>
              <a:rPr lang="en-US" sz="2800" dirty="0"/>
              <a:t>(0</a:t>
            </a:r>
            <a:r>
              <a:rPr lang="en-US" sz="2800" baseline="30000" dirty="0"/>
              <a:t>0</a:t>
            </a:r>
            <a:r>
              <a:rPr lang="en-US" sz="2800" dirty="0"/>
              <a:t> to 30</a:t>
            </a:r>
            <a:r>
              <a:rPr lang="en-US" sz="2800" baseline="30000" dirty="0"/>
              <a:t>0</a:t>
            </a:r>
            <a:r>
              <a:rPr lang="en-US" sz="2800" dirty="0"/>
              <a:t> abduction, 0</a:t>
            </a:r>
            <a:r>
              <a:rPr lang="en-US" sz="2800" baseline="30000" dirty="0"/>
              <a:t>0</a:t>
            </a:r>
            <a:r>
              <a:rPr lang="en-US" sz="2800" dirty="0"/>
              <a:t> to 60</a:t>
            </a:r>
            <a:r>
              <a:rPr lang="en-US" sz="2800" baseline="30000" dirty="0"/>
              <a:t>0</a:t>
            </a:r>
            <a:r>
              <a:rPr lang="en-US" sz="2800" dirty="0"/>
              <a:t> flexion), motion is primarily at </a:t>
            </a:r>
            <a:r>
              <a:rPr lang="en-US" sz="2800" dirty="0" smtClean="0"/>
              <a:t>GH </a:t>
            </a:r>
            <a:r>
              <a:rPr lang="en-US" sz="2800" dirty="0"/>
              <a:t>joint, </a:t>
            </a:r>
            <a:r>
              <a:rPr lang="en-US" sz="2800" dirty="0" smtClean="0"/>
              <a:t>whereas, scapula </a:t>
            </a:r>
            <a:r>
              <a:rPr lang="en-US" sz="2800" dirty="0"/>
              <a:t>seeks a stable </a:t>
            </a:r>
            <a:r>
              <a:rPr lang="en-US" sz="2800" dirty="0" smtClean="0"/>
              <a:t>position</a:t>
            </a:r>
          </a:p>
          <a:p>
            <a:endParaRPr lang="en-US" sz="2800" dirty="0"/>
          </a:p>
          <a:p>
            <a:r>
              <a:rPr lang="en-US" sz="2800" dirty="0" smtClean="0"/>
              <a:t>During </a:t>
            </a:r>
            <a:r>
              <a:rPr lang="en-US" sz="2800" i="1" dirty="0" smtClean="0"/>
              <a:t>mid-range</a:t>
            </a:r>
            <a:r>
              <a:rPr lang="en-US" sz="2800" dirty="0" smtClean="0"/>
              <a:t> </a:t>
            </a:r>
            <a:r>
              <a:rPr lang="en-US" sz="2800" dirty="0"/>
              <a:t>of humeral motion</a:t>
            </a:r>
            <a:r>
              <a:rPr lang="en-US" sz="2800" dirty="0" smtClean="0"/>
              <a:t>, </a:t>
            </a:r>
            <a:r>
              <a:rPr lang="en-US" sz="2800" dirty="0"/>
              <a:t>scapula has greater motion, approaching a 1:1 ratio </a:t>
            </a:r>
            <a:r>
              <a:rPr lang="en-US" sz="2800" dirty="0" smtClean="0"/>
              <a:t>with </a:t>
            </a:r>
            <a:r>
              <a:rPr lang="en-US" sz="2800" dirty="0" err="1" smtClean="0"/>
              <a:t>humerus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i="1" dirty="0"/>
              <a:t>L</a:t>
            </a:r>
            <a:r>
              <a:rPr lang="en-US" sz="2800" i="1" dirty="0" smtClean="0"/>
              <a:t>ater </a:t>
            </a:r>
            <a:r>
              <a:rPr lang="en-US" sz="2800" i="1" dirty="0"/>
              <a:t>in </a:t>
            </a:r>
            <a:r>
              <a:rPr lang="en-US" sz="2800" i="1" dirty="0" smtClean="0"/>
              <a:t>range</a:t>
            </a:r>
            <a:r>
              <a:rPr lang="en-US" sz="2800" dirty="0"/>
              <a:t>, </a:t>
            </a:r>
            <a:r>
              <a:rPr lang="en-US" sz="2800" dirty="0" smtClean="0"/>
              <a:t>GH </a:t>
            </a:r>
            <a:r>
              <a:rPr lang="en-US" sz="2800" dirty="0"/>
              <a:t>joint again dominates </a:t>
            </a:r>
            <a:r>
              <a:rPr lang="en-US" sz="2800" dirty="0" smtClean="0"/>
              <a:t>motion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045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Motions of scapula from this resting position include </a:t>
            </a:r>
            <a:r>
              <a:rPr lang="en-US" sz="2800" dirty="0" smtClean="0"/>
              <a:t>3 rotations</a:t>
            </a:r>
            <a:r>
              <a:rPr lang="en-US" sz="2800" dirty="0"/>
              <a:t>: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i="1" dirty="0" smtClean="0">
                <a:solidFill>
                  <a:srgbClr val="C00000"/>
                </a:solidFill>
              </a:rPr>
              <a:t>upward/downward </a:t>
            </a:r>
            <a:r>
              <a:rPr lang="en-US" sz="2800" i="1" dirty="0">
                <a:solidFill>
                  <a:srgbClr val="C00000"/>
                </a:solidFill>
              </a:rPr>
              <a:t>rotation, internal/external rotation, </a:t>
            </a:r>
            <a:r>
              <a:rPr lang="en-US" sz="2800" i="1" dirty="0" smtClean="0">
                <a:solidFill>
                  <a:srgbClr val="C00000"/>
                </a:solidFill>
              </a:rPr>
              <a:t>&amp; anterior/posterior tipping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Translatory</a:t>
            </a:r>
            <a:r>
              <a:rPr lang="en-US" sz="2800" dirty="0" smtClean="0"/>
              <a:t> motions of scapula are elevation/depression &amp; protraction/retraction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5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71600"/>
            <a:ext cx="8000999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i="1" dirty="0" err="1" smtClean="0">
                <a:solidFill>
                  <a:srgbClr val="C00000"/>
                </a:solidFill>
              </a:rPr>
              <a:t>Coracoacromial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>
                <a:solidFill>
                  <a:srgbClr val="C00000"/>
                </a:solidFill>
              </a:rPr>
              <a:t>Arch</a:t>
            </a:r>
            <a:endParaRPr lang="en-US" sz="2800" i="1" dirty="0">
              <a:solidFill>
                <a:srgbClr val="C00000"/>
              </a:solidFill>
            </a:endParaRPr>
          </a:p>
          <a:p>
            <a:r>
              <a:rPr lang="en-US" sz="2800" dirty="0" smtClean="0"/>
              <a:t>It protects structures </a:t>
            </a:r>
            <a:r>
              <a:rPr lang="en-US" sz="2800" dirty="0"/>
              <a:t>beneath it from direct trauma from </a:t>
            </a:r>
            <a:r>
              <a:rPr lang="en-US" sz="2800" dirty="0" smtClean="0"/>
              <a:t>above</a:t>
            </a:r>
          </a:p>
          <a:p>
            <a:endParaRPr lang="en-US" sz="2800" dirty="0"/>
          </a:p>
          <a:p>
            <a:r>
              <a:rPr lang="en-US" sz="2800" dirty="0" smtClean="0"/>
              <a:t>Such </a:t>
            </a:r>
            <a:r>
              <a:rPr lang="en-US" sz="2800" dirty="0"/>
              <a:t>trauma can occur through even carrying a heavy bag </a:t>
            </a:r>
            <a:r>
              <a:rPr lang="en-US" sz="2800" dirty="0" smtClean="0"/>
              <a:t>over shoulder</a:t>
            </a:r>
          </a:p>
          <a:p>
            <a:endParaRPr lang="en-US" sz="2800" dirty="0" smtClean="0"/>
          </a:p>
          <a:p>
            <a:r>
              <a:rPr lang="en-US" sz="2800" dirty="0" smtClean="0"/>
              <a:t>contact of </a:t>
            </a:r>
            <a:r>
              <a:rPr lang="en-US" sz="2800" dirty="0"/>
              <a:t>humeral head </a:t>
            </a:r>
            <a:r>
              <a:rPr lang="en-US" sz="2800" dirty="0" smtClean="0"/>
              <a:t>with undersurface </a:t>
            </a:r>
            <a:r>
              <a:rPr lang="en-US" sz="2800" dirty="0"/>
              <a:t>of </a:t>
            </a:r>
            <a:r>
              <a:rPr lang="en-US" sz="2800" dirty="0" smtClean="0"/>
              <a:t>arch </a:t>
            </a:r>
            <a:r>
              <a:rPr lang="en-US" sz="2800" dirty="0"/>
              <a:t>can simultaneously cause painful</a:t>
            </a:r>
            <a:r>
              <a:rPr lang="en-US" sz="2800" i="1" dirty="0">
                <a:solidFill>
                  <a:srgbClr val="C00000"/>
                </a:solidFill>
              </a:rPr>
              <a:t> </a:t>
            </a:r>
            <a:r>
              <a:rPr lang="en-US" sz="2800" b="1" i="1" dirty="0">
                <a:solidFill>
                  <a:srgbClr val="C00000"/>
                </a:solidFill>
              </a:rPr>
              <a:t>impingemen</a:t>
            </a:r>
            <a:r>
              <a:rPr lang="en-US" sz="2800" i="1" dirty="0">
                <a:solidFill>
                  <a:srgbClr val="C00000"/>
                </a:solidFill>
              </a:rPr>
              <a:t>t </a:t>
            </a:r>
            <a:r>
              <a:rPr lang="en-US" sz="2800" dirty="0"/>
              <a:t>or mechanical abrasion of </a:t>
            </a:r>
            <a:r>
              <a:rPr lang="en-US" sz="2800" dirty="0" smtClean="0"/>
              <a:t>structures </a:t>
            </a:r>
            <a:r>
              <a:rPr lang="en-US" sz="2800" dirty="0"/>
              <a:t>lying in </a:t>
            </a:r>
            <a:r>
              <a:rPr lang="en-US" sz="2800" dirty="0" err="1" smtClean="0"/>
              <a:t>subacromial</a:t>
            </a:r>
            <a:r>
              <a:rPr lang="en-US" sz="2800" dirty="0" smtClean="0"/>
              <a:t> space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/>
              <a:t>PATHOMECHANICS OF SHOULDER JOINT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25074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066801"/>
            <a:ext cx="7745505" cy="5059362"/>
          </a:xfrm>
        </p:spPr>
        <p:txBody>
          <a:bodyPr/>
          <a:lstStyle/>
          <a:p>
            <a:r>
              <a:rPr lang="en-US" sz="2800" dirty="0"/>
              <a:t>S</a:t>
            </a:r>
            <a:r>
              <a:rPr lang="en-US" sz="2800" dirty="0" smtClean="0"/>
              <a:t>upraspinatus </a:t>
            </a:r>
            <a:r>
              <a:rPr lang="en-US" sz="2800" dirty="0"/>
              <a:t>is particularly </a:t>
            </a:r>
            <a:r>
              <a:rPr lang="en-US" sz="2800" dirty="0" smtClean="0"/>
              <a:t>vulnerable </a:t>
            </a:r>
          </a:p>
          <a:p>
            <a:endParaRPr lang="en-US" sz="2800" dirty="0"/>
          </a:p>
          <a:p>
            <a:r>
              <a:rPr lang="en-US" sz="2800" dirty="0" smtClean="0"/>
              <a:t>When </a:t>
            </a:r>
            <a:r>
              <a:rPr lang="en-US" sz="2800" dirty="0" err="1" smtClean="0"/>
              <a:t>subacromial</a:t>
            </a:r>
            <a:r>
              <a:rPr lang="en-US" sz="2800" dirty="0" smtClean="0"/>
              <a:t> </a:t>
            </a:r>
            <a:r>
              <a:rPr lang="en-US" sz="2800" dirty="0"/>
              <a:t>space is narrowed (can be due to anatomic factors such as changes in </a:t>
            </a:r>
            <a:r>
              <a:rPr lang="en-US" sz="2800" dirty="0" smtClean="0"/>
              <a:t>shape </a:t>
            </a:r>
            <a:r>
              <a:rPr lang="en-US" sz="2800" dirty="0"/>
              <a:t>of </a:t>
            </a:r>
            <a:r>
              <a:rPr lang="en-US" sz="2800" dirty="0" smtClean="0"/>
              <a:t>acromion </a:t>
            </a:r>
            <a:r>
              <a:rPr lang="en-US" sz="2800" dirty="0"/>
              <a:t>inferiorly, changes in </a:t>
            </a:r>
            <a:r>
              <a:rPr lang="en-US" sz="2800" dirty="0" smtClean="0"/>
              <a:t>slope </a:t>
            </a:r>
            <a:r>
              <a:rPr lang="en-US" sz="2800" dirty="0"/>
              <a:t>of </a:t>
            </a:r>
            <a:r>
              <a:rPr lang="en-US" sz="2800" dirty="0" smtClean="0"/>
              <a:t>acromion</a:t>
            </a:r>
            <a:r>
              <a:rPr lang="en-US" sz="2800" dirty="0"/>
              <a:t>, acromial bone spurs, AC joint osteophytes), </a:t>
            </a:r>
            <a:r>
              <a:rPr lang="en-US" sz="2800" dirty="0" smtClean="0"/>
              <a:t>impingement </a:t>
            </a:r>
            <a:r>
              <a:rPr lang="en-US" sz="2800" dirty="0"/>
              <a:t>of </a:t>
            </a:r>
            <a:r>
              <a:rPr lang="en-US" sz="2800" dirty="0" smtClean="0"/>
              <a:t>rotator </a:t>
            </a:r>
            <a:r>
              <a:rPr lang="en-US" sz="2800" dirty="0"/>
              <a:t>cuff tendons </a:t>
            </a:r>
            <a:r>
              <a:rPr lang="en-US" sz="2800" dirty="0" smtClean="0"/>
              <a:t>&amp; </a:t>
            </a:r>
            <a:r>
              <a:rPr lang="en-US" sz="2800" dirty="0" err="1" smtClean="0"/>
              <a:t>subacromial</a:t>
            </a:r>
            <a:r>
              <a:rPr lang="en-US" sz="2800" dirty="0" smtClean="0"/>
              <a:t> </a:t>
            </a:r>
            <a:r>
              <a:rPr lang="en-US" sz="2800" dirty="0"/>
              <a:t>bursa during elevation </a:t>
            </a:r>
            <a:r>
              <a:rPr lang="en-US" sz="2800" dirty="0" smtClean="0"/>
              <a:t>of </a:t>
            </a:r>
            <a:r>
              <a:rPr lang="en-US" sz="2800" dirty="0"/>
              <a:t>arm increases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142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609601"/>
            <a:ext cx="7745505" cy="5516562"/>
          </a:xfrm>
        </p:spPr>
        <p:txBody>
          <a:bodyPr>
            <a:normAutofit/>
          </a:bodyPr>
          <a:lstStyle/>
          <a:p>
            <a:r>
              <a:rPr lang="en-US" sz="2800" dirty="0" err="1"/>
              <a:t>S</a:t>
            </a:r>
            <a:r>
              <a:rPr lang="en-US" sz="2800" dirty="0" err="1" smtClean="0"/>
              <a:t>ubacromial</a:t>
            </a:r>
            <a:r>
              <a:rPr lang="en-US" sz="2800" dirty="0" smtClean="0"/>
              <a:t> </a:t>
            </a:r>
            <a:r>
              <a:rPr lang="en-US" sz="2800" dirty="0"/>
              <a:t>bursa separates </a:t>
            </a:r>
            <a:r>
              <a:rPr lang="en-US" sz="2800" dirty="0" smtClean="0"/>
              <a:t>supraspinatus </a:t>
            </a:r>
            <a:r>
              <a:rPr lang="en-US" sz="2800" dirty="0"/>
              <a:t>tendon </a:t>
            </a:r>
            <a:r>
              <a:rPr lang="en-US" sz="2800" dirty="0" smtClean="0"/>
              <a:t>&amp; head </a:t>
            </a:r>
            <a:r>
              <a:rPr lang="en-US" sz="2800" dirty="0"/>
              <a:t>of </a:t>
            </a:r>
            <a:r>
              <a:rPr lang="en-US" sz="2800" dirty="0" err="1" smtClean="0"/>
              <a:t>humerus</a:t>
            </a:r>
            <a:r>
              <a:rPr lang="en-US" sz="2800" dirty="0" smtClean="0"/>
              <a:t> </a:t>
            </a:r>
            <a:r>
              <a:rPr lang="en-US" sz="2800" dirty="0"/>
              <a:t>from </a:t>
            </a:r>
            <a:r>
              <a:rPr lang="en-US" sz="2800" dirty="0" smtClean="0"/>
              <a:t>acromion</a:t>
            </a:r>
            <a:r>
              <a:rPr lang="en-US" sz="2800" dirty="0"/>
              <a:t>, coracoid process, </a:t>
            </a:r>
            <a:r>
              <a:rPr lang="en-US" sz="2800" dirty="0" err="1"/>
              <a:t>coracoacromial</a:t>
            </a:r>
            <a:r>
              <a:rPr lang="en-US" sz="2800" dirty="0"/>
              <a:t> ligament, </a:t>
            </a:r>
            <a:r>
              <a:rPr lang="en-US" sz="2800" dirty="0" smtClean="0"/>
              <a:t>&amp; deltoid muscle</a:t>
            </a:r>
          </a:p>
          <a:p>
            <a:endParaRPr lang="en-US" sz="2800" dirty="0"/>
          </a:p>
          <a:p>
            <a:r>
              <a:rPr lang="en-US" sz="2800" dirty="0" smtClean="0"/>
              <a:t>It </a:t>
            </a:r>
            <a:r>
              <a:rPr lang="en-US" sz="2800" dirty="0"/>
              <a:t>permits smooth gliding between </a:t>
            </a:r>
            <a:r>
              <a:rPr lang="en-US" sz="2800" dirty="0" err="1" smtClean="0"/>
              <a:t>humerus</a:t>
            </a:r>
            <a:r>
              <a:rPr lang="en-US" sz="2800" dirty="0" smtClean="0"/>
              <a:t> &amp; supraspinatus tendon </a:t>
            </a:r>
          </a:p>
          <a:p>
            <a:endParaRPr lang="en-US" sz="2800" dirty="0"/>
          </a:p>
          <a:p>
            <a:r>
              <a:rPr lang="en-US" sz="2800" dirty="0" smtClean="0"/>
              <a:t>Interruption </a:t>
            </a:r>
            <a:r>
              <a:rPr lang="en-US" sz="2800" dirty="0"/>
              <a:t>or failure of this gliding mechanism is a common cause of pain </a:t>
            </a:r>
            <a:r>
              <a:rPr lang="en-US" sz="2800" dirty="0" smtClean="0"/>
              <a:t>&amp; limitation </a:t>
            </a:r>
            <a:r>
              <a:rPr lang="en-US" sz="2800" dirty="0"/>
              <a:t>of GH </a:t>
            </a:r>
            <a:r>
              <a:rPr lang="en-US" sz="2800" dirty="0" smtClean="0"/>
              <a:t>motion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9662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533401"/>
            <a:ext cx="8063752" cy="55927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i="1" dirty="0" smtClean="0"/>
          </a:p>
          <a:p>
            <a:pPr marL="0" indent="0">
              <a:buNone/>
            </a:pPr>
            <a:endParaRPr lang="en-US" sz="3600" b="1" i="1" dirty="0"/>
          </a:p>
          <a:p>
            <a:pPr marL="0" indent="0">
              <a:buNone/>
            </a:pPr>
            <a:endParaRPr lang="en-US" sz="3600" b="1" i="1" dirty="0" smtClean="0"/>
          </a:p>
          <a:p>
            <a:pPr marL="0" indent="0">
              <a:buNone/>
            </a:pPr>
            <a:endParaRPr lang="en-US" sz="3600" b="1" i="1" dirty="0"/>
          </a:p>
          <a:p>
            <a:pPr marL="0" indent="0">
              <a:buNone/>
            </a:pPr>
            <a:r>
              <a:rPr lang="en-US" sz="3600" b="1" i="1" dirty="0" smtClean="0"/>
              <a:t>MULTIPLE CHOICE QUESTIONS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5634653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04800"/>
            <a:ext cx="8305799" cy="6248399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Which of the following muscle helps effectively in crutch walking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Serratus</a:t>
            </a:r>
            <a:r>
              <a:rPr lang="en-US" dirty="0" smtClean="0"/>
              <a:t> anterior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Deltiod</a:t>
            </a:r>
            <a:endParaRPr lang="en-US" dirty="0" smtClean="0"/>
          </a:p>
          <a:p>
            <a:pPr marL="457200" indent="-457200">
              <a:buAutoNum type="alphaLcPeriod"/>
            </a:pPr>
            <a:r>
              <a:rPr lang="en-US" dirty="0" err="1" smtClean="0"/>
              <a:t>Latissimus</a:t>
            </a:r>
            <a:r>
              <a:rPr lang="en-US" b="1" dirty="0" smtClean="0"/>
              <a:t> </a:t>
            </a:r>
            <a:r>
              <a:rPr lang="en-US" dirty="0" err="1" smtClean="0"/>
              <a:t>dorsi</a:t>
            </a:r>
            <a:endParaRPr lang="en-US" dirty="0" smtClean="0"/>
          </a:p>
          <a:p>
            <a:pPr marL="457200" indent="-457200">
              <a:buAutoNum type="alphaLcPeriod"/>
            </a:pPr>
            <a:r>
              <a:rPr lang="en-US" dirty="0" err="1" smtClean="0"/>
              <a:t>Rhomboidus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Glenohumeral</a:t>
            </a:r>
            <a:r>
              <a:rPr lang="en-US" dirty="0" smtClean="0"/>
              <a:t> </a:t>
            </a:r>
            <a:r>
              <a:rPr lang="en-US" dirty="0"/>
              <a:t>joint contributes 100</a:t>
            </a:r>
            <a:r>
              <a:rPr lang="en-US" baseline="30000" dirty="0"/>
              <a:t>0</a:t>
            </a:r>
            <a:r>
              <a:rPr lang="en-US" dirty="0"/>
              <a:t> to 120</a:t>
            </a:r>
            <a:r>
              <a:rPr lang="en-US" baseline="30000" dirty="0"/>
              <a:t>0</a:t>
            </a:r>
            <a:r>
              <a:rPr lang="en-US" dirty="0"/>
              <a:t> of flexion &amp; 90</a:t>
            </a:r>
            <a:r>
              <a:rPr lang="en-US" baseline="30000" dirty="0"/>
              <a:t>0</a:t>
            </a:r>
            <a:r>
              <a:rPr lang="en-US" dirty="0"/>
              <a:t> to 120</a:t>
            </a:r>
            <a:r>
              <a:rPr lang="en-US" baseline="30000" dirty="0"/>
              <a:t>0</a:t>
            </a:r>
            <a:r>
              <a:rPr lang="en-US" dirty="0"/>
              <a:t> of abduction</a:t>
            </a:r>
          </a:p>
          <a:p>
            <a:pPr marL="457200" indent="-457200">
              <a:buAutoNum type="alphaLcPeriod"/>
            </a:pPr>
            <a:r>
              <a:rPr lang="en-US" dirty="0" smtClean="0"/>
              <a:t>True</a:t>
            </a:r>
          </a:p>
          <a:p>
            <a:pPr marL="457200" indent="-457200">
              <a:buAutoNum type="alphaLcPeriod"/>
            </a:pPr>
            <a:r>
              <a:rPr lang="en-US" dirty="0" smtClean="0"/>
              <a:t>False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71830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381000"/>
            <a:ext cx="8610599" cy="6248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Axis </a:t>
            </a:r>
            <a:r>
              <a:rPr lang="en-US" dirty="0"/>
              <a:t>through humeral head &amp; neck in relation to </a:t>
            </a:r>
            <a:r>
              <a:rPr lang="en-US" dirty="0" smtClean="0"/>
              <a:t>longitudinal axis through shaft of </a:t>
            </a:r>
            <a:r>
              <a:rPr lang="en-US" dirty="0" err="1" smtClean="0"/>
              <a:t>humerus</a:t>
            </a:r>
            <a:r>
              <a:rPr lang="en-US" dirty="0" smtClean="0"/>
              <a:t> forms an angle which is known as 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a. Angle of torsion</a:t>
            </a:r>
          </a:p>
          <a:p>
            <a:pPr marL="0" indent="0">
              <a:buNone/>
            </a:pPr>
            <a:r>
              <a:rPr lang="en-US" dirty="0" smtClean="0"/>
              <a:t>b. Angle of inclination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Which of the following provide static stability to shoulder joint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Glenoidal</a:t>
            </a:r>
            <a:r>
              <a:rPr lang="en-US" dirty="0" smtClean="0"/>
              <a:t> inclination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Corecohumeral</a:t>
            </a:r>
            <a:r>
              <a:rPr lang="en-US" dirty="0" smtClean="0"/>
              <a:t> ligament</a:t>
            </a:r>
          </a:p>
          <a:p>
            <a:pPr marL="457200" indent="-457200">
              <a:buAutoNum type="alphaLcPeriod"/>
            </a:pPr>
            <a:r>
              <a:rPr lang="en-US" dirty="0" smtClean="0"/>
              <a:t>Rotator interval capsule</a:t>
            </a:r>
          </a:p>
          <a:p>
            <a:pPr marL="457200" indent="-457200">
              <a:buAutoNum type="alphaLcPeriod"/>
            </a:pPr>
            <a:r>
              <a:rPr lang="en-US" dirty="0" smtClean="0"/>
              <a:t>All the above</a:t>
            </a:r>
          </a:p>
          <a:p>
            <a:pPr marL="457200" indent="-457200">
              <a:buAutoNum type="alphaLcPeriod"/>
            </a:pPr>
            <a:endParaRPr lang="en-US" dirty="0" smtClean="0"/>
          </a:p>
          <a:p>
            <a:pPr marL="457200" indent="-4572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1369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381001"/>
            <a:ext cx="7745505" cy="574516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dirty="0"/>
              <a:t>SC joint is a </a:t>
            </a:r>
            <a:r>
              <a:rPr lang="en-US" dirty="0">
                <a:solidFill>
                  <a:schemeClr val="tx1"/>
                </a:solidFill>
              </a:rPr>
              <a:t>plane </a:t>
            </a:r>
            <a:r>
              <a:rPr lang="en-US" dirty="0" smtClean="0">
                <a:solidFill>
                  <a:schemeClr val="tx1"/>
                </a:solidFill>
              </a:rPr>
              <a:t>synovial </a:t>
            </a:r>
            <a:r>
              <a:rPr lang="en-US" dirty="0">
                <a:solidFill>
                  <a:schemeClr val="tx1"/>
                </a:solidFill>
              </a:rPr>
              <a:t>joint 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True </a:t>
            </a:r>
          </a:p>
          <a:p>
            <a:pPr marL="457200" indent="-457200">
              <a:buAutoNum type="alphaLcPeriod"/>
            </a:pPr>
            <a:r>
              <a:rPr lang="en-US" dirty="0" smtClean="0">
                <a:solidFill>
                  <a:schemeClr val="tx1"/>
                </a:solidFill>
              </a:rPr>
              <a:t>False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059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b="1" i="1" dirty="0" smtClean="0"/>
          </a:p>
          <a:p>
            <a:pPr marL="0" indent="0"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Upward/Downward </a:t>
            </a:r>
            <a:r>
              <a:rPr lang="en-US" sz="3200" b="1" i="1" dirty="0">
                <a:solidFill>
                  <a:srgbClr val="C00000"/>
                </a:solidFill>
              </a:rPr>
              <a:t>Rotation</a:t>
            </a:r>
            <a:endParaRPr lang="en-US" sz="3200" dirty="0">
              <a:solidFill>
                <a:srgbClr val="C00000"/>
              </a:solidFill>
            </a:endParaRPr>
          </a:p>
          <a:p>
            <a:r>
              <a:rPr lang="en-US" sz="2800" dirty="0"/>
              <a:t>P</a:t>
            </a:r>
            <a:r>
              <a:rPr lang="en-US" sz="2800" dirty="0" smtClean="0"/>
              <a:t>lays </a:t>
            </a:r>
            <a:r>
              <a:rPr lang="en-US" sz="2800" dirty="0"/>
              <a:t>a significant role in </a:t>
            </a:r>
            <a:r>
              <a:rPr lang="en-US" sz="2800" dirty="0" smtClean="0"/>
              <a:t>increasing </a:t>
            </a:r>
            <a:r>
              <a:rPr lang="en-US" sz="2800" dirty="0"/>
              <a:t>range of elevation of </a:t>
            </a:r>
            <a:r>
              <a:rPr lang="en-US" sz="2800" dirty="0" smtClean="0"/>
              <a:t> arm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Motion</a:t>
            </a:r>
            <a:r>
              <a:rPr lang="en-US" sz="2800" dirty="0"/>
              <a:t>: upward </a:t>
            </a:r>
            <a:r>
              <a:rPr lang="en-US" sz="2800" dirty="0" smtClean="0"/>
              <a:t>&amp; downward </a:t>
            </a:r>
            <a:r>
              <a:rPr lang="en-US" sz="2800" dirty="0"/>
              <a:t>rotation </a:t>
            </a:r>
            <a:r>
              <a:rPr lang="en-US" sz="2800" dirty="0" smtClean="0"/>
              <a:t>is </a:t>
            </a:r>
            <a:r>
              <a:rPr lang="en-US" sz="2800" dirty="0"/>
              <a:t>upward </a:t>
            </a:r>
            <a:r>
              <a:rPr lang="en-US" sz="2800" dirty="0" smtClean="0"/>
              <a:t>&amp; downward </a:t>
            </a:r>
            <a:r>
              <a:rPr lang="en-US" sz="2800" dirty="0"/>
              <a:t>movement of </a:t>
            </a:r>
            <a:r>
              <a:rPr lang="en-US" sz="2800" dirty="0" err="1" smtClean="0"/>
              <a:t>glenoid</a:t>
            </a:r>
            <a:r>
              <a:rPr lang="en-US" sz="2800" dirty="0" smtClean="0"/>
              <a:t> </a:t>
            </a:r>
            <a:r>
              <a:rPr lang="en-US" sz="2800" dirty="0"/>
              <a:t>fossa, </a:t>
            </a:r>
            <a:r>
              <a:rPr lang="en-US" sz="2800" dirty="0" smtClean="0"/>
              <a:t>respectively</a:t>
            </a:r>
            <a:r>
              <a:rPr lang="en-US" sz="2800" dirty="0"/>
              <a:t>	</a:t>
            </a:r>
          </a:p>
          <a:p>
            <a:endParaRPr lang="en-US" sz="2800" dirty="0" smtClean="0"/>
          </a:p>
          <a:p>
            <a:r>
              <a:rPr lang="en-US" sz="2800" dirty="0" smtClean="0"/>
              <a:t>Range</a:t>
            </a:r>
            <a:r>
              <a:rPr lang="en-US" sz="2800" dirty="0"/>
              <a:t>: 60</a:t>
            </a:r>
            <a:r>
              <a:rPr lang="en-US" sz="2800" baseline="30000" dirty="0"/>
              <a:t>0</a:t>
            </a:r>
            <a:r>
              <a:rPr lang="en-US" sz="2800" dirty="0"/>
              <a:t> of upward rotation of </a:t>
            </a:r>
            <a:r>
              <a:rPr lang="en-US" sz="2800" dirty="0" smtClean="0"/>
              <a:t>scapula </a:t>
            </a:r>
            <a:r>
              <a:rPr lang="en-US" sz="2800" dirty="0"/>
              <a:t>on </a:t>
            </a:r>
            <a:r>
              <a:rPr lang="en-US" sz="2800" dirty="0" smtClean="0"/>
              <a:t>thorax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/>
              <a:t>Motions of </a:t>
            </a:r>
            <a:r>
              <a:rPr lang="en-US" sz="4900" dirty="0" smtClean="0"/>
              <a:t>Scapula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39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838201"/>
            <a:ext cx="7745505" cy="5287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>
                <a:solidFill>
                  <a:srgbClr val="C00000"/>
                </a:solidFill>
              </a:rPr>
              <a:t>Elevation/Depression</a:t>
            </a:r>
            <a:endParaRPr lang="en-US" sz="3200" dirty="0">
              <a:solidFill>
                <a:srgbClr val="C00000"/>
              </a:solidFill>
            </a:endParaRPr>
          </a:p>
          <a:p>
            <a:r>
              <a:rPr lang="en-US" sz="2800" i="1" dirty="0"/>
              <a:t>Motion</a:t>
            </a:r>
            <a:r>
              <a:rPr lang="en-US" sz="2800" dirty="0"/>
              <a:t>: scapula moves upward (</a:t>
            </a:r>
            <a:r>
              <a:rPr lang="en-US" sz="2800" dirty="0" err="1"/>
              <a:t>cephalad</a:t>
            </a:r>
            <a:r>
              <a:rPr lang="en-US" sz="2800" dirty="0"/>
              <a:t>) or downward (caudally) along </a:t>
            </a:r>
            <a:r>
              <a:rPr lang="en-US" sz="2800" dirty="0" smtClean="0"/>
              <a:t>rib </a:t>
            </a:r>
            <a:r>
              <a:rPr lang="en-US" sz="2800" dirty="0"/>
              <a:t>cage from its resting </a:t>
            </a:r>
            <a:r>
              <a:rPr lang="en-US" sz="2800" dirty="0" smtClean="0"/>
              <a:t>position</a:t>
            </a:r>
            <a:endParaRPr lang="en-US" sz="2800" dirty="0"/>
          </a:p>
          <a:p>
            <a:pPr marL="0" indent="0">
              <a:buNone/>
            </a:pPr>
            <a:endParaRPr lang="en-US" sz="2800" b="1" i="1" dirty="0" smtClean="0"/>
          </a:p>
          <a:p>
            <a:pPr marL="0" indent="0"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Protraction/Retraction</a:t>
            </a:r>
            <a:endParaRPr lang="en-US" sz="3200" dirty="0">
              <a:solidFill>
                <a:srgbClr val="C00000"/>
              </a:solidFill>
            </a:endParaRPr>
          </a:p>
          <a:p>
            <a:r>
              <a:rPr lang="en-US" sz="2800" i="1" dirty="0"/>
              <a:t>Motion</a:t>
            </a:r>
            <a:r>
              <a:rPr lang="en-US" sz="2800" dirty="0"/>
              <a:t>: Protraction </a:t>
            </a:r>
            <a:r>
              <a:rPr lang="en-US" sz="2800" dirty="0" smtClean="0"/>
              <a:t>&amp; retraction of </a:t>
            </a:r>
            <a:r>
              <a:rPr lang="en-US" sz="2800" dirty="0"/>
              <a:t>scapula on </a:t>
            </a:r>
            <a:r>
              <a:rPr lang="en-US" sz="2800" dirty="0" smtClean="0"/>
              <a:t>thorax </a:t>
            </a:r>
            <a:r>
              <a:rPr lang="en-US" sz="2800" dirty="0"/>
              <a:t>are described as motion </a:t>
            </a:r>
            <a:r>
              <a:rPr lang="en-US" sz="2800" dirty="0" smtClean="0"/>
              <a:t>of scapula </a:t>
            </a:r>
            <a:r>
              <a:rPr lang="en-US" sz="2800" dirty="0"/>
              <a:t>away from or </a:t>
            </a:r>
            <a:r>
              <a:rPr lang="en-US" sz="2800" dirty="0" smtClean="0"/>
              <a:t>towards vertebral </a:t>
            </a:r>
            <a:r>
              <a:rPr lang="en-US" sz="2800" dirty="0"/>
              <a:t>column, </a:t>
            </a:r>
            <a:r>
              <a:rPr lang="en-US" sz="2800" dirty="0" smtClean="0"/>
              <a:t>respectively</a:t>
            </a:r>
            <a:endParaRPr lang="en-US" sz="28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8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Internal/External </a:t>
            </a:r>
            <a:r>
              <a:rPr lang="en-US" sz="3200" b="1" i="1" dirty="0">
                <a:solidFill>
                  <a:srgbClr val="C00000"/>
                </a:solidFill>
              </a:rPr>
              <a:t>Rotation</a:t>
            </a:r>
            <a:endParaRPr lang="en-US" sz="3200" dirty="0">
              <a:solidFill>
                <a:srgbClr val="C00000"/>
              </a:solidFill>
            </a:endParaRPr>
          </a:p>
          <a:p>
            <a:r>
              <a:rPr lang="en-US" sz="2800" dirty="0" smtClean="0"/>
              <a:t>IR of scapula </a:t>
            </a:r>
            <a:r>
              <a:rPr lang="en-US" sz="2800" dirty="0"/>
              <a:t>on </a:t>
            </a:r>
            <a:r>
              <a:rPr lang="en-US" sz="2800" dirty="0" smtClean="0"/>
              <a:t>thorax </a:t>
            </a:r>
            <a:r>
              <a:rPr lang="en-US" sz="2800" dirty="0"/>
              <a:t>results in prominence of </a:t>
            </a:r>
            <a:r>
              <a:rPr lang="en-US" sz="2800" dirty="0" smtClean="0"/>
              <a:t>vertebral </a:t>
            </a:r>
            <a:r>
              <a:rPr lang="en-US" sz="2800" dirty="0"/>
              <a:t>border </a:t>
            </a:r>
            <a:r>
              <a:rPr lang="en-US" sz="2800" dirty="0" smtClean="0"/>
              <a:t>of </a:t>
            </a:r>
            <a:r>
              <a:rPr lang="en-US" sz="2800" dirty="0"/>
              <a:t>scapula as a result of loss of contact with </a:t>
            </a:r>
            <a:r>
              <a:rPr lang="en-US" sz="2800" dirty="0" smtClean="0"/>
              <a:t>thorax</a:t>
            </a:r>
          </a:p>
          <a:p>
            <a:endParaRPr lang="en-US" sz="2800" dirty="0" smtClean="0"/>
          </a:p>
          <a:p>
            <a:r>
              <a:rPr lang="en-US" sz="2800" dirty="0" smtClean="0"/>
              <a:t>Often </a:t>
            </a:r>
            <a:r>
              <a:rPr lang="en-US" sz="2800" dirty="0"/>
              <a:t>referred to clinically as </a:t>
            </a:r>
            <a:r>
              <a:rPr lang="en-US" sz="2800" b="1" i="1" dirty="0" smtClean="0">
                <a:solidFill>
                  <a:srgbClr val="0070C0"/>
                </a:solidFill>
              </a:rPr>
              <a:t>SCAPULAR “WINGING”</a:t>
            </a:r>
          </a:p>
          <a:p>
            <a:pPr marL="0" indent="0">
              <a:buNone/>
            </a:pPr>
            <a:endParaRPr lang="en-US" sz="2800" b="1" i="1" dirty="0" smtClean="0"/>
          </a:p>
          <a:p>
            <a:pPr marL="0" indent="0">
              <a:buNone/>
            </a:pPr>
            <a:r>
              <a:rPr lang="en-US" sz="3200" b="1" i="1" dirty="0" smtClean="0">
                <a:solidFill>
                  <a:srgbClr val="C00000"/>
                </a:solidFill>
              </a:rPr>
              <a:t>Anterior/Posterior </a:t>
            </a:r>
            <a:r>
              <a:rPr lang="en-US" sz="3200" b="1" i="1" dirty="0">
                <a:solidFill>
                  <a:srgbClr val="C00000"/>
                </a:solidFill>
              </a:rPr>
              <a:t>Tipping</a:t>
            </a:r>
            <a:endParaRPr lang="en-US" sz="3200" dirty="0">
              <a:solidFill>
                <a:srgbClr val="C00000"/>
              </a:solidFill>
            </a:endParaRPr>
          </a:p>
          <a:p>
            <a:r>
              <a:rPr lang="en-US" sz="2800" dirty="0"/>
              <a:t>Anterior tipping occurs at </a:t>
            </a:r>
            <a:r>
              <a:rPr lang="en-US" sz="2800" dirty="0" smtClean="0"/>
              <a:t>AC </a:t>
            </a:r>
            <a:r>
              <a:rPr lang="en-US" sz="2800" dirty="0"/>
              <a:t>joint </a:t>
            </a:r>
            <a:r>
              <a:rPr lang="en-US" sz="2800" dirty="0" smtClean="0"/>
              <a:t>&amp; results </a:t>
            </a:r>
            <a:r>
              <a:rPr lang="en-US" sz="2800" dirty="0"/>
              <a:t>in prominence of </a:t>
            </a:r>
            <a:r>
              <a:rPr lang="en-US" sz="2800" dirty="0" smtClean="0"/>
              <a:t>inferior </a:t>
            </a:r>
            <a:r>
              <a:rPr lang="en-US" sz="2800" dirty="0"/>
              <a:t>angle </a:t>
            </a:r>
            <a:r>
              <a:rPr lang="en-US" sz="2800" dirty="0" smtClean="0"/>
              <a:t>of scapula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2221</Words>
  <Application>Microsoft Office PowerPoint</Application>
  <PresentationFormat>On-screen Show (4:3)</PresentationFormat>
  <Paragraphs>334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Concourse</vt:lpstr>
      <vt:lpstr>SHOULDER COMPLEX</vt:lpstr>
      <vt:lpstr>Objectives</vt:lpstr>
      <vt:lpstr>PowerPoint Presentation</vt:lpstr>
      <vt:lpstr>scapulothoracic joint </vt:lpstr>
      <vt:lpstr>PowerPoint Presentation</vt:lpstr>
      <vt:lpstr>PowerPoint Presentation</vt:lpstr>
      <vt:lpstr>Motions of Scapula </vt:lpstr>
      <vt:lpstr>PowerPoint Presentation</vt:lpstr>
      <vt:lpstr>PowerPoint Presentation</vt:lpstr>
      <vt:lpstr>Sternoclavicular (SC) Joint </vt:lpstr>
      <vt:lpstr>PowerPoint Presentation</vt:lpstr>
      <vt:lpstr>Sternoclavicular Motions </vt:lpstr>
      <vt:lpstr>PowerPoint Presentation</vt:lpstr>
      <vt:lpstr>Elevation &amp; Depression of Clavicle </vt:lpstr>
      <vt:lpstr>PowerPoint Presentation</vt:lpstr>
      <vt:lpstr>Protraction &amp; Retraction of Clavicle </vt:lpstr>
      <vt:lpstr>PowerPoint Presentation</vt:lpstr>
      <vt:lpstr> Sternoclavicular ligaments</vt:lpstr>
      <vt:lpstr>PowerPoint Presentation</vt:lpstr>
      <vt:lpstr>Acromioclavicular Joint </vt:lpstr>
      <vt:lpstr>Acromioclavicular Joint ligaments</vt:lpstr>
      <vt:lpstr>Acromioclavicular Motions </vt:lpstr>
      <vt:lpstr>PowerPoint Presentation</vt:lpstr>
      <vt:lpstr>PowerPoint Presentation</vt:lpstr>
      <vt:lpstr>PowerPoint Presentation</vt:lpstr>
      <vt:lpstr>GLENOHUMERAL JOINT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Glenohumeral Motions OSTEOKINEMATICS </vt:lpstr>
      <vt:lpstr>PowerPoint Presentation</vt:lpstr>
      <vt:lpstr>ARTHROKINEMATICS </vt:lpstr>
      <vt:lpstr>Static Stabilization of the Glenohumeral Joint in the Dependent Arm </vt:lpstr>
      <vt:lpstr>PowerPoint Presentation</vt:lpstr>
      <vt:lpstr>Dynamic Stabilization of the Glenohumeral Joint </vt:lpstr>
      <vt:lpstr>PowerPoint Presentation</vt:lpstr>
      <vt:lpstr>Action line of deltoid</vt:lpstr>
      <vt:lpstr>PowerPoint Presentation</vt:lpstr>
      <vt:lpstr>Action line of SITS MUSCLES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Muscles of Depression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Integrated Function of Shoulder Complex/ Scapulohumeral rhythm </vt:lpstr>
      <vt:lpstr>PowerPoint Presentation</vt:lpstr>
      <vt:lpstr>PowerPoint Presentation</vt:lpstr>
      <vt:lpstr>PowerPoint Presentation</vt:lpstr>
      <vt:lpstr>PowerPoint Presentation</vt:lpstr>
      <vt:lpstr>PATHOMECHANICS OF SHOULDER JOINT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Admin</cp:lastModifiedBy>
  <cp:revision>6</cp:revision>
  <dcterms:created xsi:type="dcterms:W3CDTF">2016-06-17T05:06:42Z</dcterms:created>
  <dcterms:modified xsi:type="dcterms:W3CDTF">2020-08-13T04:54:36Z</dcterms:modified>
</cp:coreProperties>
</file>