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67" r:id="rId3"/>
    <p:sldId id="398" r:id="rId4"/>
    <p:sldId id="258" r:id="rId5"/>
    <p:sldId id="257" r:id="rId6"/>
    <p:sldId id="266" r:id="rId7"/>
    <p:sldId id="263" r:id="rId8"/>
    <p:sldId id="264" r:id="rId9"/>
    <p:sldId id="265" r:id="rId10"/>
    <p:sldId id="268" r:id="rId11"/>
    <p:sldId id="269" r:id="rId12"/>
    <p:sldId id="270" r:id="rId13"/>
    <p:sldId id="271" r:id="rId14"/>
    <p:sldId id="272" r:id="rId15"/>
    <p:sldId id="273" r:id="rId16"/>
    <p:sldId id="299" r:id="rId17"/>
    <p:sldId id="274" r:id="rId18"/>
    <p:sldId id="275" r:id="rId19"/>
    <p:sldId id="276" r:id="rId20"/>
    <p:sldId id="300" r:id="rId21"/>
    <p:sldId id="301" r:id="rId22"/>
    <p:sldId id="278" r:id="rId23"/>
    <p:sldId id="279" r:id="rId24"/>
    <p:sldId id="302" r:id="rId25"/>
    <p:sldId id="303" r:id="rId26"/>
    <p:sldId id="392" r:id="rId27"/>
    <p:sldId id="286" r:id="rId28"/>
    <p:sldId id="281" r:id="rId29"/>
    <p:sldId id="282" r:id="rId30"/>
    <p:sldId id="396" r:id="rId31"/>
    <p:sldId id="283" r:id="rId32"/>
    <p:sldId id="393" r:id="rId33"/>
    <p:sldId id="394" r:id="rId34"/>
    <p:sldId id="284" r:id="rId35"/>
    <p:sldId id="304" r:id="rId36"/>
    <p:sldId id="287" r:id="rId37"/>
    <p:sldId id="391" r:id="rId38"/>
    <p:sldId id="386" r:id="rId39"/>
    <p:sldId id="397"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3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8675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7633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08956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96604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1050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302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99063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0430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04815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CDD4EE02-E934-499E-9249-EB11C70FDBFC}" type="slidenum">
              <a:rPr lang="en-US"/>
              <a:pPr>
                <a:defRPr/>
              </a:pPr>
              <a:t>‹#›</a:t>
            </a:fld>
            <a:endParaRPr lang="en-US"/>
          </a:p>
        </p:txBody>
      </p:sp>
    </p:spTree>
    <p:extLst>
      <p:ext uri="{BB962C8B-B14F-4D97-AF65-F5344CB8AC3E}">
        <p14:creationId xmlns:p14="http://schemas.microsoft.com/office/powerpoint/2010/main" val="3888284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96381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2124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576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2855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499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391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3689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2313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8/25/2020</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639716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solidFill>
        </p:spPr>
        <p:txBody>
          <a:bodyPr/>
          <a:lstStyle/>
          <a:p>
            <a:r>
              <a:rPr lang="en-US" dirty="0">
                <a:latin typeface="Bernard MT Condensed" panose="02050806060905020404" pitchFamily="18" charset="0"/>
              </a:rPr>
              <a:t>BIOLOGICAL PRINCIPLES OF TOOTH PREPARATION</a:t>
            </a:r>
            <a:br>
              <a:rPr lang="en-US" dirty="0">
                <a:latin typeface="Bernard MT Condensed" panose="02050806060905020404" pitchFamily="18" charset="0"/>
              </a:rPr>
            </a:br>
            <a:endParaRPr lang="en-US" dirty="0">
              <a:latin typeface="Bernard MT Condensed" panose="02050806060905020404" pitchFamily="18" charset="0"/>
            </a:endParaRPr>
          </a:p>
        </p:txBody>
      </p:sp>
      <p:pic>
        <p:nvPicPr>
          <p:cNvPr id="3" name="Audio 2">
            <a:hlinkClick r:id="" action="ppaction://media"/>
            <a:extLst>
              <a:ext uri="{FF2B5EF4-FFF2-40B4-BE49-F238E27FC236}">
                <a16:creationId xmlns:a16="http://schemas.microsoft.com/office/drawing/2014/main" id="{31DAAAFA-C43C-4D6E-BD91-78661BC1B5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8995036"/>
      </p:ext>
    </p:extLst>
  </p:cSld>
  <p:clrMapOvr>
    <a:masterClrMapping/>
  </p:clrMapOvr>
  <mc:AlternateContent xmlns:mc="http://schemas.openxmlformats.org/markup-compatibility/2006">
    <mc:Choice xmlns:p14="http://schemas.microsoft.com/office/powerpoint/2010/main" Requires="p14">
      <p:transition spd="slow" p14:dur="2000" advTm="5744"/>
    </mc:Choice>
    <mc:Fallback>
      <p:transition spd="slow" advTm="5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5330" y="1086679"/>
            <a:ext cx="7772870" cy="4704522"/>
          </a:xfrm>
        </p:spPr>
        <p:txBody>
          <a:bodyPr/>
          <a:lstStyle/>
          <a:p>
            <a:pPr marL="0" indent="0">
              <a:buNone/>
            </a:pPr>
            <a:r>
              <a:rPr lang="en-US" dirty="0">
                <a:solidFill>
                  <a:srgbClr val="C00000"/>
                </a:solidFill>
              </a:rPr>
              <a:t>b) </a:t>
            </a:r>
            <a:r>
              <a:rPr lang="en-US" u="sng" dirty="0">
                <a:solidFill>
                  <a:srgbClr val="C00000"/>
                </a:solidFill>
              </a:rPr>
              <a:t>Soft tissues</a:t>
            </a:r>
            <a:r>
              <a:rPr lang="en-US" dirty="0">
                <a:solidFill>
                  <a:srgbClr val="C00000"/>
                </a:solidFill>
              </a:rPr>
              <a:t>:</a:t>
            </a:r>
          </a:p>
          <a:p>
            <a:pPr marL="0" indent="0">
              <a:buNone/>
            </a:pPr>
            <a:endParaRPr lang="en-US" dirty="0"/>
          </a:p>
          <a:p>
            <a:pPr>
              <a:lnSpc>
                <a:spcPct val="150000"/>
              </a:lnSpc>
            </a:pPr>
            <a:r>
              <a:rPr lang="en-US" dirty="0"/>
              <a:t>	Includes the tongue, cheek, lip, soft tissues should be carefully retracted using an aspirator tip, mouth mirror and saliva ejector especially, the tongue while preparing lingual surfaces of mandibular molars. </a:t>
            </a:r>
          </a:p>
          <a:p>
            <a:endParaRPr lang="en-US" dirty="0"/>
          </a:p>
        </p:txBody>
      </p:sp>
      <p:pic>
        <p:nvPicPr>
          <p:cNvPr id="2" name="Audio 1">
            <a:hlinkClick r:id="" action="ppaction://media"/>
            <a:extLst>
              <a:ext uri="{FF2B5EF4-FFF2-40B4-BE49-F238E27FC236}">
                <a16:creationId xmlns:a16="http://schemas.microsoft.com/office/drawing/2014/main" id="{8DFAC89C-52DA-4458-B51C-C995D3FF5D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7306149"/>
      </p:ext>
    </p:extLst>
  </p:cSld>
  <p:clrMapOvr>
    <a:masterClrMapping/>
  </p:clrMapOvr>
  <mc:AlternateContent xmlns:mc="http://schemas.openxmlformats.org/markup-compatibility/2006">
    <mc:Choice xmlns:p14="http://schemas.microsoft.com/office/powerpoint/2010/main" Requires="p14">
      <p:transition spd="slow" p14:dur="2000" advTm="19117"/>
    </mc:Choice>
    <mc:Fallback>
      <p:transition spd="slow" advTm="19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5330" y="928263"/>
            <a:ext cx="7880446" cy="4248860"/>
          </a:xfrm>
        </p:spPr>
        <p:txBody>
          <a:bodyPr>
            <a:normAutofit/>
          </a:bodyPr>
          <a:lstStyle/>
          <a:p>
            <a:pPr marL="0" indent="0">
              <a:buNone/>
            </a:pPr>
            <a:r>
              <a:rPr lang="en-US" u="sng" dirty="0">
                <a:solidFill>
                  <a:srgbClr val="C00000"/>
                </a:solidFill>
              </a:rPr>
              <a:t>c) Pulp:</a:t>
            </a:r>
            <a:r>
              <a:rPr lang="en-US" dirty="0"/>
              <a:t> </a:t>
            </a:r>
          </a:p>
          <a:p>
            <a:pPr algn="just"/>
            <a:r>
              <a:rPr lang="en-US" dirty="0"/>
              <a:t>	Here, proper knowledge of the anatomy and morphology of the tooth is important. </a:t>
            </a:r>
          </a:p>
          <a:p>
            <a:pPr algn="just"/>
            <a:r>
              <a:rPr lang="en-US" dirty="0"/>
              <a:t>	Diagnostic radiographs for assessing the pulp size and its proximity to the outer surface.</a:t>
            </a:r>
          </a:p>
          <a:p>
            <a:pPr algn="just"/>
            <a:r>
              <a:rPr lang="en-US" dirty="0"/>
              <a:t>Pulp affected by,</a:t>
            </a:r>
          </a:p>
          <a:p>
            <a:r>
              <a:rPr lang="en-US" dirty="0"/>
              <a:t>-	Temperature </a:t>
            </a:r>
          </a:p>
          <a:p>
            <a:r>
              <a:rPr lang="en-US" dirty="0"/>
              <a:t>-	Chemical agents</a:t>
            </a:r>
          </a:p>
          <a:p>
            <a:r>
              <a:rPr lang="en-US" dirty="0"/>
              <a:t>-	Microorganisms </a:t>
            </a:r>
          </a:p>
          <a:p>
            <a:endParaRPr lang="en-US" dirty="0"/>
          </a:p>
        </p:txBody>
      </p:sp>
      <p:pic>
        <p:nvPicPr>
          <p:cNvPr id="2" name="Audio 1">
            <a:hlinkClick r:id="" action="ppaction://media"/>
            <a:extLst>
              <a:ext uri="{FF2B5EF4-FFF2-40B4-BE49-F238E27FC236}">
                <a16:creationId xmlns:a16="http://schemas.microsoft.com/office/drawing/2014/main" id="{8FB38510-B404-4EBD-91AB-7119DEE2DF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60279632"/>
      </p:ext>
    </p:extLst>
  </p:cSld>
  <p:clrMapOvr>
    <a:masterClrMapping/>
  </p:clrMapOvr>
  <mc:AlternateContent xmlns:mc="http://schemas.openxmlformats.org/markup-compatibility/2006">
    <mc:Choice xmlns:p14="http://schemas.microsoft.com/office/powerpoint/2010/main" Requires="p14">
      <p:transition spd="slow" p14:dur="2000" advTm="16946"/>
    </mc:Choice>
    <mc:Fallback>
      <p:transition spd="slow" advTm="16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5329" y="1020417"/>
            <a:ext cx="8068705" cy="5582089"/>
          </a:xfrm>
        </p:spPr>
        <p:txBody>
          <a:bodyPr>
            <a:normAutofit/>
          </a:bodyPr>
          <a:lstStyle/>
          <a:p>
            <a:r>
              <a:rPr lang="en-US" dirty="0">
                <a:solidFill>
                  <a:schemeClr val="accent5"/>
                </a:solidFill>
              </a:rPr>
              <a:t>1. Temperature: </a:t>
            </a:r>
          </a:p>
          <a:p>
            <a:r>
              <a:rPr lang="en-US" dirty="0"/>
              <a:t>Heat generated due to friction between rotary instrument and surface being prepared. Excessive pressure, high speed, type, shape and condition of cutting alters the heat produced precautions. </a:t>
            </a:r>
          </a:p>
          <a:p>
            <a:r>
              <a:rPr lang="en-US" dirty="0"/>
              <a:t>Use of water spray, removes the debris and cools the tooth.</a:t>
            </a:r>
          </a:p>
          <a:p>
            <a:endParaRPr lang="en-US" dirty="0"/>
          </a:p>
        </p:txBody>
      </p:sp>
      <p:pic>
        <p:nvPicPr>
          <p:cNvPr id="2" name="Audio 1">
            <a:hlinkClick r:id="" action="ppaction://media"/>
            <a:extLst>
              <a:ext uri="{FF2B5EF4-FFF2-40B4-BE49-F238E27FC236}">
                <a16:creationId xmlns:a16="http://schemas.microsoft.com/office/drawing/2014/main" id="{9FAED7BB-7AE0-460F-81A6-BE9D84842B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3168054"/>
      </p:ext>
    </p:extLst>
  </p:cSld>
  <p:clrMapOvr>
    <a:masterClrMapping/>
  </p:clrMapOvr>
  <mc:AlternateContent xmlns:mc="http://schemas.openxmlformats.org/markup-compatibility/2006">
    <mc:Choice xmlns:p14="http://schemas.microsoft.com/office/powerpoint/2010/main" Requires="p14">
      <p:transition spd="slow" p14:dur="2000" advTm="33271"/>
    </mc:Choice>
    <mc:Fallback>
      <p:transition spd="slow" advTm="33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72353" y="712695"/>
            <a:ext cx="7906871" cy="5970494"/>
          </a:xfrm>
        </p:spPr>
        <p:txBody>
          <a:bodyPr>
            <a:normAutofit/>
          </a:bodyPr>
          <a:lstStyle/>
          <a:p>
            <a:pPr marL="0" indent="0">
              <a:lnSpc>
                <a:spcPct val="150000"/>
              </a:lnSpc>
              <a:buNone/>
            </a:pPr>
            <a:r>
              <a:rPr lang="en-US" dirty="0">
                <a:solidFill>
                  <a:srgbClr val="C00000"/>
                </a:solidFill>
              </a:rPr>
              <a:t>2. Chemical Action:</a:t>
            </a:r>
          </a:p>
          <a:p>
            <a:pPr>
              <a:lnSpc>
                <a:spcPct val="150000"/>
              </a:lnSpc>
            </a:pPr>
            <a:r>
              <a:rPr lang="en-US" dirty="0"/>
              <a:t>	Cements, bases and luting agents are known pulpal irritants. Hence, the use of cavity varnish (forms barrier) recommended.  Chemicals commonly used to clean and debride the preparation are contraindicated. </a:t>
            </a:r>
          </a:p>
          <a:p>
            <a:pPr marL="0" indent="0">
              <a:lnSpc>
                <a:spcPct val="150000"/>
              </a:lnSpc>
              <a:buNone/>
            </a:pPr>
            <a:endParaRPr lang="en-US" dirty="0"/>
          </a:p>
          <a:p>
            <a:pPr marL="0" indent="0">
              <a:lnSpc>
                <a:spcPct val="150000"/>
              </a:lnSpc>
              <a:buNone/>
            </a:pPr>
            <a:r>
              <a:rPr lang="en-US" dirty="0">
                <a:solidFill>
                  <a:srgbClr val="C00000"/>
                </a:solidFill>
              </a:rPr>
              <a:t>3. Bacteria: </a:t>
            </a:r>
          </a:p>
          <a:p>
            <a:pPr>
              <a:lnSpc>
                <a:spcPct val="150000"/>
              </a:lnSpc>
            </a:pPr>
            <a:r>
              <a:rPr lang="en-US" dirty="0"/>
              <a:t>	Due to bacteria left behind after preparation or having gained access to dentin due to </a:t>
            </a:r>
            <a:r>
              <a:rPr lang="en-US" dirty="0" err="1"/>
              <a:t>microleakage</a:t>
            </a:r>
            <a:r>
              <a:rPr lang="en-US" dirty="0"/>
              <a:t>. Thus, removal of all carious dentin is essential before tooth preparation. </a:t>
            </a:r>
          </a:p>
          <a:p>
            <a:endParaRPr lang="en-US" dirty="0"/>
          </a:p>
        </p:txBody>
      </p:sp>
      <p:pic>
        <p:nvPicPr>
          <p:cNvPr id="2" name="Audio 1">
            <a:hlinkClick r:id="" action="ppaction://media"/>
            <a:extLst>
              <a:ext uri="{FF2B5EF4-FFF2-40B4-BE49-F238E27FC236}">
                <a16:creationId xmlns:a16="http://schemas.microsoft.com/office/drawing/2014/main" id="{A9DAA85E-9C62-4A2E-B720-050C681A54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8959907"/>
      </p:ext>
    </p:extLst>
  </p:cSld>
  <p:clrMapOvr>
    <a:masterClrMapping/>
  </p:clrMapOvr>
  <mc:AlternateContent xmlns:mc="http://schemas.openxmlformats.org/markup-compatibility/2006">
    <mc:Choice xmlns:p14="http://schemas.microsoft.com/office/powerpoint/2010/main" Requires="p14">
      <p:transition spd="slow" p14:dur="2000" advTm="46124"/>
    </mc:Choice>
    <mc:Fallback>
      <p:transition spd="slow" advTm="4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24434" y="685794"/>
            <a:ext cx="8444753" cy="6360459"/>
          </a:xfrm>
        </p:spPr>
        <p:txBody>
          <a:bodyPr>
            <a:normAutofit/>
          </a:bodyPr>
          <a:lstStyle/>
          <a:p>
            <a:pPr marL="0" indent="0" algn="ctr">
              <a:buNone/>
            </a:pPr>
            <a:r>
              <a:rPr lang="en-US" sz="2800" b="1" dirty="0">
                <a:solidFill>
                  <a:srgbClr val="C00000"/>
                </a:solidFill>
              </a:rPr>
              <a:t>II. Conservation of Tooth Structure:</a:t>
            </a:r>
          </a:p>
          <a:p>
            <a:pPr marL="0" indent="0" algn="ctr">
              <a:buNone/>
            </a:pPr>
            <a:endParaRPr lang="en-US" sz="2800" dirty="0">
              <a:solidFill>
                <a:srgbClr val="C00000"/>
              </a:solidFill>
            </a:endParaRPr>
          </a:p>
          <a:p>
            <a:r>
              <a:rPr lang="en-US" cap="none" dirty="0"/>
              <a:t>Thickness of remaining dentin is inversely proportional to the pulpal response. So the preparation should not extend very deep as this may damage the </a:t>
            </a:r>
            <a:r>
              <a:rPr lang="en-US" cap="none" dirty="0" err="1"/>
              <a:t>odontoblastic</a:t>
            </a:r>
            <a:r>
              <a:rPr lang="en-US" cap="none" dirty="0"/>
              <a:t> processes which will adversely affect the cell nucleus at dentin pulp interface (</a:t>
            </a:r>
            <a:r>
              <a:rPr lang="en-US" cap="none" dirty="0" err="1"/>
              <a:t>dowden</a:t>
            </a:r>
            <a:r>
              <a:rPr lang="en-US" cap="none" dirty="0"/>
              <a:t>). </a:t>
            </a:r>
          </a:p>
          <a:p>
            <a:r>
              <a:rPr lang="en-US" cap="none" dirty="0"/>
              <a:t>Thus, special care has to be taken when preparing vital teeth for complete coverage</a:t>
            </a:r>
            <a:r>
              <a:rPr lang="en-US" dirty="0"/>
              <a:t>. </a:t>
            </a:r>
          </a:p>
          <a:p>
            <a:endParaRPr lang="en-US" dirty="0"/>
          </a:p>
        </p:txBody>
      </p:sp>
      <p:pic>
        <p:nvPicPr>
          <p:cNvPr id="2" name="Audio 1">
            <a:hlinkClick r:id="" action="ppaction://media"/>
            <a:extLst>
              <a:ext uri="{FF2B5EF4-FFF2-40B4-BE49-F238E27FC236}">
                <a16:creationId xmlns:a16="http://schemas.microsoft.com/office/drawing/2014/main" id="{487D54F5-FDF6-4B90-AB8C-EE9D37F95A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4188134"/>
      </p:ext>
    </p:extLst>
  </p:cSld>
  <p:clrMapOvr>
    <a:masterClrMapping/>
  </p:clrMapOvr>
  <mc:AlternateContent xmlns:mc="http://schemas.openxmlformats.org/markup-compatibility/2006">
    <mc:Choice xmlns:p14="http://schemas.microsoft.com/office/powerpoint/2010/main" Requires="p14">
      <p:transition spd="slow" p14:dur="2000" advTm="24154"/>
    </mc:Choice>
    <mc:Fallback>
      <p:transition spd="slow" advTm="2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60611" y="1264024"/>
            <a:ext cx="7920318" cy="5078506"/>
          </a:xfrm>
        </p:spPr>
        <p:txBody>
          <a:bodyPr>
            <a:normAutofit/>
          </a:bodyPr>
          <a:lstStyle/>
          <a:p>
            <a:r>
              <a:rPr lang="en-US" dirty="0"/>
              <a:t>Tooth structure conserved using following methods:-</a:t>
            </a:r>
          </a:p>
          <a:p>
            <a:pPr marL="457200" lvl="0" indent="-457200">
              <a:buFont typeface="+mj-lt"/>
              <a:buAutoNum type="arabicPeriod"/>
            </a:pPr>
            <a:r>
              <a:rPr lang="en-US" dirty="0"/>
              <a:t>Use of partial coverage instead of full coverage crowns. </a:t>
            </a:r>
          </a:p>
          <a:p>
            <a:pPr marL="457200" lvl="0" indent="-457200">
              <a:buFont typeface="+mj-lt"/>
              <a:buAutoNum type="arabicPeriod"/>
            </a:pPr>
            <a:r>
              <a:rPr lang="en-US" dirty="0"/>
              <a:t>Preparation of teeth with minimum possible axial taper (i.e. not more than 8</a:t>
            </a:r>
            <a:r>
              <a:rPr lang="en-US" baseline="30000" dirty="0"/>
              <a:t>0</a:t>
            </a:r>
            <a:r>
              <a:rPr lang="en-US" dirty="0"/>
              <a:t>).</a:t>
            </a:r>
          </a:p>
          <a:p>
            <a:pPr marL="457200" lvl="0" indent="-457200">
              <a:buFont typeface="+mj-lt"/>
              <a:buAutoNum type="arabicPeriod"/>
            </a:pPr>
            <a:r>
              <a:rPr lang="en-US" dirty="0"/>
              <a:t>Preparation of </a:t>
            </a:r>
            <a:r>
              <a:rPr lang="en-US" dirty="0" err="1"/>
              <a:t>occlusal</a:t>
            </a:r>
            <a:r>
              <a:rPr lang="en-US" dirty="0"/>
              <a:t> surfaces so that reduction follows the anatomic planes to give uniform thickness.</a:t>
            </a:r>
          </a:p>
          <a:p>
            <a:pPr marL="457200" lvl="0" indent="-457200">
              <a:buFont typeface="+mj-lt"/>
              <a:buAutoNum type="arabicPeriod"/>
            </a:pPr>
            <a:r>
              <a:rPr lang="en-US" dirty="0"/>
              <a:t>Selection of a conservative margin. </a:t>
            </a:r>
          </a:p>
          <a:p>
            <a:pPr marL="457200" lvl="0" indent="-457200">
              <a:buFont typeface="+mj-lt"/>
              <a:buAutoNum type="arabicPeriod"/>
            </a:pPr>
            <a:r>
              <a:rPr lang="en-US" dirty="0"/>
              <a:t>Avoiding unnecessary apical extension of the restoration. </a:t>
            </a:r>
          </a:p>
          <a:p>
            <a:pPr marL="457200" indent="-457200">
              <a:buFont typeface="+mj-lt"/>
              <a:buAutoNum type="arabicPeriod"/>
            </a:pPr>
            <a:endParaRPr lang="en-US" dirty="0"/>
          </a:p>
        </p:txBody>
      </p:sp>
      <p:pic>
        <p:nvPicPr>
          <p:cNvPr id="2" name="Audio 1">
            <a:hlinkClick r:id="" action="ppaction://media"/>
            <a:extLst>
              <a:ext uri="{FF2B5EF4-FFF2-40B4-BE49-F238E27FC236}">
                <a16:creationId xmlns:a16="http://schemas.microsoft.com/office/drawing/2014/main" id="{A09C47B8-B899-4CBE-8C1F-1EF3225B9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2261703"/>
      </p:ext>
    </p:extLst>
  </p:cSld>
  <p:clrMapOvr>
    <a:masterClrMapping/>
  </p:clrMapOvr>
  <mc:AlternateContent xmlns:mc="http://schemas.openxmlformats.org/markup-compatibility/2006">
    <mc:Choice xmlns:p14="http://schemas.microsoft.com/office/powerpoint/2010/main" Requires="p14">
      <p:transition spd="slow" p14:dur="2000" advTm="26644"/>
    </mc:Choice>
    <mc:Fallback>
      <p:transition spd="slow" advTm="26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391609961"/>
              </p:ext>
            </p:extLst>
          </p:nvPr>
        </p:nvGraphicFramePr>
        <p:xfrm>
          <a:off x="242047" y="215153"/>
          <a:ext cx="8458200" cy="6414247"/>
        </p:xfrm>
        <a:graphic>
          <a:graphicData uri="http://schemas.openxmlformats.org/drawingml/2006/table">
            <a:tbl>
              <a:tblPr firstRow="1" bandRow="1">
                <a:tableStyleId>{5C22544A-7EE6-4342-B048-85BDC9FD1C3A}</a:tableStyleId>
              </a:tblPr>
              <a:tblGrid>
                <a:gridCol w="1691640">
                  <a:extLst>
                    <a:ext uri="{9D8B030D-6E8A-4147-A177-3AD203B41FA5}">
                      <a16:colId xmlns:a16="http://schemas.microsoft.com/office/drawing/2014/main" val="20000"/>
                    </a:ext>
                  </a:extLst>
                </a:gridCol>
                <a:gridCol w="1691640">
                  <a:extLst>
                    <a:ext uri="{9D8B030D-6E8A-4147-A177-3AD203B41FA5}">
                      <a16:colId xmlns:a16="http://schemas.microsoft.com/office/drawing/2014/main" val="20001"/>
                    </a:ext>
                  </a:extLst>
                </a:gridCol>
                <a:gridCol w="2309176">
                  <a:extLst>
                    <a:ext uri="{9D8B030D-6E8A-4147-A177-3AD203B41FA5}">
                      <a16:colId xmlns:a16="http://schemas.microsoft.com/office/drawing/2014/main" val="20002"/>
                    </a:ext>
                  </a:extLst>
                </a:gridCol>
                <a:gridCol w="1474826">
                  <a:extLst>
                    <a:ext uri="{9D8B030D-6E8A-4147-A177-3AD203B41FA5}">
                      <a16:colId xmlns:a16="http://schemas.microsoft.com/office/drawing/2014/main" val="20003"/>
                    </a:ext>
                  </a:extLst>
                </a:gridCol>
                <a:gridCol w="1290918">
                  <a:extLst>
                    <a:ext uri="{9D8B030D-6E8A-4147-A177-3AD203B41FA5}">
                      <a16:colId xmlns:a16="http://schemas.microsoft.com/office/drawing/2014/main" val="20004"/>
                    </a:ext>
                  </a:extLst>
                </a:gridCol>
              </a:tblGrid>
              <a:tr h="847164">
                <a:tc>
                  <a:txBody>
                    <a:bodyPr/>
                    <a:lstStyle/>
                    <a:p>
                      <a:r>
                        <a:rPr lang="en-US" dirty="0"/>
                        <a:t>title</a:t>
                      </a:r>
                    </a:p>
                  </a:txBody>
                  <a:tcPr/>
                </a:tc>
                <a:tc>
                  <a:txBody>
                    <a:bodyPr/>
                    <a:lstStyle/>
                    <a:p>
                      <a:r>
                        <a:rPr lang="en-US" dirty="0"/>
                        <a:t>Author and journal</a:t>
                      </a:r>
                    </a:p>
                  </a:txBody>
                  <a:tcPr/>
                </a:tc>
                <a:tc>
                  <a:txBody>
                    <a:bodyPr/>
                    <a:lstStyle/>
                    <a:p>
                      <a:r>
                        <a:rPr lang="en-US" dirty="0"/>
                        <a:t>Materials</a:t>
                      </a:r>
                    </a:p>
                  </a:txBody>
                  <a:tcPr/>
                </a:tc>
                <a:tc>
                  <a:txBody>
                    <a:bodyPr/>
                    <a:lstStyle/>
                    <a:p>
                      <a:r>
                        <a:rPr lang="en-US" dirty="0"/>
                        <a:t>Conclusion</a:t>
                      </a:r>
                    </a:p>
                  </a:txBody>
                  <a:tcPr/>
                </a:tc>
                <a:tc>
                  <a:txBody>
                    <a:bodyPr/>
                    <a:lstStyle/>
                    <a:p>
                      <a:r>
                        <a:rPr lang="en-US" dirty="0"/>
                        <a:t>level</a:t>
                      </a:r>
                    </a:p>
                  </a:txBody>
                  <a:tcPr/>
                </a:tc>
                <a:extLst>
                  <a:ext uri="{0D108BD9-81ED-4DB2-BD59-A6C34878D82A}">
                    <a16:rowId xmlns:a16="http://schemas.microsoft.com/office/drawing/2014/main" val="10000"/>
                  </a:ext>
                </a:extLst>
              </a:tr>
              <a:tr h="5567083">
                <a:tc>
                  <a:txBody>
                    <a:bodyPr/>
                    <a:lstStyle/>
                    <a:p>
                      <a:r>
                        <a:rPr lang="en-US" dirty="0"/>
                        <a:t>Tooth preparations for complete crowns: An art form based on scientific principles</a:t>
                      </a:r>
                    </a:p>
                  </a:txBody>
                  <a:tcPr/>
                </a:tc>
                <a:tc>
                  <a:txBody>
                    <a:bodyPr/>
                    <a:lstStyle/>
                    <a:p>
                      <a:r>
                        <a:rPr lang="en-US" dirty="0"/>
                        <a:t>Charles J. </a:t>
                      </a:r>
                      <a:r>
                        <a:rPr lang="en-US" dirty="0" err="1"/>
                        <a:t>Goodacre</a:t>
                      </a:r>
                      <a:r>
                        <a:rPr lang="en-US" dirty="0"/>
                        <a:t>, DDS, </a:t>
                      </a:r>
                      <a:r>
                        <a:rPr lang="en-US" dirty="0" err="1"/>
                        <a:t>MSD,a</a:t>
                      </a:r>
                      <a:r>
                        <a:rPr lang="en-US" dirty="0"/>
                        <a:t> Wayne V. </a:t>
                      </a:r>
                      <a:r>
                        <a:rPr lang="en-US" dirty="0" err="1"/>
                        <a:t>Campagni</a:t>
                      </a:r>
                      <a:r>
                        <a:rPr lang="en-US" dirty="0"/>
                        <a:t>, </a:t>
                      </a:r>
                      <a:r>
                        <a:rPr lang="en-US" dirty="0" err="1"/>
                        <a:t>DMD,b</a:t>
                      </a:r>
                      <a:r>
                        <a:rPr lang="en-US" dirty="0"/>
                        <a:t> and Steven A. </a:t>
                      </a:r>
                      <a:r>
                        <a:rPr lang="en-US" dirty="0" err="1"/>
                        <a:t>Aquilino</a:t>
                      </a:r>
                      <a:r>
                        <a:rPr lang="en-US" dirty="0"/>
                        <a:t>, DDS, MSc THE JOURNAL OF PROSTHETIC DENTISTRY 363 </a:t>
                      </a:r>
                      <a:r>
                        <a:rPr lang="en-US" dirty="0" err="1"/>
                        <a:t>april</a:t>
                      </a:r>
                      <a:r>
                        <a:rPr lang="en-US" dirty="0"/>
                        <a:t> 2001</a:t>
                      </a:r>
                    </a:p>
                  </a:txBody>
                  <a:tcPr/>
                </a:tc>
                <a:tc>
                  <a:txBody>
                    <a:bodyPr/>
                    <a:lstStyle/>
                    <a:p>
                      <a:r>
                        <a:rPr lang="en-US" dirty="0"/>
                        <a:t>Literature covering 250 years of clinical practice was reviewed with emphasis on scientific data acquired during the last 50 years. Both a MEDLINE search and an extensive manual search were used to locate relevant articles written in English in the last 50 years.</a:t>
                      </a:r>
                    </a:p>
                  </a:txBody>
                  <a:tcPr/>
                </a:tc>
                <a:tc>
                  <a:txBody>
                    <a:bodyPr/>
                    <a:lstStyle/>
                    <a:p>
                      <a:r>
                        <a:rPr lang="en-US" dirty="0"/>
                        <a:t>Nine scientific principles have been developed that ensure mechanical, biologic, and esthetic success for tooth preparation of complete coverage restorations.</a:t>
                      </a:r>
                    </a:p>
                  </a:txBody>
                  <a:tcPr/>
                </a:tc>
                <a:tc>
                  <a:txBody>
                    <a:bodyPr/>
                    <a:lstStyle/>
                    <a:p>
                      <a:r>
                        <a:rPr lang="en-US" dirty="0"/>
                        <a:t>5</a:t>
                      </a:r>
                    </a:p>
                  </a:txBody>
                  <a:tcPr/>
                </a:tc>
                <a:extLst>
                  <a:ext uri="{0D108BD9-81ED-4DB2-BD59-A6C34878D82A}">
                    <a16:rowId xmlns:a16="http://schemas.microsoft.com/office/drawing/2014/main" val="10001"/>
                  </a:ext>
                </a:extLst>
              </a:tr>
            </a:tbl>
          </a:graphicData>
        </a:graphic>
      </p:graphicFrame>
      <p:pic>
        <p:nvPicPr>
          <p:cNvPr id="3" name="Audio 2">
            <a:hlinkClick r:id="" action="ppaction://media"/>
            <a:extLst>
              <a:ext uri="{FF2B5EF4-FFF2-40B4-BE49-F238E27FC236}">
                <a16:creationId xmlns:a16="http://schemas.microsoft.com/office/drawing/2014/main" id="{46AE6E39-B878-45EE-8A8B-64E4D83750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3270047"/>
      </p:ext>
    </p:extLst>
  </p:cSld>
  <p:clrMapOvr>
    <a:masterClrMapping/>
  </p:clrMapOvr>
  <mc:AlternateContent xmlns:mc="http://schemas.openxmlformats.org/markup-compatibility/2006">
    <mc:Choice xmlns:p14="http://schemas.microsoft.com/office/powerpoint/2010/main" Requires="p14">
      <p:transition spd="slow" p14:dur="2000" advTm="24971"/>
    </mc:Choice>
    <mc:Fallback>
      <p:transition spd="slow" advTm="2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CONSIDERATIONS AFFECTING FUTURE DENTAL HEALTH</a:t>
            </a:r>
            <a:br>
              <a:rPr lang="en-US" dirty="0"/>
            </a:br>
            <a:endParaRPr lang="en-US" dirty="0"/>
          </a:p>
        </p:txBody>
      </p:sp>
      <p:sp>
        <p:nvSpPr>
          <p:cNvPr id="3" name="Content Placeholder 2"/>
          <p:cNvSpPr>
            <a:spLocks noGrp="1"/>
          </p:cNvSpPr>
          <p:nvPr>
            <p:ph sz="quarter" idx="13"/>
          </p:nvPr>
        </p:nvSpPr>
        <p:spPr/>
        <p:txBody>
          <a:bodyPr>
            <a:normAutofit fontScale="92500" lnSpcReduction="20000"/>
          </a:bodyPr>
          <a:lstStyle/>
          <a:p>
            <a:pPr marL="0" indent="0">
              <a:lnSpc>
                <a:spcPct val="150000"/>
              </a:lnSpc>
              <a:buNone/>
            </a:pPr>
            <a:r>
              <a:rPr lang="en-US" sz="2600" cap="none" dirty="0">
                <a:solidFill>
                  <a:srgbClr val="FF0000"/>
                </a:solidFill>
                <a:latin typeface="Times New Roman" panose="02020603050405020304" pitchFamily="18" charset="0"/>
                <a:cs typeface="Times New Roman" panose="02020603050405020304" pitchFamily="18" charset="0"/>
              </a:rPr>
              <a:t>Axial reduction:</a:t>
            </a:r>
            <a:endParaRPr lang="en-US" cap="none"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cap="none" dirty="0">
                <a:latin typeface="Times New Roman" panose="02020603050405020304" pitchFamily="18" charset="0"/>
                <a:cs typeface="Times New Roman" panose="02020603050405020304" pitchFamily="18" charset="0"/>
              </a:rPr>
              <a:t>Gingival inflammation is commonly associated with crowns and FPD abutments having excessive axial contours, as it is more difficult for the patient to maintain plaque control around the gingival margins. It is essential that a tooth preparation provide sufficient space for the development of good axial contours. This will enable the junction between the restoration and the tooth to be smooth and free of any ledges or abrupt changes in direction. </a:t>
            </a:r>
          </a:p>
          <a:p>
            <a:endParaRPr lang="en-US" dirty="0"/>
          </a:p>
        </p:txBody>
      </p:sp>
      <p:pic>
        <p:nvPicPr>
          <p:cNvPr id="4" name="Audio 3">
            <a:hlinkClick r:id="" action="ppaction://media"/>
            <a:extLst>
              <a:ext uri="{FF2B5EF4-FFF2-40B4-BE49-F238E27FC236}">
                <a16:creationId xmlns:a16="http://schemas.microsoft.com/office/drawing/2014/main" id="{494C7A65-08FE-4216-B319-9BB2617D77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1474215"/>
      </p:ext>
    </p:extLst>
  </p:cSld>
  <p:clrMapOvr>
    <a:masterClrMapping/>
  </p:clrMapOvr>
  <mc:AlternateContent xmlns:mc="http://schemas.openxmlformats.org/markup-compatibility/2006">
    <mc:Choice xmlns:p14="http://schemas.microsoft.com/office/powerpoint/2010/main" Requires="p14">
      <p:transition spd="slow" p14:dur="2000" advTm="36009"/>
    </mc:Choice>
    <mc:Fallback>
      <p:transition spd="slow" advTm="36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algn="just">
              <a:lnSpc>
                <a:spcPct val="150000"/>
              </a:lnSpc>
            </a:pPr>
            <a:r>
              <a:rPr lang="en-US" cap="none" dirty="0">
                <a:latin typeface="Times New Roman" panose="02020603050405020304" pitchFamily="18" charset="0"/>
                <a:cs typeface="Times New Roman" panose="02020603050405020304" pitchFamily="18" charset="0"/>
              </a:rPr>
              <a:t>Unless a restoration is needed to correct a malformed or </a:t>
            </a:r>
            <a:r>
              <a:rPr lang="en-US" cap="none" dirty="0" err="1">
                <a:latin typeface="Times New Roman" panose="02020603050405020304" pitchFamily="18" charset="0"/>
                <a:cs typeface="Times New Roman" panose="02020603050405020304" pitchFamily="18" charset="0"/>
              </a:rPr>
              <a:t>malpositioned</a:t>
            </a:r>
            <a:r>
              <a:rPr lang="en-US" cap="none" dirty="0">
                <a:latin typeface="Times New Roman" panose="02020603050405020304" pitchFamily="18" charset="0"/>
                <a:cs typeface="Times New Roman" panose="02020603050405020304" pitchFamily="18" charset="0"/>
              </a:rPr>
              <a:t> tooth, a crown should duplicate the contours and profile of the original tooth. Sufficient tooth structure must be removed to allow the development of correctly formed axial contours, particularly in the interproximal and furcation areas, where periodontal disease often begins. </a:t>
            </a:r>
          </a:p>
          <a:p>
            <a:pPr algn="just"/>
            <a:endParaRPr lang="en-US" dirty="0">
              <a:latin typeface="Times New Roman" panose="02020603050405020304" pitchFamily="18"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847F6219-B89B-438C-AB07-DC557030BE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6787945"/>
      </p:ext>
    </p:extLst>
  </p:cSld>
  <p:clrMapOvr>
    <a:masterClrMapping/>
  </p:clrMapOvr>
  <mc:AlternateContent xmlns:mc="http://schemas.openxmlformats.org/markup-compatibility/2006">
    <mc:Choice xmlns:p14="http://schemas.microsoft.com/office/powerpoint/2010/main" Requires="p14">
      <p:transition spd="slow" p14:dur="2000" advTm="19836"/>
    </mc:Choice>
    <mc:Fallback>
      <p:transition spd="slow" advTm="19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solidFill>
                  <a:srgbClr val="C00000"/>
                </a:solidFill>
                <a:latin typeface="Times New Roman" panose="02020603050405020304" pitchFamily="18" charset="0"/>
                <a:cs typeface="Times New Roman" panose="02020603050405020304" pitchFamily="18" charset="0"/>
              </a:rPr>
              <a:t>MARGIN PLACEMENT</a:t>
            </a:r>
            <a:endParaRPr lang="en-US" cap="none" dirty="0">
              <a:solidFill>
                <a:srgbClr val="C00000"/>
              </a:solidFill>
            </a:endParaRPr>
          </a:p>
        </p:txBody>
      </p:sp>
      <p:sp>
        <p:nvSpPr>
          <p:cNvPr id="3" name="Content Placeholder 2"/>
          <p:cNvSpPr>
            <a:spLocks noGrp="1"/>
          </p:cNvSpPr>
          <p:nvPr>
            <p:ph sz="quarter" idx="13"/>
          </p:nvPr>
        </p:nvSpPr>
        <p:spPr>
          <a:xfrm>
            <a:off x="685330" y="2367093"/>
            <a:ext cx="8109046" cy="4302648"/>
          </a:xfrm>
        </p:spPr>
        <p:txBody>
          <a:bodyPr>
            <a:normAutofit lnSpcReduction="10000"/>
          </a:bodyPr>
          <a:lstStyle/>
          <a:p>
            <a:pPr algn="just" fontAlgn="base">
              <a:spcBef>
                <a:spcPct val="50000"/>
              </a:spcBef>
              <a:spcAft>
                <a:spcPct val="0"/>
              </a:spcAft>
              <a:buClrTx/>
            </a:pPr>
            <a:r>
              <a:rPr lang="en-US" sz="2400" cap="none" dirty="0">
                <a:solidFill>
                  <a:prstClr val="black"/>
                </a:solidFill>
                <a:latin typeface="Times New Roman" panose="02020603050405020304" pitchFamily="18" charset="0"/>
                <a:cs typeface="Times New Roman" panose="02020603050405020304" pitchFamily="18" charset="0"/>
              </a:rPr>
              <a:t>Whenever possible, the margin of the preparation should be </a:t>
            </a:r>
            <a:r>
              <a:rPr lang="en-US" sz="2400" cap="none" dirty="0" err="1">
                <a:solidFill>
                  <a:prstClr val="black"/>
                </a:solidFill>
                <a:latin typeface="Times New Roman" panose="02020603050405020304" pitchFamily="18" charset="0"/>
                <a:cs typeface="Times New Roman" panose="02020603050405020304" pitchFamily="18" charset="0"/>
              </a:rPr>
              <a:t>supragingival</a:t>
            </a:r>
            <a:r>
              <a:rPr lang="en-US" sz="2400" cap="none" dirty="0">
                <a:solidFill>
                  <a:prstClr val="black"/>
                </a:solidFill>
                <a:latin typeface="Times New Roman" panose="02020603050405020304" pitchFamily="18" charset="0"/>
                <a:cs typeface="Times New Roman" panose="02020603050405020304" pitchFamily="18" charset="0"/>
              </a:rPr>
              <a:t>. </a:t>
            </a:r>
          </a:p>
          <a:p>
            <a:pPr algn="just" fontAlgn="base">
              <a:spcBef>
                <a:spcPct val="50000"/>
              </a:spcBef>
              <a:spcAft>
                <a:spcPct val="0"/>
              </a:spcAft>
              <a:buClrTx/>
            </a:pPr>
            <a:r>
              <a:rPr lang="en-US" sz="2400" cap="none" dirty="0" err="1">
                <a:solidFill>
                  <a:prstClr val="black"/>
                </a:solidFill>
                <a:latin typeface="Times New Roman" panose="02020603050405020304" pitchFamily="18" charset="0"/>
                <a:cs typeface="Times New Roman" panose="02020603050405020304" pitchFamily="18" charset="0"/>
              </a:rPr>
              <a:t>Subgingival</a:t>
            </a:r>
            <a:r>
              <a:rPr lang="en-US" sz="2400" cap="none" dirty="0">
                <a:solidFill>
                  <a:prstClr val="black"/>
                </a:solidFill>
                <a:latin typeface="Times New Roman" panose="02020603050405020304" pitchFamily="18" charset="0"/>
                <a:cs typeface="Times New Roman" panose="02020603050405020304" pitchFamily="18" charset="0"/>
              </a:rPr>
              <a:t> margins of cemented restorations have been identified as a major factor in periodontal disease, particularly when they encroach on the epithelial attachment. </a:t>
            </a:r>
            <a:r>
              <a:rPr lang="en-US" sz="2400" cap="none" dirty="0" err="1">
                <a:solidFill>
                  <a:prstClr val="black"/>
                </a:solidFill>
                <a:latin typeface="Times New Roman" panose="02020603050405020304" pitchFamily="18" charset="0"/>
                <a:cs typeface="Times New Roman" panose="02020603050405020304" pitchFamily="18" charset="0"/>
              </a:rPr>
              <a:t>Supragingival</a:t>
            </a:r>
            <a:r>
              <a:rPr lang="en-US" sz="2400" cap="none" dirty="0">
                <a:solidFill>
                  <a:prstClr val="black"/>
                </a:solidFill>
                <a:latin typeface="Times New Roman" panose="02020603050405020304" pitchFamily="18" charset="0"/>
                <a:cs typeface="Times New Roman" panose="02020603050405020304" pitchFamily="18" charset="0"/>
              </a:rPr>
              <a:t> margins are easier to prepare accurately without trauma to the soft tissues. </a:t>
            </a:r>
          </a:p>
          <a:p>
            <a:pPr algn="just" fontAlgn="base">
              <a:spcBef>
                <a:spcPct val="50000"/>
              </a:spcBef>
              <a:spcAft>
                <a:spcPct val="0"/>
              </a:spcAft>
              <a:buClrTx/>
            </a:pPr>
            <a:r>
              <a:rPr lang="en-US" sz="2400" cap="none" dirty="0" err="1">
                <a:solidFill>
                  <a:prstClr val="black"/>
                </a:solidFill>
                <a:latin typeface="Times New Roman" panose="02020603050405020304" pitchFamily="18" charset="0"/>
                <a:cs typeface="Times New Roman" panose="02020603050405020304" pitchFamily="18" charset="0"/>
              </a:rPr>
              <a:t>Supragingival</a:t>
            </a:r>
            <a:r>
              <a:rPr lang="en-US" sz="2400" cap="none" dirty="0">
                <a:solidFill>
                  <a:prstClr val="black"/>
                </a:solidFill>
                <a:latin typeface="Times New Roman" panose="02020603050405020304" pitchFamily="18" charset="0"/>
                <a:cs typeface="Times New Roman" panose="02020603050405020304" pitchFamily="18" charset="0"/>
              </a:rPr>
              <a:t> margins are usually located on enamel, whereas </a:t>
            </a:r>
            <a:r>
              <a:rPr lang="en-US" sz="2400" cap="none" dirty="0" err="1">
                <a:solidFill>
                  <a:prstClr val="black"/>
                </a:solidFill>
                <a:latin typeface="Times New Roman" panose="02020603050405020304" pitchFamily="18" charset="0"/>
                <a:cs typeface="Times New Roman" panose="02020603050405020304" pitchFamily="18" charset="0"/>
              </a:rPr>
              <a:t>subgingival</a:t>
            </a:r>
            <a:r>
              <a:rPr lang="en-US" sz="2400" cap="none" dirty="0">
                <a:solidFill>
                  <a:prstClr val="black"/>
                </a:solidFill>
                <a:latin typeface="Times New Roman" panose="02020603050405020304" pitchFamily="18" charset="0"/>
                <a:cs typeface="Times New Roman" panose="02020603050405020304" pitchFamily="18" charset="0"/>
              </a:rPr>
              <a:t> margins are either on dentin or on </a:t>
            </a:r>
            <a:r>
              <a:rPr lang="en-US" sz="2400" cap="none" dirty="0" err="1">
                <a:solidFill>
                  <a:prstClr val="black"/>
                </a:solidFill>
                <a:latin typeface="Times New Roman" panose="02020603050405020304" pitchFamily="18" charset="0"/>
                <a:cs typeface="Times New Roman" panose="02020603050405020304" pitchFamily="18" charset="0"/>
              </a:rPr>
              <a:t>cementum</a:t>
            </a:r>
            <a:r>
              <a:rPr lang="en-US" sz="2400" cap="none" dirty="0">
                <a:solidFill>
                  <a:prstClr val="black"/>
                </a:solidFill>
                <a:latin typeface="Times New Roman" panose="02020603050405020304" pitchFamily="18" charset="0"/>
                <a:cs typeface="Times New Roman" panose="02020603050405020304" pitchFamily="18" charset="0"/>
              </a:rPr>
              <a:t>. </a:t>
            </a:r>
            <a:endParaRPr lang="en-US" sz="2400" cap="none" dirty="0">
              <a:solidFill>
                <a:prstClr val="black"/>
              </a:solidFill>
              <a:latin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BD43A3A8-ED88-4F40-9825-8765C3050D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1391023"/>
      </p:ext>
    </p:extLst>
  </p:cSld>
  <p:clrMapOvr>
    <a:masterClrMapping/>
  </p:clrMapOvr>
  <mc:AlternateContent xmlns:mc="http://schemas.openxmlformats.org/markup-compatibility/2006">
    <mc:Choice xmlns:p14="http://schemas.microsoft.com/office/powerpoint/2010/main" Requires="p14">
      <p:transition spd="slow" p14:dur="2000" advTm="27935"/>
    </mc:Choice>
    <mc:Fallback>
      <p:transition spd="slow" advTm="27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
          <p:cNvSpPr>
            <a:spLocks noChangeArrowheads="1"/>
          </p:cNvSpPr>
          <p:nvPr/>
        </p:nvSpPr>
        <p:spPr bwMode="auto">
          <a:xfrm>
            <a:off x="860612" y="910697"/>
            <a:ext cx="4530538" cy="3642253"/>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35" name="Oval 4"/>
          <p:cNvSpPr>
            <a:spLocks noChangeArrowheads="1"/>
          </p:cNvSpPr>
          <p:nvPr/>
        </p:nvSpPr>
        <p:spPr bwMode="auto">
          <a:xfrm>
            <a:off x="4114800" y="1028700"/>
            <a:ext cx="3810000" cy="350520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36" name="Oval 5"/>
          <p:cNvSpPr>
            <a:spLocks noChangeArrowheads="1"/>
          </p:cNvSpPr>
          <p:nvPr/>
        </p:nvSpPr>
        <p:spPr bwMode="auto">
          <a:xfrm>
            <a:off x="2686050" y="3390900"/>
            <a:ext cx="4114800" cy="335280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37" name="Text Box 7"/>
          <p:cNvSpPr txBox="1">
            <a:spLocks noChangeArrowheads="1"/>
          </p:cNvSpPr>
          <p:nvPr/>
        </p:nvSpPr>
        <p:spPr bwMode="auto">
          <a:xfrm>
            <a:off x="1149492" y="1061129"/>
            <a:ext cx="2836442"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fontAlgn="base">
              <a:lnSpc>
                <a:spcPct val="55000"/>
              </a:lnSpc>
              <a:spcBef>
                <a:spcPct val="50000"/>
              </a:spcBef>
              <a:spcAft>
                <a:spcPct val="0"/>
              </a:spcAft>
            </a:pPr>
            <a:endParaRPr lang="en-US" sz="1600" dirty="0">
              <a:solidFill>
                <a:prstClr val="black"/>
              </a:solidFill>
              <a:latin typeface="Times New Roman" panose="02020603050405020304" pitchFamily="18" charset="0"/>
            </a:endParaRPr>
          </a:p>
          <a:p>
            <a:pPr algn="ctr" defTabSz="914400" fontAlgn="base">
              <a:lnSpc>
                <a:spcPct val="55000"/>
              </a:lnSpc>
              <a:spcBef>
                <a:spcPct val="50000"/>
              </a:spcBef>
              <a:spcAft>
                <a:spcPct val="0"/>
              </a:spcAft>
            </a:pPr>
            <a:r>
              <a:rPr lang="en-US" sz="1600" b="1" dirty="0">
                <a:solidFill>
                  <a:srgbClr val="C00000"/>
                </a:solidFill>
                <a:latin typeface="Times New Roman" panose="02020603050405020304" pitchFamily="18" charset="0"/>
              </a:rPr>
              <a:t>BIOLOGIC</a:t>
            </a:r>
            <a:r>
              <a:rPr lang="en-US" sz="1400" dirty="0">
                <a:solidFill>
                  <a:srgbClr val="C00000"/>
                </a:solidFill>
                <a:latin typeface="Times New Roman" panose="02020603050405020304" pitchFamily="18" charset="0"/>
              </a:rPr>
              <a:t> </a:t>
            </a:r>
          </a:p>
          <a:p>
            <a:pPr algn="ctr" defTabSz="914400" fontAlgn="base">
              <a:lnSpc>
                <a:spcPct val="55000"/>
              </a:lnSpc>
              <a:spcBef>
                <a:spcPct val="50000"/>
              </a:spcBef>
              <a:spcAft>
                <a:spcPct val="0"/>
              </a:spcAft>
            </a:pPr>
            <a:endParaRPr lang="en-US" sz="1400" dirty="0">
              <a:solidFill>
                <a:srgbClr val="CEB966"/>
              </a:solidFill>
              <a:latin typeface="Times New Roman" panose="02020603050405020304" pitchFamily="18" charset="0"/>
            </a:endParaRPr>
          </a:p>
          <a:p>
            <a:pPr defTabSz="914400" fontAlgn="base">
              <a:spcBef>
                <a:spcPct val="50000"/>
              </a:spcBef>
              <a:spcAft>
                <a:spcPct val="0"/>
              </a:spcAft>
            </a:pPr>
            <a:r>
              <a:rPr lang="en-US" sz="1600" dirty="0">
                <a:solidFill>
                  <a:prstClr val="black"/>
                </a:solidFill>
                <a:latin typeface="Times New Roman" panose="02020603050405020304" pitchFamily="18" charset="0"/>
              </a:rPr>
              <a:t>Conservation of tooth structure </a:t>
            </a:r>
          </a:p>
          <a:p>
            <a:pPr defTabSz="914400" fontAlgn="base">
              <a:spcBef>
                <a:spcPct val="50000"/>
              </a:spcBef>
              <a:spcAft>
                <a:spcPct val="0"/>
              </a:spcAft>
            </a:pPr>
            <a:r>
              <a:rPr lang="en-US" sz="1600" dirty="0">
                <a:solidFill>
                  <a:prstClr val="black"/>
                </a:solidFill>
                <a:latin typeface="Times New Roman" panose="02020603050405020304" pitchFamily="18" charset="0"/>
              </a:rPr>
              <a:t>Avoidance of over contouring </a:t>
            </a:r>
          </a:p>
          <a:p>
            <a:pPr defTabSz="914400" fontAlgn="base">
              <a:spcBef>
                <a:spcPct val="50000"/>
              </a:spcBef>
              <a:spcAft>
                <a:spcPct val="0"/>
              </a:spcAft>
            </a:pPr>
            <a:r>
              <a:rPr lang="en-US" sz="1600" dirty="0">
                <a:solidFill>
                  <a:prstClr val="black"/>
                </a:solidFill>
                <a:latin typeface="Times New Roman" panose="02020603050405020304" pitchFamily="18" charset="0"/>
              </a:rPr>
              <a:t>Supra gingival margins </a:t>
            </a:r>
          </a:p>
          <a:p>
            <a:pPr defTabSz="914400" fontAlgn="base">
              <a:spcBef>
                <a:spcPct val="50000"/>
              </a:spcBef>
              <a:spcAft>
                <a:spcPct val="0"/>
              </a:spcAft>
            </a:pPr>
            <a:r>
              <a:rPr lang="en-US" sz="1600" dirty="0">
                <a:solidFill>
                  <a:prstClr val="black"/>
                </a:solidFill>
                <a:latin typeface="Times New Roman" panose="02020603050405020304" pitchFamily="18" charset="0"/>
              </a:rPr>
              <a:t>Harmonious occlusion </a:t>
            </a:r>
          </a:p>
          <a:p>
            <a:pPr defTabSz="914400" fontAlgn="base">
              <a:spcBef>
                <a:spcPct val="50000"/>
              </a:spcBef>
              <a:spcAft>
                <a:spcPct val="0"/>
              </a:spcAft>
            </a:pPr>
            <a:r>
              <a:rPr lang="en-US" sz="1600" dirty="0">
                <a:solidFill>
                  <a:prstClr val="black"/>
                </a:solidFill>
                <a:latin typeface="Times New Roman" panose="02020603050405020304" pitchFamily="18" charset="0"/>
              </a:rPr>
              <a:t>Protection against tooth fracture    </a:t>
            </a:r>
          </a:p>
          <a:p>
            <a:pPr defTabSz="914400" fontAlgn="base">
              <a:lnSpc>
                <a:spcPct val="55000"/>
              </a:lnSpc>
              <a:spcBef>
                <a:spcPct val="50000"/>
              </a:spcBef>
              <a:spcAft>
                <a:spcPct val="0"/>
              </a:spcAft>
            </a:pPr>
            <a:endParaRPr lang="en-US" sz="1400" dirty="0">
              <a:solidFill>
                <a:prstClr val="black"/>
              </a:solidFill>
              <a:latin typeface="Times New Roman" panose="02020603050405020304" pitchFamily="18" charset="0"/>
            </a:endParaRPr>
          </a:p>
        </p:txBody>
      </p:sp>
      <p:sp>
        <p:nvSpPr>
          <p:cNvPr id="38" name="Text Box 8"/>
          <p:cNvSpPr txBox="1">
            <a:spLocks noChangeArrowheads="1"/>
          </p:cNvSpPr>
          <p:nvPr/>
        </p:nvSpPr>
        <p:spPr bwMode="auto">
          <a:xfrm>
            <a:off x="5772150" y="1524000"/>
            <a:ext cx="2038350" cy="17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fontAlgn="base">
              <a:lnSpc>
                <a:spcPct val="55000"/>
              </a:lnSpc>
              <a:spcBef>
                <a:spcPct val="50000"/>
              </a:spcBef>
              <a:spcAft>
                <a:spcPct val="0"/>
              </a:spcAft>
            </a:pPr>
            <a:endParaRPr lang="en-US" sz="1400" dirty="0">
              <a:solidFill>
                <a:srgbClr val="C00000"/>
              </a:solidFill>
              <a:latin typeface="Times New Roman" panose="02020603050405020304" pitchFamily="18" charset="0"/>
            </a:endParaRPr>
          </a:p>
          <a:p>
            <a:pPr algn="just" defTabSz="914400" fontAlgn="base">
              <a:lnSpc>
                <a:spcPct val="55000"/>
              </a:lnSpc>
              <a:spcBef>
                <a:spcPct val="50000"/>
              </a:spcBef>
              <a:spcAft>
                <a:spcPct val="0"/>
              </a:spcAft>
            </a:pPr>
            <a:r>
              <a:rPr lang="en-US" sz="1600" b="1" dirty="0">
                <a:solidFill>
                  <a:srgbClr val="C00000"/>
                </a:solidFill>
                <a:latin typeface="Times New Roman" panose="02020603050405020304" pitchFamily="18" charset="0"/>
              </a:rPr>
              <a:t>MECHANICAL</a:t>
            </a:r>
          </a:p>
          <a:p>
            <a:pPr defTabSz="914400" fontAlgn="base">
              <a:lnSpc>
                <a:spcPct val="55000"/>
              </a:lnSpc>
              <a:spcBef>
                <a:spcPct val="50000"/>
              </a:spcBef>
              <a:spcAft>
                <a:spcPct val="0"/>
              </a:spcAft>
            </a:pPr>
            <a:endParaRPr lang="en-US" sz="1400" dirty="0">
              <a:solidFill>
                <a:prstClr val="black"/>
              </a:solidFill>
              <a:latin typeface="Times New Roman" panose="02020603050405020304" pitchFamily="18" charset="0"/>
            </a:endParaRPr>
          </a:p>
          <a:p>
            <a:pPr defTabSz="914400" fontAlgn="base">
              <a:lnSpc>
                <a:spcPct val="55000"/>
              </a:lnSpc>
              <a:spcBef>
                <a:spcPct val="50000"/>
              </a:spcBef>
              <a:spcAft>
                <a:spcPct val="0"/>
              </a:spcAft>
            </a:pPr>
            <a:r>
              <a:rPr lang="en-US" dirty="0">
                <a:solidFill>
                  <a:prstClr val="black"/>
                </a:solidFill>
                <a:latin typeface="Times New Roman" panose="02020603050405020304" pitchFamily="18" charset="0"/>
              </a:rPr>
              <a:t>Retention form </a:t>
            </a:r>
          </a:p>
          <a:p>
            <a:pPr defTabSz="914400" fontAlgn="base">
              <a:lnSpc>
                <a:spcPct val="55000"/>
              </a:lnSpc>
              <a:spcBef>
                <a:spcPct val="50000"/>
              </a:spcBef>
              <a:spcAft>
                <a:spcPct val="0"/>
              </a:spcAft>
            </a:pPr>
            <a:r>
              <a:rPr lang="en-US" dirty="0">
                <a:solidFill>
                  <a:prstClr val="black"/>
                </a:solidFill>
                <a:latin typeface="Times New Roman" panose="02020603050405020304" pitchFamily="18" charset="0"/>
              </a:rPr>
              <a:t>Resistance form </a:t>
            </a:r>
          </a:p>
          <a:p>
            <a:pPr defTabSz="914400" fontAlgn="base">
              <a:lnSpc>
                <a:spcPct val="55000"/>
              </a:lnSpc>
              <a:spcBef>
                <a:spcPct val="50000"/>
              </a:spcBef>
              <a:spcAft>
                <a:spcPct val="0"/>
              </a:spcAft>
            </a:pPr>
            <a:r>
              <a:rPr lang="en-US" dirty="0">
                <a:solidFill>
                  <a:prstClr val="black"/>
                </a:solidFill>
                <a:latin typeface="Times New Roman" panose="02020603050405020304" pitchFamily="18" charset="0"/>
              </a:rPr>
              <a:t>Deformation  </a:t>
            </a:r>
          </a:p>
          <a:p>
            <a:pPr defTabSz="914400" fontAlgn="base">
              <a:lnSpc>
                <a:spcPct val="55000"/>
              </a:lnSpc>
              <a:spcBef>
                <a:spcPct val="50000"/>
              </a:spcBef>
              <a:spcAft>
                <a:spcPct val="0"/>
              </a:spcAft>
            </a:pPr>
            <a:endParaRPr lang="en-US" sz="1400" dirty="0">
              <a:solidFill>
                <a:prstClr val="black"/>
              </a:solidFill>
              <a:latin typeface="Times New Roman" panose="02020603050405020304" pitchFamily="18" charset="0"/>
            </a:endParaRPr>
          </a:p>
        </p:txBody>
      </p:sp>
      <p:sp>
        <p:nvSpPr>
          <p:cNvPr id="39" name="Text Box 9"/>
          <p:cNvSpPr txBox="1">
            <a:spLocks noChangeArrowheads="1"/>
          </p:cNvSpPr>
          <p:nvPr/>
        </p:nvSpPr>
        <p:spPr bwMode="auto">
          <a:xfrm>
            <a:off x="3426292" y="4006900"/>
            <a:ext cx="301214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50000"/>
              </a:spcBef>
              <a:spcAft>
                <a:spcPct val="0"/>
              </a:spcAft>
            </a:pPr>
            <a:endParaRPr lang="en-US" sz="1400" dirty="0">
              <a:solidFill>
                <a:prstClr val="black"/>
              </a:solidFill>
              <a:latin typeface="Times New Roman" panose="02020603050405020304" pitchFamily="18" charset="0"/>
            </a:endParaRPr>
          </a:p>
          <a:p>
            <a:pPr algn="ctr" defTabSz="914400" fontAlgn="base">
              <a:spcBef>
                <a:spcPct val="50000"/>
              </a:spcBef>
              <a:spcAft>
                <a:spcPct val="0"/>
              </a:spcAft>
            </a:pPr>
            <a:r>
              <a:rPr lang="en-US" sz="1600" b="1" dirty="0">
                <a:solidFill>
                  <a:srgbClr val="C00000"/>
                </a:solidFill>
                <a:latin typeface="Times New Roman" panose="02020603050405020304" pitchFamily="18" charset="0"/>
              </a:rPr>
              <a:t>ESTHETIC</a:t>
            </a:r>
            <a:r>
              <a:rPr lang="en-US" sz="1400" dirty="0">
                <a:solidFill>
                  <a:prstClr val="black"/>
                </a:solidFill>
                <a:latin typeface="Times New Roman" panose="02020603050405020304" pitchFamily="18" charset="0"/>
              </a:rPr>
              <a:t> </a:t>
            </a:r>
          </a:p>
          <a:p>
            <a:pPr algn="ctr" defTabSz="914400" fontAlgn="base">
              <a:spcBef>
                <a:spcPct val="50000"/>
              </a:spcBef>
              <a:spcAft>
                <a:spcPct val="0"/>
              </a:spcAft>
            </a:pPr>
            <a:endParaRPr lang="en-US" sz="1400" dirty="0">
              <a:solidFill>
                <a:prstClr val="black"/>
              </a:solidFill>
              <a:latin typeface="Times New Roman" panose="02020603050405020304" pitchFamily="18" charset="0"/>
            </a:endParaRPr>
          </a:p>
          <a:p>
            <a:pPr defTabSz="914400" fontAlgn="base">
              <a:spcBef>
                <a:spcPct val="50000"/>
              </a:spcBef>
              <a:spcAft>
                <a:spcPct val="0"/>
              </a:spcAft>
            </a:pPr>
            <a:r>
              <a:rPr lang="en-US" sz="1600" dirty="0">
                <a:solidFill>
                  <a:prstClr val="black"/>
                </a:solidFill>
                <a:latin typeface="Times New Roman" panose="02020603050405020304" pitchFamily="18" charset="0"/>
              </a:rPr>
              <a:t>Minimum display of metal </a:t>
            </a:r>
          </a:p>
          <a:p>
            <a:pPr defTabSz="914400" fontAlgn="base">
              <a:spcBef>
                <a:spcPct val="50000"/>
              </a:spcBef>
              <a:spcAft>
                <a:spcPct val="0"/>
              </a:spcAft>
            </a:pPr>
            <a:r>
              <a:rPr lang="en-US" sz="1600" dirty="0">
                <a:solidFill>
                  <a:prstClr val="black"/>
                </a:solidFill>
                <a:latin typeface="Times New Roman" panose="02020603050405020304" pitchFamily="18" charset="0"/>
              </a:rPr>
              <a:t>Maximum thickness of porcelain </a:t>
            </a:r>
          </a:p>
          <a:p>
            <a:pPr defTabSz="914400" fontAlgn="base">
              <a:spcBef>
                <a:spcPct val="50000"/>
              </a:spcBef>
              <a:spcAft>
                <a:spcPct val="0"/>
              </a:spcAft>
            </a:pPr>
            <a:r>
              <a:rPr lang="en-US" sz="1600" dirty="0">
                <a:solidFill>
                  <a:prstClr val="black"/>
                </a:solidFill>
                <a:latin typeface="Times New Roman" panose="02020603050405020304" pitchFamily="18" charset="0"/>
              </a:rPr>
              <a:t>Porcelain </a:t>
            </a:r>
            <a:r>
              <a:rPr lang="en-US" sz="1600" dirty="0" err="1">
                <a:solidFill>
                  <a:prstClr val="black"/>
                </a:solidFill>
                <a:latin typeface="Times New Roman" panose="02020603050405020304" pitchFamily="18" charset="0"/>
              </a:rPr>
              <a:t>occlusal</a:t>
            </a:r>
            <a:r>
              <a:rPr lang="en-US" sz="1600" dirty="0">
                <a:solidFill>
                  <a:prstClr val="black"/>
                </a:solidFill>
                <a:latin typeface="Times New Roman" panose="02020603050405020304" pitchFamily="18" charset="0"/>
              </a:rPr>
              <a:t> surfaces </a:t>
            </a:r>
          </a:p>
          <a:p>
            <a:pPr defTabSz="914400" fontAlgn="base">
              <a:spcBef>
                <a:spcPct val="50000"/>
              </a:spcBef>
              <a:spcAft>
                <a:spcPct val="0"/>
              </a:spcAft>
            </a:pPr>
            <a:r>
              <a:rPr lang="en-US" sz="1600" dirty="0" err="1">
                <a:solidFill>
                  <a:prstClr val="black"/>
                </a:solidFill>
                <a:latin typeface="Times New Roman" panose="02020603050405020304" pitchFamily="18" charset="0"/>
              </a:rPr>
              <a:t>Subgingival</a:t>
            </a:r>
            <a:r>
              <a:rPr lang="en-US" sz="1600" dirty="0">
                <a:solidFill>
                  <a:prstClr val="black"/>
                </a:solidFill>
                <a:latin typeface="Times New Roman" panose="02020603050405020304" pitchFamily="18" charset="0"/>
              </a:rPr>
              <a:t>  margins </a:t>
            </a:r>
          </a:p>
          <a:p>
            <a:pPr defTabSz="914400" fontAlgn="base">
              <a:spcBef>
                <a:spcPct val="50000"/>
              </a:spcBef>
              <a:spcAft>
                <a:spcPct val="0"/>
              </a:spcAft>
            </a:pPr>
            <a:endParaRPr lang="en-US" sz="1400" dirty="0">
              <a:solidFill>
                <a:prstClr val="black"/>
              </a:solidFill>
              <a:latin typeface="Times New Roman" panose="02020603050405020304" pitchFamily="18" charset="0"/>
            </a:endParaRPr>
          </a:p>
        </p:txBody>
      </p:sp>
      <p:sp>
        <p:nvSpPr>
          <p:cNvPr id="40" name="Text Box 11"/>
          <p:cNvSpPr txBox="1">
            <a:spLocks noChangeArrowheads="1"/>
          </p:cNvSpPr>
          <p:nvPr/>
        </p:nvSpPr>
        <p:spPr bwMode="auto">
          <a:xfrm>
            <a:off x="541338" y="190500"/>
            <a:ext cx="8153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fontAlgn="base">
              <a:lnSpc>
                <a:spcPct val="60000"/>
              </a:lnSpc>
              <a:spcBef>
                <a:spcPct val="50000"/>
              </a:spcBef>
              <a:spcAft>
                <a:spcPct val="0"/>
              </a:spcAft>
            </a:pPr>
            <a:r>
              <a:rPr lang="en-US" sz="2400" b="1" dirty="0">
                <a:solidFill>
                  <a:schemeClr val="accent1">
                    <a:lumMod val="75000"/>
                  </a:schemeClr>
                </a:solidFill>
                <a:latin typeface="Times New Roman" panose="02020603050405020304" pitchFamily="18" charset="0"/>
              </a:rPr>
              <a:t>PRINCIPLES OF TOOTH PREPARATION</a:t>
            </a:r>
          </a:p>
          <a:p>
            <a:pPr algn="ctr" defTabSz="914400" fontAlgn="base">
              <a:lnSpc>
                <a:spcPct val="60000"/>
              </a:lnSpc>
              <a:spcBef>
                <a:spcPct val="50000"/>
              </a:spcBef>
              <a:spcAft>
                <a:spcPct val="0"/>
              </a:spcAft>
            </a:pPr>
            <a:r>
              <a:rPr lang="en-US" sz="2400" b="1" dirty="0">
                <a:solidFill>
                  <a:schemeClr val="accent1">
                    <a:lumMod val="75000"/>
                  </a:schemeClr>
                </a:solidFill>
                <a:latin typeface="Times New Roman" panose="02020603050405020304" pitchFamily="18" charset="0"/>
              </a:rPr>
              <a:t>(According to </a:t>
            </a:r>
            <a:r>
              <a:rPr lang="en-US" sz="2400" b="1" dirty="0" err="1">
                <a:solidFill>
                  <a:schemeClr val="accent1">
                    <a:lumMod val="75000"/>
                  </a:schemeClr>
                </a:solidFill>
                <a:latin typeface="Times New Roman" panose="02020603050405020304" pitchFamily="18" charset="0"/>
              </a:rPr>
              <a:t>Rosenstiel</a:t>
            </a:r>
            <a:r>
              <a:rPr lang="en-US" sz="2400" b="1" dirty="0">
                <a:solidFill>
                  <a:schemeClr val="accent1">
                    <a:lumMod val="75000"/>
                  </a:schemeClr>
                </a:solidFill>
                <a:latin typeface="Times New Roman" panose="02020603050405020304" pitchFamily="18" charset="0"/>
              </a:rPr>
              <a:t>) </a:t>
            </a:r>
          </a:p>
        </p:txBody>
      </p:sp>
      <p:sp>
        <p:nvSpPr>
          <p:cNvPr id="41" name="Line 14"/>
          <p:cNvSpPr>
            <a:spLocks noChangeShapeType="1"/>
          </p:cNvSpPr>
          <p:nvPr/>
        </p:nvSpPr>
        <p:spPr bwMode="auto">
          <a:xfrm flipV="1">
            <a:off x="4343400" y="3429000"/>
            <a:ext cx="152400" cy="1524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2" name="Line 15"/>
          <p:cNvSpPr>
            <a:spLocks noChangeShapeType="1"/>
          </p:cNvSpPr>
          <p:nvPr/>
        </p:nvSpPr>
        <p:spPr bwMode="auto">
          <a:xfrm flipV="1">
            <a:off x="4419600" y="3429000"/>
            <a:ext cx="152400" cy="2286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3" name="Line 16"/>
          <p:cNvSpPr>
            <a:spLocks noChangeShapeType="1"/>
          </p:cNvSpPr>
          <p:nvPr/>
        </p:nvSpPr>
        <p:spPr bwMode="auto">
          <a:xfrm flipV="1">
            <a:off x="4495800" y="3429000"/>
            <a:ext cx="228600" cy="3048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4" name="Line 17"/>
          <p:cNvSpPr>
            <a:spLocks noChangeShapeType="1"/>
          </p:cNvSpPr>
          <p:nvPr/>
        </p:nvSpPr>
        <p:spPr bwMode="auto">
          <a:xfrm flipV="1">
            <a:off x="4572000" y="3429000"/>
            <a:ext cx="304800" cy="4572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5" name="Line 18"/>
          <p:cNvSpPr>
            <a:spLocks noChangeShapeType="1"/>
          </p:cNvSpPr>
          <p:nvPr/>
        </p:nvSpPr>
        <p:spPr bwMode="auto">
          <a:xfrm flipV="1">
            <a:off x="4648200" y="3429000"/>
            <a:ext cx="381000" cy="5334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6" name="Line 19"/>
          <p:cNvSpPr>
            <a:spLocks noChangeShapeType="1"/>
          </p:cNvSpPr>
          <p:nvPr/>
        </p:nvSpPr>
        <p:spPr bwMode="auto">
          <a:xfrm flipV="1">
            <a:off x="4703763" y="3429000"/>
            <a:ext cx="457200" cy="6096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7" name="Line 20"/>
          <p:cNvSpPr>
            <a:spLocks noChangeShapeType="1"/>
          </p:cNvSpPr>
          <p:nvPr/>
        </p:nvSpPr>
        <p:spPr bwMode="auto">
          <a:xfrm>
            <a:off x="5029200" y="3429000"/>
            <a:ext cx="152400" cy="1524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8" name="Line 21"/>
          <p:cNvSpPr>
            <a:spLocks noChangeShapeType="1"/>
          </p:cNvSpPr>
          <p:nvPr/>
        </p:nvSpPr>
        <p:spPr bwMode="auto">
          <a:xfrm>
            <a:off x="4841875" y="3367088"/>
            <a:ext cx="304800" cy="3048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49" name="Line 22"/>
          <p:cNvSpPr>
            <a:spLocks noChangeShapeType="1"/>
          </p:cNvSpPr>
          <p:nvPr/>
        </p:nvSpPr>
        <p:spPr bwMode="auto">
          <a:xfrm>
            <a:off x="4724400" y="3408363"/>
            <a:ext cx="381000" cy="3048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0" name="Line 23"/>
          <p:cNvSpPr>
            <a:spLocks noChangeShapeType="1"/>
          </p:cNvSpPr>
          <p:nvPr/>
        </p:nvSpPr>
        <p:spPr bwMode="auto">
          <a:xfrm>
            <a:off x="4572000" y="3429000"/>
            <a:ext cx="457200" cy="381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1" name="Line 24"/>
          <p:cNvSpPr>
            <a:spLocks noChangeShapeType="1"/>
          </p:cNvSpPr>
          <p:nvPr/>
        </p:nvSpPr>
        <p:spPr bwMode="auto">
          <a:xfrm>
            <a:off x="4343400" y="3429000"/>
            <a:ext cx="609600" cy="4572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2" name="Line 25"/>
          <p:cNvSpPr>
            <a:spLocks noChangeShapeType="1"/>
          </p:cNvSpPr>
          <p:nvPr/>
        </p:nvSpPr>
        <p:spPr bwMode="auto">
          <a:xfrm>
            <a:off x="4343400" y="3581400"/>
            <a:ext cx="533400" cy="381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grpSp>
        <p:nvGrpSpPr>
          <p:cNvPr id="53" name="Group 36"/>
          <p:cNvGrpSpPr>
            <a:grpSpLocks/>
          </p:cNvGrpSpPr>
          <p:nvPr/>
        </p:nvGrpSpPr>
        <p:grpSpPr bwMode="auto">
          <a:xfrm>
            <a:off x="6934200" y="6096000"/>
            <a:ext cx="2189163" cy="381000"/>
            <a:chOff x="4368" y="3840"/>
            <a:chExt cx="1379" cy="240"/>
          </a:xfrm>
        </p:grpSpPr>
        <p:sp>
          <p:nvSpPr>
            <p:cNvPr id="54" name="Text Box 12"/>
            <p:cNvSpPr txBox="1">
              <a:spLocks noChangeArrowheads="1"/>
            </p:cNvSpPr>
            <p:nvPr/>
          </p:nvSpPr>
          <p:spPr bwMode="auto">
            <a:xfrm>
              <a:off x="4643" y="3888"/>
              <a:ext cx="11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rPr>
                <a:t>Optimal restoration </a:t>
              </a:r>
            </a:p>
          </p:txBody>
        </p:sp>
        <p:sp>
          <p:nvSpPr>
            <p:cNvPr id="55" name="Rectangle 26"/>
            <p:cNvSpPr>
              <a:spLocks noChangeArrowheads="1"/>
            </p:cNvSpPr>
            <p:nvPr/>
          </p:nvSpPr>
          <p:spPr bwMode="auto">
            <a:xfrm>
              <a:off x="4368" y="3840"/>
              <a:ext cx="240" cy="240"/>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6" name="Line 28"/>
            <p:cNvSpPr>
              <a:spLocks noChangeShapeType="1"/>
            </p:cNvSpPr>
            <p:nvPr/>
          </p:nvSpPr>
          <p:spPr bwMode="auto">
            <a:xfrm flipV="1">
              <a:off x="4368" y="3840"/>
              <a:ext cx="96" cy="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7" name="Line 29"/>
            <p:cNvSpPr>
              <a:spLocks noChangeShapeType="1"/>
            </p:cNvSpPr>
            <p:nvPr/>
          </p:nvSpPr>
          <p:spPr bwMode="auto">
            <a:xfrm flipV="1">
              <a:off x="4377" y="3862"/>
              <a:ext cx="144" cy="14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8" name="Line 30"/>
            <p:cNvSpPr>
              <a:spLocks noChangeShapeType="1"/>
            </p:cNvSpPr>
            <p:nvPr/>
          </p:nvSpPr>
          <p:spPr bwMode="auto">
            <a:xfrm flipV="1">
              <a:off x="4403" y="3862"/>
              <a:ext cx="192" cy="19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59" name="Line 31"/>
            <p:cNvSpPr>
              <a:spLocks noChangeShapeType="1"/>
            </p:cNvSpPr>
            <p:nvPr/>
          </p:nvSpPr>
          <p:spPr bwMode="auto">
            <a:xfrm flipV="1">
              <a:off x="4486" y="3923"/>
              <a:ext cx="96" cy="14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60" name="Line 32"/>
            <p:cNvSpPr>
              <a:spLocks noChangeShapeType="1"/>
            </p:cNvSpPr>
            <p:nvPr/>
          </p:nvSpPr>
          <p:spPr bwMode="auto">
            <a:xfrm>
              <a:off x="4512" y="3888"/>
              <a:ext cx="48" cy="4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61" name="Line 33"/>
            <p:cNvSpPr>
              <a:spLocks noChangeShapeType="1"/>
            </p:cNvSpPr>
            <p:nvPr/>
          </p:nvSpPr>
          <p:spPr bwMode="auto">
            <a:xfrm>
              <a:off x="4416" y="3840"/>
              <a:ext cx="192" cy="24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62" name="Line 34"/>
            <p:cNvSpPr>
              <a:spLocks noChangeShapeType="1"/>
            </p:cNvSpPr>
            <p:nvPr/>
          </p:nvSpPr>
          <p:spPr bwMode="auto">
            <a:xfrm>
              <a:off x="4390" y="3888"/>
              <a:ext cx="144" cy="19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sp>
          <p:nvSpPr>
            <p:cNvPr id="63" name="Line 35"/>
            <p:cNvSpPr>
              <a:spLocks noChangeShapeType="1"/>
            </p:cNvSpPr>
            <p:nvPr/>
          </p:nvSpPr>
          <p:spPr bwMode="auto">
            <a:xfrm>
              <a:off x="4377" y="3984"/>
              <a:ext cx="96" cy="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ndParaRPr>
            </a:p>
          </p:txBody>
        </p:sp>
      </p:grpSp>
      <p:pic>
        <p:nvPicPr>
          <p:cNvPr id="2" name="Audio 1">
            <a:hlinkClick r:id="" action="ppaction://media"/>
            <a:extLst>
              <a:ext uri="{FF2B5EF4-FFF2-40B4-BE49-F238E27FC236}">
                <a16:creationId xmlns:a16="http://schemas.microsoft.com/office/drawing/2014/main" id="{9A112F20-6390-4A7F-8A0F-A6D4E4681E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4887893"/>
      </p:ext>
    </p:extLst>
  </p:cSld>
  <p:clrMapOvr>
    <a:masterClrMapping/>
  </p:clrMapOvr>
  <mc:AlternateContent xmlns:mc="http://schemas.openxmlformats.org/markup-compatibility/2006">
    <mc:Choice xmlns:p14="http://schemas.microsoft.com/office/powerpoint/2010/main" Requires="p14">
      <p:transition spd="slow" p14:dur="2000" advTm="46547"/>
    </mc:Choice>
    <mc:Fallback>
      <p:transition spd="slow" advTm="46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6F32-AF5F-46B2-ABB2-9442A886B377}"/>
              </a:ext>
            </a:extLst>
          </p:cNvPr>
          <p:cNvSpPr>
            <a:spLocks noGrp="1"/>
          </p:cNvSpPr>
          <p:nvPr>
            <p:ph type="title"/>
          </p:nvPr>
        </p:nvSpPr>
        <p:spPr/>
        <p:txBody>
          <a:bodyPr/>
          <a:lstStyle/>
          <a:p>
            <a:r>
              <a:rPr lang="en-IN" dirty="0">
                <a:solidFill>
                  <a:srgbClr val="C00000"/>
                </a:solidFill>
              </a:rPr>
              <a:t>CLASSIFICATION</a:t>
            </a:r>
          </a:p>
        </p:txBody>
      </p:sp>
      <p:sp>
        <p:nvSpPr>
          <p:cNvPr id="3" name="Content Placeholder 2">
            <a:extLst>
              <a:ext uri="{FF2B5EF4-FFF2-40B4-BE49-F238E27FC236}">
                <a16:creationId xmlns:a16="http://schemas.microsoft.com/office/drawing/2014/main" id="{0C3DCD7B-4B2F-4CE6-88FB-E2F965ECB5A0}"/>
              </a:ext>
            </a:extLst>
          </p:cNvPr>
          <p:cNvSpPr>
            <a:spLocks noGrp="1"/>
          </p:cNvSpPr>
          <p:nvPr>
            <p:ph sz="quarter" idx="13"/>
          </p:nvPr>
        </p:nvSpPr>
        <p:spPr/>
        <p:txBody>
          <a:bodyPr/>
          <a:lstStyle/>
          <a:p>
            <a:pPr>
              <a:buFont typeface="Wingdings" pitchFamily="2" charset="2"/>
              <a:buChar char="Ø"/>
            </a:pPr>
            <a:r>
              <a:rPr lang="en-US" dirty="0"/>
              <a:t>Supragingival</a:t>
            </a:r>
          </a:p>
          <a:p>
            <a:pPr>
              <a:buFont typeface="Wingdings" pitchFamily="2" charset="2"/>
              <a:buChar char="Ø"/>
            </a:pPr>
            <a:endParaRPr lang="en-US" dirty="0"/>
          </a:p>
          <a:p>
            <a:pPr>
              <a:buFont typeface="Wingdings" pitchFamily="2" charset="2"/>
              <a:buChar char="Ø"/>
            </a:pPr>
            <a:r>
              <a:rPr lang="en-US" dirty="0" err="1"/>
              <a:t>Equigingival</a:t>
            </a:r>
            <a:endParaRPr lang="en-US" dirty="0"/>
          </a:p>
          <a:p>
            <a:pPr>
              <a:buFont typeface="Wingdings" pitchFamily="2" charset="2"/>
              <a:buChar char="Ø"/>
            </a:pPr>
            <a:endParaRPr lang="en-US" dirty="0"/>
          </a:p>
          <a:p>
            <a:pPr>
              <a:buFont typeface="Wingdings" pitchFamily="2" charset="2"/>
              <a:buChar char="Ø"/>
            </a:pPr>
            <a:r>
              <a:rPr lang="en-US" dirty="0"/>
              <a:t>Subgingival</a:t>
            </a:r>
          </a:p>
          <a:p>
            <a:endParaRPr lang="en-IN" dirty="0"/>
          </a:p>
        </p:txBody>
      </p:sp>
      <p:pic>
        <p:nvPicPr>
          <p:cNvPr id="4" name="Audio 3">
            <a:hlinkClick r:id="" action="ppaction://media"/>
            <a:extLst>
              <a:ext uri="{FF2B5EF4-FFF2-40B4-BE49-F238E27FC236}">
                <a16:creationId xmlns:a16="http://schemas.microsoft.com/office/drawing/2014/main" id="{FB69A3E1-E8F9-4777-9F33-3CA8747038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8959710"/>
      </p:ext>
    </p:extLst>
  </p:cSld>
  <p:clrMapOvr>
    <a:masterClrMapping/>
  </p:clrMapOvr>
  <mc:AlternateContent xmlns:mc="http://schemas.openxmlformats.org/markup-compatibility/2006">
    <mc:Choice xmlns:p14="http://schemas.microsoft.com/office/powerpoint/2010/main" Requires="p14">
      <p:transition spd="slow" p14:dur="2000" advTm="4666"/>
    </mc:Choice>
    <mc:Fallback>
      <p:transition spd="slow" advTm="4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69D5-68F0-41A0-9BFC-C9D06FF6B6E8}"/>
              </a:ext>
            </a:extLst>
          </p:cNvPr>
          <p:cNvSpPr>
            <a:spLocks noGrp="1"/>
          </p:cNvSpPr>
          <p:nvPr>
            <p:ph type="title"/>
          </p:nvPr>
        </p:nvSpPr>
        <p:spPr/>
        <p:txBody>
          <a:bodyPr/>
          <a:lstStyle/>
          <a:p>
            <a:r>
              <a:rPr lang="en-IN" dirty="0">
                <a:solidFill>
                  <a:srgbClr val="C00000"/>
                </a:solidFill>
              </a:rPr>
              <a:t>SUPRAGINGIVAL MARGINS</a:t>
            </a:r>
          </a:p>
        </p:txBody>
      </p:sp>
      <p:sp>
        <p:nvSpPr>
          <p:cNvPr id="3" name="Content Placeholder 2">
            <a:extLst>
              <a:ext uri="{FF2B5EF4-FFF2-40B4-BE49-F238E27FC236}">
                <a16:creationId xmlns:a16="http://schemas.microsoft.com/office/drawing/2014/main" id="{C21E520E-2BDC-4777-BD6A-D295F97EE62B}"/>
              </a:ext>
            </a:extLst>
          </p:cNvPr>
          <p:cNvSpPr>
            <a:spLocks noGrp="1"/>
          </p:cNvSpPr>
          <p:nvPr>
            <p:ph sz="quarter" idx="13"/>
          </p:nvPr>
        </p:nvSpPr>
        <p:spPr/>
        <p:txBody>
          <a:bodyPr>
            <a:normAutofit lnSpcReduction="10000"/>
          </a:bodyPr>
          <a:lstStyle/>
          <a:p>
            <a:pPr>
              <a:lnSpc>
                <a:spcPct val="150000"/>
              </a:lnSpc>
              <a:buFont typeface="Wingdings" pitchFamily="2" charset="2"/>
              <a:buChar char="ü"/>
            </a:pPr>
            <a:r>
              <a:rPr lang="en-US" dirty="0">
                <a:latin typeface="Times New Roman" pitchFamily="18" charset="0"/>
                <a:cs typeface="Times New Roman" pitchFamily="18" charset="0"/>
              </a:rPr>
              <a:t>Least traumatic to the soft tissues</a:t>
            </a:r>
          </a:p>
          <a:p>
            <a:pPr>
              <a:lnSpc>
                <a:spcPct val="150000"/>
              </a:lnSpc>
              <a:buFont typeface="Wingdings" pitchFamily="2" charset="2"/>
              <a:buChar char="ü"/>
            </a:pPr>
            <a:r>
              <a:rPr lang="en-US" dirty="0">
                <a:latin typeface="Times New Roman" pitchFamily="18" charset="0"/>
                <a:cs typeface="Times New Roman" pitchFamily="18" charset="0"/>
              </a:rPr>
              <a:t>Margin placement is easy and can be finished easily</a:t>
            </a:r>
          </a:p>
          <a:p>
            <a:pPr>
              <a:lnSpc>
                <a:spcPct val="150000"/>
              </a:lnSpc>
              <a:buFont typeface="Wingdings" pitchFamily="2" charset="2"/>
              <a:buChar char="ü"/>
            </a:pPr>
            <a:r>
              <a:rPr lang="en-US" dirty="0">
                <a:latin typeface="Times New Roman" pitchFamily="18" charset="0"/>
                <a:cs typeface="Times New Roman" pitchFamily="18" charset="0"/>
              </a:rPr>
              <a:t>Impressions are easily made</a:t>
            </a:r>
          </a:p>
          <a:p>
            <a:pPr>
              <a:lnSpc>
                <a:spcPct val="150000"/>
              </a:lnSpc>
              <a:buFont typeface="Wingdings" pitchFamily="2" charset="2"/>
              <a:buChar char="ü"/>
            </a:pPr>
            <a:r>
              <a:rPr lang="en-US" dirty="0">
                <a:latin typeface="Times New Roman" pitchFamily="18" charset="0"/>
                <a:cs typeface="Times New Roman" pitchFamily="18" charset="0"/>
              </a:rPr>
              <a:t>Most accessible for cleansing</a:t>
            </a:r>
          </a:p>
          <a:p>
            <a:pPr>
              <a:lnSpc>
                <a:spcPct val="150000"/>
              </a:lnSpc>
              <a:buFont typeface="Wingdings" pitchFamily="2" charset="2"/>
              <a:buChar char="ü"/>
            </a:pPr>
            <a:r>
              <a:rPr lang="en-US" dirty="0">
                <a:latin typeface="Times New Roman" pitchFamily="18" charset="0"/>
                <a:cs typeface="Times New Roman" pitchFamily="18" charset="0"/>
              </a:rPr>
              <a:t>Restorations can be easily evaluated</a:t>
            </a:r>
            <a:r>
              <a:rPr lang="en-US" sz="2800" dirty="0">
                <a:latin typeface="Times New Roman" pitchFamily="18" charset="0"/>
                <a:cs typeface="Times New Roman" pitchFamily="18" charset="0"/>
              </a:rPr>
              <a:t> </a:t>
            </a:r>
          </a:p>
          <a:p>
            <a:endParaRPr lang="en-IN" dirty="0"/>
          </a:p>
        </p:txBody>
      </p:sp>
      <p:pic>
        <p:nvPicPr>
          <p:cNvPr id="4" name="Audio 3">
            <a:hlinkClick r:id="" action="ppaction://media"/>
            <a:extLst>
              <a:ext uri="{FF2B5EF4-FFF2-40B4-BE49-F238E27FC236}">
                <a16:creationId xmlns:a16="http://schemas.microsoft.com/office/drawing/2014/main" id="{154FEE4C-0F8B-46B8-B4F4-35BBB43D10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3480871"/>
      </p:ext>
    </p:extLst>
  </p:cSld>
  <p:clrMapOvr>
    <a:masterClrMapping/>
  </p:clrMapOvr>
  <mc:AlternateContent xmlns:mc="http://schemas.openxmlformats.org/markup-compatibility/2006">
    <mc:Choice xmlns:p14="http://schemas.microsoft.com/office/powerpoint/2010/main" Requires="p14">
      <p:transition spd="slow" p14:dur="2000" advTm="24361"/>
    </mc:Choice>
    <mc:Fallback>
      <p:transition spd="slow" advTm="2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Advantages of supragingival margins :</a:t>
            </a: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sz="quarter" idx="13"/>
          </p:nvPr>
        </p:nvSpPr>
        <p:spPr>
          <a:xfrm>
            <a:off x="685330" y="1987827"/>
            <a:ext cx="7772870" cy="3803374"/>
          </a:xfrm>
        </p:spPr>
        <p:txBody>
          <a:bodyPr/>
          <a:lstStyle/>
          <a:p>
            <a:pPr marL="0" indent="0">
              <a:buNone/>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cap="none" dirty="0">
                <a:latin typeface="Times New Roman" panose="02020603050405020304" pitchFamily="18" charset="0"/>
                <a:cs typeface="Times New Roman" panose="02020603050405020304" pitchFamily="18" charset="0"/>
              </a:rPr>
              <a:t>They can be easily finished. </a:t>
            </a:r>
          </a:p>
          <a:p>
            <a:pPr>
              <a:buFont typeface="Wingdings" panose="05000000000000000000" pitchFamily="2" charset="2"/>
              <a:buChar char="ü"/>
            </a:pPr>
            <a:r>
              <a:rPr lang="en-US" cap="none" dirty="0">
                <a:latin typeface="Times New Roman" panose="02020603050405020304" pitchFamily="18" charset="0"/>
                <a:cs typeface="Times New Roman" panose="02020603050405020304" pitchFamily="18" charset="0"/>
              </a:rPr>
              <a:t>They are more easily kept clean. </a:t>
            </a:r>
          </a:p>
          <a:p>
            <a:pPr>
              <a:buFont typeface="Wingdings" panose="05000000000000000000" pitchFamily="2" charset="2"/>
              <a:buChar char="ü"/>
            </a:pPr>
            <a:r>
              <a:rPr lang="en-US" cap="none" dirty="0">
                <a:latin typeface="Times New Roman" panose="02020603050405020304" pitchFamily="18" charset="0"/>
                <a:cs typeface="Times New Roman" panose="02020603050405020304" pitchFamily="18" charset="0"/>
              </a:rPr>
              <a:t>Impressions are more easily made, with less potential for soft tissue damage. </a:t>
            </a:r>
          </a:p>
          <a:p>
            <a:pPr>
              <a:buFont typeface="Wingdings" panose="05000000000000000000" pitchFamily="2" charset="2"/>
              <a:buChar char="ü"/>
            </a:pPr>
            <a:r>
              <a:rPr lang="en-US" cap="none" dirty="0">
                <a:latin typeface="Times New Roman" panose="02020603050405020304" pitchFamily="18" charset="0"/>
                <a:cs typeface="Times New Roman" panose="02020603050405020304" pitchFamily="18" charset="0"/>
              </a:rPr>
              <a:t>Restoration can easily be evaluated at recall appointments. </a:t>
            </a:r>
          </a:p>
          <a:p>
            <a:endParaRPr lang="en-US"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BB5FB1BB-F9E0-4959-85C3-2095137E9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9406999"/>
      </p:ext>
    </p:extLst>
  </p:cSld>
  <p:clrMapOvr>
    <a:masterClrMapping/>
  </p:clrMapOvr>
  <mc:AlternateContent xmlns:mc="http://schemas.openxmlformats.org/markup-compatibility/2006">
    <mc:Choice xmlns:p14="http://schemas.microsoft.com/office/powerpoint/2010/main" Requires="p14">
      <p:transition spd="slow" p14:dur="2000" advTm="14092"/>
    </mc:Choice>
    <mc:Fallback>
      <p:transition spd="slow" advTm="1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02942" y="686211"/>
            <a:ext cx="8364540" cy="5943189"/>
          </a:xfrm>
        </p:spPr>
        <p:txBody>
          <a:bodyPr>
            <a:normAutofit/>
          </a:bodyPr>
          <a:lstStyle/>
          <a:p>
            <a:pPr marL="0" indent="0">
              <a:buNone/>
            </a:pPr>
            <a:r>
              <a:rPr lang="en-US" sz="2800" dirty="0">
                <a:solidFill>
                  <a:srgbClr val="FF0000"/>
                </a:solidFill>
                <a:latin typeface="Times New Roman" panose="02020603050405020304" pitchFamily="18" charset="0"/>
                <a:cs typeface="Times New Roman" panose="02020603050405020304" pitchFamily="18" charset="0"/>
              </a:rPr>
              <a:t>	Indication of </a:t>
            </a:r>
            <a:r>
              <a:rPr lang="en-US" sz="2800" dirty="0" err="1">
                <a:solidFill>
                  <a:srgbClr val="FF0000"/>
                </a:solidFill>
                <a:latin typeface="Times New Roman" panose="02020603050405020304" pitchFamily="18" charset="0"/>
                <a:cs typeface="Times New Roman" panose="02020603050405020304" pitchFamily="18" charset="0"/>
              </a:rPr>
              <a:t>subgingival</a:t>
            </a:r>
            <a:r>
              <a:rPr lang="en-US" sz="2800" dirty="0">
                <a:solidFill>
                  <a:srgbClr val="FF0000"/>
                </a:solidFill>
                <a:latin typeface="Times New Roman" panose="02020603050405020304" pitchFamily="18" charset="0"/>
                <a:cs typeface="Times New Roman" panose="02020603050405020304" pitchFamily="18" charset="0"/>
              </a:rPr>
              <a:t> margins :</a:t>
            </a:r>
          </a:p>
          <a:p>
            <a:pPr marL="0" indent="0">
              <a:buNone/>
            </a:pPr>
            <a:endParaRPr lang="en-US" sz="28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cap="none" dirty="0">
                <a:latin typeface="Times New Roman" panose="02020603050405020304" pitchFamily="18" charset="0"/>
                <a:cs typeface="Times New Roman" panose="02020603050405020304" pitchFamily="18" charset="0"/>
              </a:rPr>
              <a:t>Dental caries, cervical erosion, or restorations extending </a:t>
            </a:r>
            <a:r>
              <a:rPr lang="en-US" cap="none" dirty="0" err="1">
                <a:latin typeface="Times New Roman" panose="02020603050405020304" pitchFamily="18" charset="0"/>
                <a:cs typeface="Times New Roman" panose="02020603050405020304" pitchFamily="18" charset="0"/>
              </a:rPr>
              <a:t>subgingivally</a:t>
            </a:r>
            <a:r>
              <a:rPr lang="en-US" cap="none" dirty="0">
                <a:latin typeface="Times New Roman" panose="02020603050405020304" pitchFamily="18" charset="0"/>
                <a:cs typeface="Times New Roman" panose="02020603050405020304" pitchFamily="18" charset="0"/>
              </a:rPr>
              <a:t> and where crown lengthening procedures are not indicated. </a:t>
            </a:r>
          </a:p>
          <a:p>
            <a:pPr>
              <a:lnSpc>
                <a:spcPct val="150000"/>
              </a:lnSpc>
            </a:pPr>
            <a:r>
              <a:rPr lang="en-US" cap="none" dirty="0">
                <a:latin typeface="Times New Roman" panose="02020603050405020304" pitchFamily="18" charset="0"/>
                <a:cs typeface="Times New Roman" panose="02020603050405020304" pitchFamily="18" charset="0"/>
              </a:rPr>
              <a:t>Proximal contact area extending to the gingival crest. </a:t>
            </a:r>
          </a:p>
          <a:p>
            <a:pPr>
              <a:lnSpc>
                <a:spcPct val="150000"/>
              </a:lnSpc>
            </a:pPr>
            <a:r>
              <a:rPr lang="en-US" cap="none" dirty="0">
                <a:latin typeface="Times New Roman" panose="02020603050405020304" pitchFamily="18" charset="0"/>
                <a:cs typeface="Times New Roman" panose="02020603050405020304" pitchFamily="18" charset="0"/>
              </a:rPr>
              <a:t>Need for additional retention. </a:t>
            </a:r>
          </a:p>
          <a:p>
            <a:pPr>
              <a:lnSpc>
                <a:spcPct val="150000"/>
              </a:lnSpc>
            </a:pPr>
            <a:r>
              <a:rPr lang="en-US" cap="none" dirty="0">
                <a:latin typeface="Times New Roman" panose="02020603050405020304" pitchFamily="18" charset="0"/>
                <a:cs typeface="Times New Roman" panose="02020603050405020304" pitchFamily="18" charset="0"/>
              </a:rPr>
              <a:t>Masking of margin of a metal ceramic restoration</a:t>
            </a:r>
          </a:p>
          <a:p>
            <a:pPr>
              <a:lnSpc>
                <a:spcPct val="150000"/>
              </a:lnSpc>
            </a:pPr>
            <a:r>
              <a:rPr lang="en-US" cap="none" dirty="0">
                <a:latin typeface="Times New Roman" panose="02020603050405020304" pitchFamily="18" charset="0"/>
                <a:cs typeface="Times New Roman" panose="02020603050405020304" pitchFamily="18" charset="0"/>
              </a:rPr>
              <a:t>Root sensitivity that cannot be controlled by more conservative procedures. </a:t>
            </a:r>
          </a:p>
          <a:p>
            <a:pPr>
              <a:lnSpc>
                <a:spcPct val="150000"/>
              </a:lnSpc>
            </a:pPr>
            <a:r>
              <a:rPr lang="en-US" cap="none" dirty="0">
                <a:latin typeface="Times New Roman" panose="02020603050405020304" pitchFamily="18" charset="0"/>
                <a:cs typeface="Times New Roman" panose="02020603050405020304" pitchFamily="18" charset="0"/>
              </a:rPr>
              <a:t>Modification of the axial contour is indicated. </a:t>
            </a:r>
          </a:p>
          <a:p>
            <a:endParaRPr lang="en-US" dirty="0">
              <a:latin typeface="Times New Roman" panose="02020603050405020304" pitchFamily="18"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E02D5778-E56B-4E67-9A66-F595AE5EE8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6792647"/>
      </p:ext>
    </p:extLst>
  </p:cSld>
  <p:clrMapOvr>
    <a:masterClrMapping/>
  </p:clrMapOvr>
  <mc:AlternateContent xmlns:mc="http://schemas.openxmlformats.org/markup-compatibility/2006">
    <mc:Choice xmlns:p14="http://schemas.microsoft.com/office/powerpoint/2010/main" Requires="p14">
      <p:transition spd="slow" p14:dur="2000" advTm="58046"/>
    </mc:Choice>
    <mc:Fallback>
      <p:transition spd="slow" advTm="5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A3F43-ABB6-439D-9835-11467F8620BC}"/>
              </a:ext>
            </a:extLst>
          </p:cNvPr>
          <p:cNvSpPr>
            <a:spLocks noGrp="1"/>
          </p:cNvSpPr>
          <p:nvPr>
            <p:ph type="title"/>
          </p:nvPr>
        </p:nvSpPr>
        <p:spPr/>
        <p:txBody>
          <a:bodyPr/>
          <a:lstStyle/>
          <a:p>
            <a:r>
              <a:rPr lang="en-US" dirty="0">
                <a:solidFill>
                  <a:srgbClr val="C00000"/>
                </a:solidFill>
                <a:latin typeface="Times New Roman" pitchFamily="18" charset="0"/>
                <a:cs typeface="Times New Roman" pitchFamily="18" charset="0"/>
              </a:rPr>
              <a:t>Disadvantages of subgingival margins</a:t>
            </a:r>
            <a:br>
              <a:rPr lang="en-US" dirty="0">
                <a:solidFill>
                  <a:srgbClr val="C00000"/>
                </a:solidFill>
                <a:latin typeface="Times New Roman" pitchFamily="18" charset="0"/>
                <a:cs typeface="Times New Roman" pitchFamily="18" charset="0"/>
              </a:rPr>
            </a:br>
            <a:endParaRPr lang="en-IN" dirty="0">
              <a:solidFill>
                <a:srgbClr val="C00000"/>
              </a:solidFill>
            </a:endParaRPr>
          </a:p>
        </p:txBody>
      </p:sp>
      <p:sp>
        <p:nvSpPr>
          <p:cNvPr id="3" name="Content Placeholder 2">
            <a:extLst>
              <a:ext uri="{FF2B5EF4-FFF2-40B4-BE49-F238E27FC236}">
                <a16:creationId xmlns:a16="http://schemas.microsoft.com/office/drawing/2014/main" id="{4BD7D617-7C03-431A-AD62-CED394D07716}"/>
              </a:ext>
            </a:extLst>
          </p:cNvPr>
          <p:cNvSpPr>
            <a:spLocks noGrp="1"/>
          </p:cNvSpPr>
          <p:nvPr>
            <p:ph sz="quarter" idx="13"/>
          </p:nvPr>
        </p:nvSpPr>
        <p:spPr/>
        <p:txBody>
          <a:bodyPr>
            <a:normAutofit/>
          </a:bodyPr>
          <a:lstStyle/>
          <a:p>
            <a:pPr>
              <a:lnSpc>
                <a:spcPct val="150000"/>
              </a:lnSpc>
              <a:buFont typeface="Wingdings" pitchFamily="2" charset="2"/>
              <a:buChar char="ü"/>
            </a:pPr>
            <a:r>
              <a:rPr lang="en-US" dirty="0">
                <a:latin typeface="Times New Roman" pitchFamily="18" charset="0"/>
                <a:cs typeface="Times New Roman" pitchFamily="18" charset="0"/>
              </a:rPr>
              <a:t>Plaque retention…</a:t>
            </a:r>
          </a:p>
          <a:p>
            <a:pPr>
              <a:lnSpc>
                <a:spcPct val="150000"/>
              </a:lnSpc>
              <a:buFont typeface="Wingdings" pitchFamily="2" charset="2"/>
              <a:buChar char="ü"/>
            </a:pPr>
            <a:r>
              <a:rPr lang="en-US" dirty="0">
                <a:latin typeface="Times New Roman" pitchFamily="18" charset="0"/>
                <a:cs typeface="Times New Roman" pitchFamily="18" charset="0"/>
              </a:rPr>
              <a:t>Margin placement…</a:t>
            </a:r>
          </a:p>
          <a:p>
            <a:pPr>
              <a:lnSpc>
                <a:spcPct val="150000"/>
              </a:lnSpc>
              <a:buFont typeface="Wingdings" pitchFamily="2" charset="2"/>
              <a:buChar char="ü"/>
            </a:pPr>
            <a:r>
              <a:rPr lang="en-US" dirty="0">
                <a:latin typeface="Times New Roman" pitchFamily="18" charset="0"/>
                <a:cs typeface="Times New Roman" pitchFamily="18" charset="0"/>
              </a:rPr>
              <a:t>Mechanical irritation…</a:t>
            </a:r>
          </a:p>
          <a:p>
            <a:pPr>
              <a:lnSpc>
                <a:spcPct val="150000"/>
              </a:lnSpc>
              <a:buFont typeface="Wingdings" pitchFamily="2" charset="2"/>
              <a:buChar char="ü"/>
            </a:pPr>
            <a:r>
              <a:rPr lang="en-US" dirty="0">
                <a:latin typeface="Times New Roman" pitchFamily="18" charset="0"/>
                <a:cs typeface="Times New Roman" pitchFamily="18" charset="0"/>
              </a:rPr>
              <a:t>Violation of biological width</a:t>
            </a:r>
          </a:p>
          <a:p>
            <a:pPr>
              <a:lnSpc>
                <a:spcPct val="150000"/>
              </a:lnSpc>
              <a:buFont typeface="Wingdings" pitchFamily="2" charset="2"/>
              <a:buChar char="ü"/>
            </a:pPr>
            <a:r>
              <a:rPr lang="en-US" dirty="0">
                <a:latin typeface="Times New Roman" pitchFamily="18" charset="0"/>
                <a:cs typeface="Times New Roman" pitchFamily="18" charset="0"/>
              </a:rPr>
              <a:t>Soft tissue injury</a:t>
            </a:r>
            <a:r>
              <a:rPr lang="en-US" sz="2800" dirty="0">
                <a:latin typeface="Times New Roman" pitchFamily="18" charset="0"/>
                <a:cs typeface="Times New Roman" pitchFamily="18" charset="0"/>
              </a:rPr>
              <a:t>…</a:t>
            </a:r>
          </a:p>
          <a:p>
            <a:endParaRPr lang="en-IN" dirty="0"/>
          </a:p>
        </p:txBody>
      </p:sp>
      <p:pic>
        <p:nvPicPr>
          <p:cNvPr id="4" name="Audio 3">
            <a:hlinkClick r:id="" action="ppaction://media"/>
            <a:extLst>
              <a:ext uri="{FF2B5EF4-FFF2-40B4-BE49-F238E27FC236}">
                <a16:creationId xmlns:a16="http://schemas.microsoft.com/office/drawing/2014/main" id="{405C6D56-0ABA-4E27-B9A5-7394A4A264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8742878"/>
      </p:ext>
    </p:extLst>
  </p:cSld>
  <p:clrMapOvr>
    <a:masterClrMapping/>
  </p:clrMapOvr>
  <mc:AlternateContent xmlns:mc="http://schemas.openxmlformats.org/markup-compatibility/2006">
    <mc:Choice xmlns:p14="http://schemas.microsoft.com/office/powerpoint/2010/main" Requires="p14">
      <p:transition spd="slow" p14:dur="2000" advTm="12094"/>
    </mc:Choice>
    <mc:Fallback>
      <p:transition spd="slow" advTm="1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19B8-F768-4A75-BC6B-C817EED64C80}"/>
              </a:ext>
            </a:extLst>
          </p:cNvPr>
          <p:cNvSpPr>
            <a:spLocks noGrp="1"/>
          </p:cNvSpPr>
          <p:nvPr>
            <p:ph type="title"/>
          </p:nvPr>
        </p:nvSpPr>
        <p:spPr/>
        <p:txBody>
          <a:bodyPr/>
          <a:lstStyle/>
          <a:p>
            <a:r>
              <a:rPr lang="en-US" dirty="0">
                <a:solidFill>
                  <a:srgbClr val="C00000"/>
                </a:solidFill>
                <a:latin typeface="Times New Roman" pitchFamily="18" charset="0"/>
                <a:cs typeface="Times New Roman" pitchFamily="18" charset="0"/>
              </a:rPr>
              <a:t>Criteria for subgingival margin placement</a:t>
            </a:r>
            <a:endParaRPr lang="en-IN" dirty="0">
              <a:solidFill>
                <a:srgbClr val="C00000"/>
              </a:solidFill>
            </a:endParaRPr>
          </a:p>
        </p:txBody>
      </p:sp>
      <p:sp>
        <p:nvSpPr>
          <p:cNvPr id="3" name="Content Placeholder 2">
            <a:extLst>
              <a:ext uri="{FF2B5EF4-FFF2-40B4-BE49-F238E27FC236}">
                <a16:creationId xmlns:a16="http://schemas.microsoft.com/office/drawing/2014/main" id="{38E01E39-A729-443F-AF7F-F76297CC1A3C}"/>
              </a:ext>
            </a:extLst>
          </p:cNvPr>
          <p:cNvSpPr>
            <a:spLocks noGrp="1"/>
          </p:cNvSpPr>
          <p:nvPr>
            <p:ph sz="quarter" idx="13"/>
          </p:nvPr>
        </p:nvSpPr>
        <p:spPr/>
        <p:txBody>
          <a:bodyPr>
            <a:normAutofit/>
          </a:bodyPr>
          <a:lstStyle/>
          <a:p>
            <a:pPr marL="0" indent="0">
              <a:lnSpc>
                <a:spcPct val="150000"/>
              </a:lnSpc>
              <a:buNone/>
            </a:pPr>
            <a:endParaRPr lang="en-US" dirty="0">
              <a:latin typeface="Times New Roman" pitchFamily="18" charset="0"/>
              <a:cs typeface="Times New Roman" pitchFamily="18" charset="0"/>
            </a:endParaRPr>
          </a:p>
          <a:p>
            <a:pPr>
              <a:lnSpc>
                <a:spcPct val="150000"/>
              </a:lnSpc>
              <a:buFont typeface="Wingdings" pitchFamily="2" charset="2"/>
              <a:buChar char="ü"/>
            </a:pPr>
            <a:r>
              <a:rPr lang="en-US" dirty="0">
                <a:latin typeface="Times New Roman" pitchFamily="18" charset="0"/>
                <a:cs typeface="Times New Roman" pitchFamily="18" charset="0"/>
              </a:rPr>
              <a:t>Emergence profile</a:t>
            </a:r>
          </a:p>
          <a:p>
            <a:pPr>
              <a:lnSpc>
                <a:spcPct val="150000"/>
              </a:lnSpc>
              <a:buFont typeface="Wingdings" pitchFamily="2" charset="2"/>
              <a:buChar char="ü"/>
            </a:pPr>
            <a:r>
              <a:rPr lang="en-US" dirty="0">
                <a:latin typeface="Times New Roman" pitchFamily="18" charset="0"/>
                <a:cs typeface="Times New Roman" pitchFamily="18" charset="0"/>
              </a:rPr>
              <a:t>Margins are closed and properly finished</a:t>
            </a:r>
          </a:p>
          <a:p>
            <a:pPr>
              <a:lnSpc>
                <a:spcPct val="150000"/>
              </a:lnSpc>
              <a:buFont typeface="Wingdings" pitchFamily="2" charset="2"/>
              <a:buChar char="ü"/>
            </a:pPr>
            <a:r>
              <a:rPr lang="en-US" dirty="0">
                <a:latin typeface="Times New Roman" pitchFamily="18" charset="0"/>
                <a:cs typeface="Times New Roman" pitchFamily="18" charset="0"/>
              </a:rPr>
              <a:t>Adequate band of attached gingiva</a:t>
            </a:r>
          </a:p>
          <a:p>
            <a:pPr>
              <a:lnSpc>
                <a:spcPct val="150000"/>
              </a:lnSpc>
              <a:buFont typeface="Wingdings" pitchFamily="2" charset="2"/>
              <a:buChar char="ü"/>
            </a:pPr>
            <a:r>
              <a:rPr lang="en-US" dirty="0">
                <a:latin typeface="Times New Roman" pitchFamily="18" charset="0"/>
                <a:cs typeface="Times New Roman" pitchFamily="18" charset="0"/>
              </a:rPr>
              <a:t>Margin should not violate the biological width</a:t>
            </a:r>
          </a:p>
          <a:p>
            <a:endParaRPr lang="en-IN" dirty="0"/>
          </a:p>
        </p:txBody>
      </p:sp>
      <p:pic>
        <p:nvPicPr>
          <p:cNvPr id="4" name="Audio 3">
            <a:hlinkClick r:id="" action="ppaction://media"/>
            <a:extLst>
              <a:ext uri="{FF2B5EF4-FFF2-40B4-BE49-F238E27FC236}">
                <a16:creationId xmlns:a16="http://schemas.microsoft.com/office/drawing/2014/main" id="{4562B702-C255-4516-B22A-29D543FB36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443796"/>
      </p:ext>
    </p:extLst>
  </p:cSld>
  <p:clrMapOvr>
    <a:masterClrMapping/>
  </p:clrMapOvr>
  <mc:AlternateContent xmlns:mc="http://schemas.openxmlformats.org/markup-compatibility/2006">
    <mc:Choice xmlns:p14="http://schemas.microsoft.com/office/powerpoint/2010/main" Requires="p14">
      <p:transition spd="slow" p14:dur="2000" advTm="28412"/>
    </mc:Choice>
    <mc:Fallback>
      <p:transition spd="slow" advTm="28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B724-D75F-4383-960F-BA7F3EC0509B}"/>
              </a:ext>
            </a:extLst>
          </p:cNvPr>
          <p:cNvSpPr>
            <a:spLocks noGrp="1"/>
          </p:cNvSpPr>
          <p:nvPr>
            <p:ph type="title"/>
          </p:nvPr>
        </p:nvSpPr>
        <p:spPr>
          <a:xfrm>
            <a:off x="685332" y="618518"/>
            <a:ext cx="7773338" cy="2362200"/>
          </a:xfrm>
        </p:spPr>
        <p:txBody>
          <a:bodyPr>
            <a:normAutofit fontScale="90000"/>
          </a:bodyPr>
          <a:lstStyle/>
          <a:p>
            <a:pPr algn="l">
              <a:lnSpc>
                <a:spcPct val="80000"/>
              </a:lnSpc>
            </a:pPr>
            <a:br>
              <a:rPr lang="en-US" sz="2700" cap="none" dirty="0"/>
            </a:br>
            <a:r>
              <a:rPr lang="en-US" sz="2700" cap="none" dirty="0"/>
              <a:t>The finish line is the peripheral extension of a tooth preparation</a:t>
            </a:r>
            <a:br>
              <a:rPr lang="en-US" sz="2700" cap="none" dirty="0"/>
            </a:br>
            <a:br>
              <a:rPr lang="en-US" sz="2700" cap="none" dirty="0"/>
            </a:br>
            <a:br>
              <a:rPr lang="en-US" sz="2700" cap="none" dirty="0"/>
            </a:br>
            <a:r>
              <a:rPr lang="en-US" sz="2700" cap="none" dirty="0"/>
              <a:t>The most important consideration in selecting a cervical margin design is its ability to consistently and predictably provide excellent marginal integrity</a:t>
            </a:r>
            <a:r>
              <a:rPr lang="en-US" sz="2000" dirty="0"/>
              <a:t>.</a:t>
            </a:r>
            <a:br>
              <a:rPr lang="en-US" sz="2000" dirty="0"/>
            </a:br>
            <a:endParaRPr lang="en-IN" sz="2000" dirty="0"/>
          </a:p>
        </p:txBody>
      </p:sp>
      <p:sp>
        <p:nvSpPr>
          <p:cNvPr id="3" name="Content Placeholder 2">
            <a:extLst>
              <a:ext uri="{FF2B5EF4-FFF2-40B4-BE49-F238E27FC236}">
                <a16:creationId xmlns:a16="http://schemas.microsoft.com/office/drawing/2014/main" id="{F34BEA4B-24C1-4600-9940-92DB7C0C370D}"/>
              </a:ext>
            </a:extLst>
          </p:cNvPr>
          <p:cNvSpPr>
            <a:spLocks noGrp="1"/>
          </p:cNvSpPr>
          <p:nvPr>
            <p:ph sz="quarter" idx="13"/>
          </p:nvPr>
        </p:nvSpPr>
        <p:spPr>
          <a:xfrm>
            <a:off x="685330" y="3429000"/>
            <a:ext cx="7772870" cy="2362200"/>
          </a:xfrm>
        </p:spPr>
        <p:txBody>
          <a:bodyPr>
            <a:normAutofit fontScale="85000" lnSpcReduction="20000"/>
          </a:bodyPr>
          <a:lstStyle/>
          <a:p>
            <a:pPr>
              <a:lnSpc>
                <a:spcPct val="80000"/>
              </a:lnSpc>
              <a:buFont typeface="Wingdings" pitchFamily="2" charset="2"/>
              <a:buChar char="Ø"/>
            </a:pPr>
            <a:r>
              <a:rPr lang="en-US" dirty="0"/>
              <a:t>Knife edge</a:t>
            </a:r>
          </a:p>
          <a:p>
            <a:pPr>
              <a:lnSpc>
                <a:spcPct val="80000"/>
              </a:lnSpc>
              <a:buFont typeface="Wingdings" pitchFamily="2" charset="2"/>
              <a:buChar char="Ø"/>
            </a:pPr>
            <a:r>
              <a:rPr lang="en-US" dirty="0"/>
              <a:t>Chisel edge</a:t>
            </a:r>
          </a:p>
          <a:p>
            <a:pPr>
              <a:lnSpc>
                <a:spcPct val="80000"/>
              </a:lnSpc>
              <a:buFont typeface="Wingdings" pitchFamily="2" charset="2"/>
              <a:buChar char="Ø"/>
            </a:pPr>
            <a:r>
              <a:rPr lang="en-US" dirty="0"/>
              <a:t>Chamfer </a:t>
            </a:r>
          </a:p>
          <a:p>
            <a:pPr>
              <a:lnSpc>
                <a:spcPct val="80000"/>
              </a:lnSpc>
              <a:buFont typeface="Wingdings" pitchFamily="2" charset="2"/>
              <a:buChar char="Ø"/>
            </a:pPr>
            <a:r>
              <a:rPr lang="en-US" dirty="0"/>
              <a:t>Shoulder</a:t>
            </a:r>
          </a:p>
          <a:p>
            <a:pPr>
              <a:lnSpc>
                <a:spcPct val="80000"/>
              </a:lnSpc>
              <a:buFont typeface="Wingdings" pitchFamily="2" charset="2"/>
              <a:buChar char="Ø"/>
            </a:pPr>
            <a:r>
              <a:rPr lang="en-US" dirty="0"/>
              <a:t>Sloped shoulder</a:t>
            </a:r>
          </a:p>
          <a:p>
            <a:pPr>
              <a:lnSpc>
                <a:spcPct val="80000"/>
              </a:lnSpc>
              <a:buFont typeface="Wingdings" pitchFamily="2" charset="2"/>
              <a:buChar char="Ø"/>
            </a:pPr>
            <a:r>
              <a:rPr lang="en-US" dirty="0"/>
              <a:t>Shoulder with bevel</a:t>
            </a:r>
          </a:p>
          <a:p>
            <a:pPr>
              <a:lnSpc>
                <a:spcPct val="80000"/>
              </a:lnSpc>
              <a:buFont typeface="Wingdings" pitchFamily="2" charset="2"/>
              <a:buChar char="Ø"/>
            </a:pPr>
            <a:r>
              <a:rPr lang="en-US" dirty="0"/>
              <a:t>Radial shoulder</a:t>
            </a:r>
          </a:p>
          <a:p>
            <a:pPr>
              <a:lnSpc>
                <a:spcPct val="80000"/>
              </a:lnSpc>
              <a:buFont typeface="Wingdings" pitchFamily="2" charset="2"/>
              <a:buChar char="Ø"/>
            </a:pPr>
            <a:r>
              <a:rPr lang="en-US" dirty="0"/>
              <a:t>Heavy chamfer</a:t>
            </a:r>
          </a:p>
          <a:p>
            <a:endParaRPr lang="en-IN" dirty="0"/>
          </a:p>
        </p:txBody>
      </p:sp>
      <p:pic>
        <p:nvPicPr>
          <p:cNvPr id="4" name="Audio 3">
            <a:hlinkClick r:id="" action="ppaction://media"/>
            <a:extLst>
              <a:ext uri="{FF2B5EF4-FFF2-40B4-BE49-F238E27FC236}">
                <a16:creationId xmlns:a16="http://schemas.microsoft.com/office/drawing/2014/main" id="{47B9D082-DA37-4580-AE59-62D0F37D99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6308422"/>
      </p:ext>
    </p:extLst>
  </p:cSld>
  <p:clrMapOvr>
    <a:masterClrMapping/>
  </p:clrMapOvr>
  <mc:AlternateContent xmlns:mc="http://schemas.openxmlformats.org/markup-compatibility/2006">
    <mc:Choice xmlns:p14="http://schemas.microsoft.com/office/powerpoint/2010/main" Requires="p14">
      <p:transition spd="slow" p14:dur="2000" advTm="23636"/>
    </mc:Choice>
    <mc:Fallback>
      <p:transition spd="slow" advTm="23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A50021"/>
                </a:solidFill>
              </a:rPr>
              <a:t>FEATHER EDGE/knife edge</a:t>
            </a:r>
            <a:br>
              <a:rPr lang="en-US" dirty="0">
                <a:solidFill>
                  <a:srgbClr val="A50021"/>
                </a:solidFill>
              </a:rPr>
            </a:br>
            <a:endParaRPr lang="en-US" dirty="0"/>
          </a:p>
        </p:txBody>
      </p:sp>
      <p:sp>
        <p:nvSpPr>
          <p:cNvPr id="3" name="Content Placeholder 2"/>
          <p:cNvSpPr>
            <a:spLocks noGrp="1"/>
          </p:cNvSpPr>
          <p:nvPr>
            <p:ph sz="quarter" idx="13"/>
          </p:nvPr>
        </p:nvSpPr>
        <p:spPr/>
        <p:txBody>
          <a:bodyPr>
            <a:normAutofit fontScale="85000" lnSpcReduction="20000"/>
          </a:bodyPr>
          <a:lstStyle/>
          <a:p>
            <a:pPr>
              <a:lnSpc>
                <a:spcPct val="80000"/>
              </a:lnSpc>
              <a:buFont typeface="Wingdings" pitchFamily="2" charset="2"/>
              <a:buNone/>
            </a:pPr>
            <a:r>
              <a:rPr lang="en-US" dirty="0"/>
              <a:t>Advantages</a:t>
            </a:r>
          </a:p>
          <a:p>
            <a:pPr>
              <a:lnSpc>
                <a:spcPct val="80000"/>
              </a:lnSpc>
              <a:buFont typeface="Wingdings" pitchFamily="2" charset="2"/>
              <a:buChar char="Ø"/>
            </a:pPr>
            <a:r>
              <a:rPr lang="en-US" dirty="0"/>
              <a:t>Conservation of the tooth structure</a:t>
            </a:r>
          </a:p>
          <a:p>
            <a:pPr>
              <a:lnSpc>
                <a:spcPct val="80000"/>
              </a:lnSpc>
              <a:buFont typeface="Wingdings" pitchFamily="2" charset="2"/>
              <a:buChar char="Ø"/>
            </a:pPr>
            <a:r>
              <a:rPr lang="en-US" dirty="0"/>
              <a:t>Permits an acute margin of the metal</a:t>
            </a:r>
          </a:p>
          <a:p>
            <a:pPr>
              <a:lnSpc>
                <a:spcPct val="80000"/>
              </a:lnSpc>
              <a:buFont typeface="Wingdings" pitchFamily="2" charset="2"/>
              <a:buNone/>
            </a:pPr>
            <a:endParaRPr lang="en-US" dirty="0"/>
          </a:p>
          <a:p>
            <a:pPr>
              <a:lnSpc>
                <a:spcPct val="80000"/>
              </a:lnSpc>
              <a:buFont typeface="Wingdings" pitchFamily="2" charset="2"/>
              <a:buNone/>
            </a:pPr>
            <a:r>
              <a:rPr lang="en-US" dirty="0"/>
              <a:t>Disadvantages:</a:t>
            </a:r>
          </a:p>
          <a:p>
            <a:pPr>
              <a:lnSpc>
                <a:spcPct val="80000"/>
              </a:lnSpc>
              <a:buFont typeface="Wingdings" pitchFamily="2" charset="2"/>
              <a:buChar char="Ø"/>
            </a:pPr>
            <a:r>
              <a:rPr lang="en-US" dirty="0"/>
              <a:t>The axial reduction may fade out</a:t>
            </a:r>
          </a:p>
          <a:p>
            <a:pPr>
              <a:lnSpc>
                <a:spcPct val="80000"/>
              </a:lnSpc>
              <a:buFont typeface="Wingdings" pitchFamily="2" charset="2"/>
              <a:buChar char="Ø"/>
            </a:pPr>
            <a:r>
              <a:rPr lang="en-US" dirty="0"/>
              <a:t>Thin margin may be difficult to accurately wax and cast</a:t>
            </a:r>
          </a:p>
          <a:p>
            <a:pPr>
              <a:lnSpc>
                <a:spcPct val="80000"/>
              </a:lnSpc>
              <a:buFont typeface="Wingdings" pitchFamily="2" charset="2"/>
              <a:buChar char="Ø"/>
            </a:pPr>
            <a:r>
              <a:rPr lang="en-US" dirty="0"/>
              <a:t>More susceptible to distortion</a:t>
            </a:r>
          </a:p>
          <a:p>
            <a:pPr>
              <a:lnSpc>
                <a:spcPct val="80000"/>
              </a:lnSpc>
              <a:buFont typeface="Wingdings" pitchFamily="2" charset="2"/>
              <a:buChar char="Ø"/>
            </a:pPr>
            <a:r>
              <a:rPr lang="en-US" dirty="0"/>
              <a:t>Results in </a:t>
            </a:r>
            <a:r>
              <a:rPr lang="en-US" dirty="0" err="1"/>
              <a:t>overcontouring</a:t>
            </a:r>
            <a:r>
              <a:rPr lang="en-US" dirty="0"/>
              <a:t> </a:t>
            </a:r>
          </a:p>
          <a:p>
            <a:pPr>
              <a:lnSpc>
                <a:spcPct val="80000"/>
              </a:lnSpc>
              <a:buFont typeface="Wingdings" pitchFamily="2" charset="2"/>
              <a:buNone/>
            </a:pPr>
            <a:endParaRPr lang="en-US" dirty="0"/>
          </a:p>
          <a:p>
            <a:pPr>
              <a:lnSpc>
                <a:spcPct val="80000"/>
              </a:lnSpc>
              <a:buFont typeface="Wingdings" pitchFamily="2" charset="2"/>
              <a:buNone/>
            </a:pPr>
            <a:r>
              <a:rPr lang="en-US" dirty="0"/>
              <a:t>Indications:</a:t>
            </a:r>
          </a:p>
          <a:p>
            <a:pPr>
              <a:lnSpc>
                <a:spcPct val="80000"/>
              </a:lnSpc>
              <a:buFont typeface="Wingdings" pitchFamily="2" charset="2"/>
              <a:buChar char="Ø"/>
            </a:pPr>
            <a:r>
              <a:rPr lang="en-US" dirty="0"/>
              <a:t>Not recommended</a:t>
            </a:r>
          </a:p>
          <a:p>
            <a:endParaRPr lang="en-US" dirty="0"/>
          </a:p>
        </p:txBody>
      </p:sp>
      <p:pic>
        <p:nvPicPr>
          <p:cNvPr id="5" name="Picture 4">
            <a:extLst>
              <a:ext uri="{FF2B5EF4-FFF2-40B4-BE49-F238E27FC236}">
                <a16:creationId xmlns:a16="http://schemas.microsoft.com/office/drawing/2014/main" id="{A4420A10-F800-4CE5-953F-B61EE14E33C1}"/>
              </a:ext>
            </a:extLst>
          </p:cNvPr>
          <p:cNvPicPr>
            <a:picLocks noChangeAspect="1" noChangeArrowheads="1"/>
          </p:cNvPicPr>
          <p:nvPr/>
        </p:nvPicPr>
        <p:blipFill>
          <a:blip r:embed="rId4" cstate="print"/>
          <a:srcRect l="17656" t="10655" r="17654" b="68069"/>
          <a:stretch>
            <a:fillRect/>
          </a:stretch>
        </p:blipFill>
        <p:spPr bwMode="auto">
          <a:xfrm>
            <a:off x="4999383" y="2038764"/>
            <a:ext cx="3657600" cy="1781175"/>
          </a:xfrm>
          <a:prstGeom prst="rect">
            <a:avLst/>
          </a:prstGeom>
          <a:noFill/>
          <a:ln w="9525">
            <a:noFill/>
            <a:miter lim="800000"/>
            <a:headEnd/>
            <a:tailEnd/>
          </a:ln>
        </p:spPr>
      </p:pic>
      <p:pic>
        <p:nvPicPr>
          <p:cNvPr id="4" name="Audio 3">
            <a:hlinkClick r:id="" action="ppaction://media"/>
            <a:extLst>
              <a:ext uri="{FF2B5EF4-FFF2-40B4-BE49-F238E27FC236}">
                <a16:creationId xmlns:a16="http://schemas.microsoft.com/office/drawing/2014/main" id="{1B0E84A5-E244-4BE6-A929-0D50F4987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628894"/>
      </p:ext>
    </p:extLst>
  </p:cSld>
  <p:clrMapOvr>
    <a:masterClrMapping/>
  </p:clrMapOvr>
  <mc:AlternateContent xmlns:mc="http://schemas.openxmlformats.org/markup-compatibility/2006">
    <mc:Choice xmlns:p14="http://schemas.microsoft.com/office/powerpoint/2010/main" Requires="p14">
      <p:transition spd="slow" p14:dur="2000" advTm="23263"/>
    </mc:Choice>
    <mc:Fallback>
      <p:transition spd="slow" advTm="2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15153" y="403413"/>
            <a:ext cx="8243047" cy="5387788"/>
          </a:xfrm>
        </p:spPr>
        <p:txBody>
          <a:bodyPr>
            <a:normAutofit fontScale="70000" lnSpcReduction="20000"/>
          </a:bodyPr>
          <a:lstStyle/>
          <a:p>
            <a:pPr marL="0" lvl="0" indent="0" fontAlgn="base">
              <a:lnSpc>
                <a:spcPct val="70000"/>
              </a:lnSpc>
              <a:spcBef>
                <a:spcPct val="50000"/>
              </a:spcBef>
              <a:spcAft>
                <a:spcPct val="0"/>
              </a:spcAft>
              <a:buClrTx/>
              <a:buNone/>
            </a:pPr>
            <a:r>
              <a:rPr lang="en-US" sz="2400" b="1" cap="none" dirty="0">
                <a:solidFill>
                  <a:srgbClr val="A50021"/>
                </a:solidFill>
                <a:latin typeface="Times New Roman" panose="02020603050405020304" pitchFamily="18" charset="0"/>
              </a:rPr>
              <a:t>CHISEL EDGE</a:t>
            </a:r>
          </a:p>
          <a:p>
            <a:pPr>
              <a:lnSpc>
                <a:spcPct val="80000"/>
              </a:lnSpc>
            </a:pPr>
            <a:r>
              <a:rPr lang="en-US" sz="2400" dirty="0"/>
              <a:t>Variation of feather edge</a:t>
            </a:r>
          </a:p>
          <a:p>
            <a:pPr>
              <a:lnSpc>
                <a:spcPct val="80000"/>
              </a:lnSpc>
            </a:pPr>
            <a:r>
              <a:rPr lang="en-US" sz="2400" dirty="0"/>
              <a:t>Larger angle between the axial surface and unprepared tooth structure</a:t>
            </a:r>
          </a:p>
          <a:p>
            <a:pPr>
              <a:lnSpc>
                <a:spcPct val="80000"/>
              </a:lnSpc>
            </a:pPr>
            <a:r>
              <a:rPr lang="en-US" sz="2400" dirty="0"/>
              <a:t>Associated with excessively tapered preparation</a:t>
            </a:r>
          </a:p>
          <a:p>
            <a:pPr>
              <a:lnSpc>
                <a:spcPct val="80000"/>
              </a:lnSpc>
            </a:pPr>
            <a:r>
              <a:rPr lang="en-US" sz="2400" dirty="0"/>
              <a:t>Historic advantage-impression making with rigid impression compound in coper bands</a:t>
            </a:r>
          </a:p>
          <a:p>
            <a:pPr>
              <a:lnSpc>
                <a:spcPct val="80000"/>
              </a:lnSpc>
              <a:buFont typeface="Wingdings" pitchFamily="2" charset="2"/>
              <a:buNone/>
            </a:pPr>
            <a:r>
              <a:rPr lang="en-US" sz="2400" dirty="0"/>
              <a:t>Indications:</a:t>
            </a:r>
          </a:p>
          <a:p>
            <a:pPr>
              <a:lnSpc>
                <a:spcPct val="80000"/>
              </a:lnSpc>
              <a:buClr>
                <a:schemeClr val="tx1"/>
              </a:buClr>
            </a:pPr>
            <a:r>
              <a:rPr lang="en-US" sz="2400" dirty="0"/>
              <a:t>Lingual surface of mandibular posterior teeth </a:t>
            </a:r>
          </a:p>
          <a:p>
            <a:pPr>
              <a:lnSpc>
                <a:spcPct val="80000"/>
              </a:lnSpc>
              <a:buClr>
                <a:schemeClr val="tx1"/>
              </a:buClr>
            </a:pPr>
            <a:r>
              <a:rPr lang="en-US" sz="2400" dirty="0"/>
              <a:t>The surfaces towards which tooth has tilted</a:t>
            </a:r>
          </a:p>
          <a:p>
            <a:pPr>
              <a:lnSpc>
                <a:spcPct val="80000"/>
              </a:lnSpc>
              <a:buClr>
                <a:schemeClr val="tx1"/>
              </a:buClr>
            </a:pPr>
            <a:r>
              <a:rPr lang="en-US" sz="2400" dirty="0"/>
              <a:t>Cementum</a:t>
            </a:r>
          </a:p>
          <a:p>
            <a:pPr marL="0" lvl="0" indent="0" fontAlgn="base">
              <a:lnSpc>
                <a:spcPct val="70000"/>
              </a:lnSpc>
              <a:spcBef>
                <a:spcPct val="50000"/>
              </a:spcBef>
              <a:spcAft>
                <a:spcPct val="0"/>
              </a:spcAft>
              <a:buClrTx/>
              <a:buNone/>
            </a:pPr>
            <a:endParaRPr lang="en-US" sz="2400" cap="none" dirty="0">
              <a:solidFill>
                <a:srgbClr val="000000"/>
              </a:solidFill>
              <a:latin typeface="Times New Roman" panose="02020603050405020304" pitchFamily="18" charset="0"/>
            </a:endParaRPr>
          </a:p>
          <a:p>
            <a:pPr marL="0" lvl="0" indent="0" fontAlgn="base">
              <a:lnSpc>
                <a:spcPct val="70000"/>
              </a:lnSpc>
              <a:spcBef>
                <a:spcPct val="50000"/>
              </a:spcBef>
              <a:spcAft>
                <a:spcPct val="0"/>
              </a:spcAft>
              <a:buClrTx/>
              <a:buNone/>
            </a:pPr>
            <a:endParaRPr lang="en-US" sz="2400" cap="none" dirty="0">
              <a:solidFill>
                <a:srgbClr val="000000"/>
              </a:solidFill>
              <a:latin typeface="Times New Roman" panose="02020603050405020304" pitchFamily="18" charset="0"/>
            </a:endParaRPr>
          </a:p>
          <a:p>
            <a:pPr marL="0" lvl="0" indent="0" fontAlgn="base">
              <a:lnSpc>
                <a:spcPct val="70000"/>
              </a:lnSpc>
              <a:spcBef>
                <a:spcPct val="50000"/>
              </a:spcBef>
              <a:spcAft>
                <a:spcPct val="0"/>
              </a:spcAft>
              <a:buClrTx/>
              <a:buNone/>
            </a:pPr>
            <a:r>
              <a:rPr lang="en-US" sz="2400" b="1" cap="none" dirty="0">
                <a:solidFill>
                  <a:srgbClr val="C00000"/>
                </a:solidFill>
                <a:latin typeface="Times New Roman" panose="02020603050405020304" pitchFamily="18" charset="0"/>
              </a:rPr>
              <a:t>BEVEL EDGE</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Advantage</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	remove unsupported enamel, allows finishing of metal</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Disadvantage</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	extends preparation into sulcus if used on apical margin</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Indication </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	facial margin of maxillary partial coverage crowns</a:t>
            </a:r>
          </a:p>
          <a:p>
            <a:endParaRPr lang="en-US" dirty="0"/>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8527" r="55778"/>
          <a:stretch/>
        </p:blipFill>
        <p:spPr>
          <a:xfrm>
            <a:off x="6308036" y="1944536"/>
            <a:ext cx="2468995" cy="3170234"/>
          </a:xfrm>
          <a:prstGeom prst="rect">
            <a:avLst/>
          </a:prstGeom>
          <a:ln>
            <a:solidFill>
              <a:schemeClr val="tx1"/>
            </a:solidFill>
          </a:ln>
        </p:spPr>
      </p:pic>
      <p:pic>
        <p:nvPicPr>
          <p:cNvPr id="2" name="Audio 1">
            <a:hlinkClick r:id="" action="ppaction://media"/>
            <a:extLst>
              <a:ext uri="{FF2B5EF4-FFF2-40B4-BE49-F238E27FC236}">
                <a16:creationId xmlns:a16="http://schemas.microsoft.com/office/drawing/2014/main" id="{DD54C917-972E-40B0-91C4-94E3B215DE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1710136"/>
      </p:ext>
    </p:extLst>
  </p:cSld>
  <p:clrMapOvr>
    <a:masterClrMapping/>
  </p:clrMapOvr>
  <mc:AlternateContent xmlns:mc="http://schemas.openxmlformats.org/markup-compatibility/2006">
    <mc:Choice xmlns:p14="http://schemas.microsoft.com/office/powerpoint/2010/main" Requires="p14">
      <p:transition spd="slow" p14:dur="2000" advTm="45516"/>
    </mc:Choice>
    <mc:Fallback>
      <p:transition spd="slow" advTm="45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47918" y="524435"/>
            <a:ext cx="8122024" cy="5701553"/>
          </a:xfrm>
        </p:spPr>
        <p:txBody>
          <a:bodyPr>
            <a:normAutofit fontScale="70000" lnSpcReduction="20000"/>
          </a:bodyPr>
          <a:lstStyle/>
          <a:p>
            <a:pPr marL="0" lvl="0" indent="0" fontAlgn="base">
              <a:lnSpc>
                <a:spcPct val="60000"/>
              </a:lnSpc>
              <a:spcBef>
                <a:spcPct val="50000"/>
              </a:spcBef>
              <a:spcAft>
                <a:spcPct val="0"/>
              </a:spcAft>
              <a:buClrTx/>
              <a:buNone/>
            </a:pPr>
            <a:r>
              <a:rPr lang="en-US" sz="2400" cap="none" dirty="0">
                <a:solidFill>
                  <a:srgbClr val="A50021"/>
                </a:solidFill>
                <a:latin typeface="Times New Roman" panose="02020603050405020304" pitchFamily="18" charset="0"/>
              </a:rPr>
              <a:t>CHAMFER</a:t>
            </a:r>
          </a:p>
          <a:p>
            <a:pPr marL="365760" indent="-283464" fontAlgn="auto">
              <a:spcAft>
                <a:spcPts val="0"/>
              </a:spcAft>
              <a:buFont typeface="Wingdings" pitchFamily="2" charset="2"/>
              <a:buNone/>
              <a:defRPr/>
            </a:pPr>
            <a:r>
              <a:rPr lang="en-US" sz="2400" dirty="0"/>
              <a:t>It’s a finish line design for tooth preparation in which gingival aspect </a:t>
            </a:r>
          </a:p>
          <a:p>
            <a:pPr marL="365760" indent="-283464" fontAlgn="auto">
              <a:spcAft>
                <a:spcPts val="0"/>
              </a:spcAft>
              <a:buFont typeface="Wingdings" pitchFamily="2" charset="2"/>
              <a:buNone/>
              <a:defRPr/>
            </a:pPr>
            <a:r>
              <a:rPr lang="en-US" sz="2400" dirty="0"/>
              <a:t>meets the external axial surface at an obtuse angle </a:t>
            </a:r>
          </a:p>
          <a:p>
            <a:pPr marL="365760" indent="-283464" fontAlgn="auto">
              <a:spcAft>
                <a:spcPts val="0"/>
              </a:spcAft>
              <a:buFont typeface="Wingdings" pitchFamily="2" charset="2"/>
              <a:buNone/>
              <a:defRPr/>
            </a:pPr>
            <a:endParaRPr lang="en-US" sz="2400" dirty="0"/>
          </a:p>
          <a:p>
            <a:pPr marL="365760" indent="-283464" fontAlgn="auto">
              <a:spcAft>
                <a:spcPts val="0"/>
              </a:spcAft>
              <a:buFont typeface="Wingdings" pitchFamily="2" charset="2"/>
              <a:buNone/>
              <a:defRPr/>
            </a:pPr>
            <a:r>
              <a:rPr lang="en-US" sz="2400" dirty="0"/>
              <a:t>Advantages </a:t>
            </a:r>
          </a:p>
          <a:p>
            <a:pPr marL="365760" indent="-283464" fontAlgn="auto">
              <a:spcAft>
                <a:spcPts val="0"/>
              </a:spcAft>
              <a:buFont typeface="Wingdings" pitchFamily="2" charset="2"/>
              <a:buChar char="Ø"/>
              <a:defRPr/>
            </a:pPr>
            <a:r>
              <a:rPr lang="en-US" sz="2400" dirty="0"/>
              <a:t>It provides distinct margin</a:t>
            </a:r>
          </a:p>
          <a:p>
            <a:pPr marL="365760" indent="-283464" fontAlgn="auto">
              <a:spcAft>
                <a:spcPts val="0"/>
              </a:spcAft>
              <a:buFont typeface="Wingdings" pitchFamily="2" charset="2"/>
              <a:buChar char="Ø"/>
              <a:defRPr/>
            </a:pPr>
            <a:r>
              <a:rPr lang="en-US" sz="2400" dirty="0"/>
              <a:t>Adequate bulk to the restoration</a:t>
            </a:r>
          </a:p>
          <a:p>
            <a:pPr marL="365760" indent="-283464" fontAlgn="auto">
              <a:spcAft>
                <a:spcPts val="0"/>
              </a:spcAft>
              <a:buFont typeface="Wingdings" pitchFamily="2" charset="2"/>
              <a:buChar char="Ø"/>
              <a:defRPr/>
            </a:pPr>
            <a:r>
              <a:rPr lang="en-US" sz="2400" dirty="0"/>
              <a:t>Easier to control</a:t>
            </a:r>
          </a:p>
          <a:p>
            <a:pPr marL="365760" indent="-283464" fontAlgn="auto">
              <a:spcAft>
                <a:spcPts val="0"/>
              </a:spcAft>
              <a:buFont typeface="Wingdings" pitchFamily="2" charset="2"/>
              <a:buChar char="Ø"/>
              <a:defRPr/>
            </a:pPr>
            <a:r>
              <a:rPr lang="en-US" sz="2400" dirty="0"/>
              <a:t>Exhibits least stresses</a:t>
            </a:r>
          </a:p>
          <a:p>
            <a:pPr marL="365760" indent="-283464" fontAlgn="auto">
              <a:spcAft>
                <a:spcPts val="0"/>
              </a:spcAft>
              <a:buFont typeface="Wingdings" pitchFamily="2" charset="2"/>
              <a:buChar char="Ø"/>
              <a:defRPr/>
            </a:pPr>
            <a:r>
              <a:rPr lang="en-US" sz="2400" dirty="0"/>
              <a:t>Disadvantage -Care needed to avoid unsupported lip of enamel</a:t>
            </a:r>
          </a:p>
          <a:p>
            <a:pPr marL="365760" indent="-283464" fontAlgn="auto">
              <a:spcAft>
                <a:spcPts val="0"/>
              </a:spcAft>
              <a:buFont typeface="Wingdings" pitchFamily="2" charset="2"/>
              <a:buNone/>
              <a:defRPr/>
            </a:pPr>
            <a:endParaRPr lang="en-US" sz="2400" dirty="0"/>
          </a:p>
          <a:p>
            <a:pPr marL="365760" indent="-283464" fontAlgn="auto">
              <a:spcAft>
                <a:spcPts val="0"/>
              </a:spcAft>
              <a:buFont typeface="Wingdings" pitchFamily="2" charset="2"/>
              <a:buNone/>
              <a:defRPr/>
            </a:pPr>
            <a:r>
              <a:rPr lang="en-US" sz="2400" dirty="0"/>
              <a:t>Indications:</a:t>
            </a:r>
          </a:p>
          <a:p>
            <a:pPr marL="365760" indent="-283464" fontAlgn="auto">
              <a:spcAft>
                <a:spcPts val="0"/>
              </a:spcAft>
              <a:buFont typeface="Wingdings" pitchFamily="2" charset="2"/>
              <a:buChar char="Ø"/>
              <a:defRPr/>
            </a:pPr>
            <a:r>
              <a:rPr lang="en-US" sz="2400" dirty="0"/>
              <a:t>Cast metal restorations</a:t>
            </a:r>
          </a:p>
          <a:p>
            <a:pPr marL="365760" indent="-283464" fontAlgn="auto">
              <a:spcAft>
                <a:spcPts val="0"/>
              </a:spcAft>
              <a:buFont typeface="Wingdings" pitchFamily="2" charset="2"/>
              <a:buChar char="Ø"/>
              <a:defRPr/>
            </a:pPr>
            <a:r>
              <a:rPr lang="en-US" sz="2400" dirty="0"/>
              <a:t>Lingual margin of the metal ceramic crowns</a:t>
            </a:r>
          </a:p>
          <a:p>
            <a:pPr marL="0" lvl="0" indent="0" fontAlgn="base">
              <a:lnSpc>
                <a:spcPct val="60000"/>
              </a:lnSpc>
              <a:spcBef>
                <a:spcPct val="50000"/>
              </a:spcBef>
              <a:spcAft>
                <a:spcPct val="0"/>
              </a:spcAft>
              <a:buClrTx/>
              <a:buNone/>
            </a:pPr>
            <a:endParaRPr lang="en-US" sz="2400" cap="none" dirty="0">
              <a:solidFill>
                <a:srgbClr val="000000"/>
              </a:solidFill>
              <a:latin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302919DD-0F06-426C-B61E-343D22F3601F}"/>
              </a:ext>
            </a:extLst>
          </p:cNvPr>
          <p:cNvPicPr>
            <a:picLocks noChangeAspect="1" noChangeArrowheads="1"/>
          </p:cNvPicPr>
          <p:nvPr/>
        </p:nvPicPr>
        <p:blipFill>
          <a:blip r:embed="rId4" cstate="print"/>
          <a:srcRect l="16360" t="12987" r="15930" b="66904"/>
          <a:stretch>
            <a:fillRect/>
          </a:stretch>
        </p:blipFill>
        <p:spPr bwMode="auto">
          <a:xfrm>
            <a:off x="5029200" y="2841625"/>
            <a:ext cx="2895600" cy="1273175"/>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id="{A6392007-9FBE-441D-ABDD-6A3201CD7E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1752066"/>
      </p:ext>
    </p:extLst>
  </p:cSld>
  <p:clrMapOvr>
    <a:masterClrMapping/>
  </p:clrMapOvr>
  <mc:AlternateContent xmlns:mc="http://schemas.openxmlformats.org/markup-compatibility/2006">
    <mc:Choice xmlns:p14="http://schemas.microsoft.com/office/powerpoint/2010/main" Requires="p14">
      <p:transition spd="slow" p14:dur="2000" advTm="30609"/>
    </mc:Choice>
    <mc:Fallback>
      <p:transition spd="slow" advTm="30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D83C2-F225-4F49-B151-7CECECB38A5B}"/>
              </a:ext>
            </a:extLst>
          </p:cNvPr>
          <p:cNvSpPr>
            <a:spLocks noGrp="1"/>
          </p:cNvSpPr>
          <p:nvPr>
            <p:ph type="title"/>
          </p:nvPr>
        </p:nvSpPr>
        <p:spPr/>
        <p:txBody>
          <a:bodyPr/>
          <a:lstStyle/>
          <a:p>
            <a:r>
              <a:rPr lang="en-IN" dirty="0"/>
              <a:t>Learning objectives</a:t>
            </a:r>
          </a:p>
        </p:txBody>
      </p:sp>
      <p:sp>
        <p:nvSpPr>
          <p:cNvPr id="3" name="Content Placeholder 2">
            <a:extLst>
              <a:ext uri="{FF2B5EF4-FFF2-40B4-BE49-F238E27FC236}">
                <a16:creationId xmlns:a16="http://schemas.microsoft.com/office/drawing/2014/main" id="{30F19437-D300-48A4-9C5C-FAD67DADE13E}"/>
              </a:ext>
            </a:extLst>
          </p:cNvPr>
          <p:cNvSpPr>
            <a:spLocks noGrp="1"/>
          </p:cNvSpPr>
          <p:nvPr>
            <p:ph sz="quarter" idx="13"/>
          </p:nvPr>
        </p:nvSpPr>
        <p:spPr/>
        <p:txBody>
          <a:bodyPr/>
          <a:lstStyle/>
          <a:p>
            <a:pPr marL="0" indent="0">
              <a:buNone/>
            </a:pPr>
            <a:r>
              <a:rPr lang="en-US" b="1" dirty="0">
                <a:solidFill>
                  <a:srgbClr val="C00000"/>
                </a:solidFill>
              </a:rPr>
              <a:t>Prevention of damage during tooth preparation</a:t>
            </a:r>
          </a:p>
          <a:p>
            <a:pPr marL="0" indent="0">
              <a:buNone/>
            </a:pPr>
            <a:r>
              <a:rPr lang="en-US" b="1" dirty="0">
                <a:solidFill>
                  <a:srgbClr val="C00000"/>
                </a:solidFill>
              </a:rPr>
              <a:t>Conservation of Tooth Structure</a:t>
            </a:r>
          </a:p>
          <a:p>
            <a:pPr marL="0" indent="0">
              <a:buNone/>
            </a:pPr>
            <a:r>
              <a:rPr lang="en-US" b="1" dirty="0">
                <a:solidFill>
                  <a:srgbClr val="C00000"/>
                </a:solidFill>
              </a:rPr>
              <a:t>Various CONSIDERATIONS AFFECTING FUTURE DENTAL HEALTH</a:t>
            </a:r>
          </a:p>
          <a:p>
            <a:pPr marL="0" indent="0">
              <a:buNone/>
            </a:pPr>
            <a:r>
              <a:rPr lang="en-US" b="1" dirty="0">
                <a:solidFill>
                  <a:srgbClr val="C00000"/>
                </a:solidFill>
              </a:rPr>
              <a:t>Classification of margins</a:t>
            </a:r>
          </a:p>
          <a:p>
            <a:pPr marL="0" indent="0">
              <a:buNone/>
            </a:pPr>
            <a:endParaRPr lang="en-US" b="1" dirty="0">
              <a:solidFill>
                <a:srgbClr val="C00000"/>
              </a:solidFill>
            </a:endParaRPr>
          </a:p>
          <a:p>
            <a:pPr marL="0" indent="0">
              <a:buNone/>
            </a:pPr>
            <a:endParaRPr lang="en-IN" dirty="0"/>
          </a:p>
        </p:txBody>
      </p:sp>
      <p:pic>
        <p:nvPicPr>
          <p:cNvPr id="4" name="Audio 3">
            <a:hlinkClick r:id="" action="ppaction://media"/>
            <a:extLst>
              <a:ext uri="{FF2B5EF4-FFF2-40B4-BE49-F238E27FC236}">
                <a16:creationId xmlns:a16="http://schemas.microsoft.com/office/drawing/2014/main" id="{AA049D16-2C11-4613-8C55-BA84BCB2D7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4407541"/>
      </p:ext>
    </p:extLst>
  </p:cSld>
  <p:clrMapOvr>
    <a:masterClrMapping/>
  </p:clrMapOvr>
  <mc:AlternateContent xmlns:mc="http://schemas.openxmlformats.org/markup-compatibility/2006">
    <mc:Choice xmlns:p14="http://schemas.microsoft.com/office/powerpoint/2010/main" Requires="p14">
      <p:transition spd="slow" p14:dur="2000" advTm="15836"/>
    </mc:Choice>
    <mc:Fallback>
      <p:transition spd="slow" advTm="15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6AE2-39F5-4B42-9733-DE0DEF489EB3}"/>
              </a:ext>
            </a:extLst>
          </p:cNvPr>
          <p:cNvSpPr>
            <a:spLocks noGrp="1"/>
          </p:cNvSpPr>
          <p:nvPr>
            <p:ph type="title"/>
          </p:nvPr>
        </p:nvSpPr>
        <p:spPr/>
        <p:txBody>
          <a:bodyPr/>
          <a:lstStyle/>
          <a:p>
            <a:r>
              <a:rPr lang="en-IN" dirty="0">
                <a:solidFill>
                  <a:srgbClr val="C00000"/>
                </a:solidFill>
              </a:rPr>
              <a:t>shoulder</a:t>
            </a:r>
          </a:p>
        </p:txBody>
      </p:sp>
      <p:sp>
        <p:nvSpPr>
          <p:cNvPr id="3" name="Content Placeholder 2">
            <a:extLst>
              <a:ext uri="{FF2B5EF4-FFF2-40B4-BE49-F238E27FC236}">
                <a16:creationId xmlns:a16="http://schemas.microsoft.com/office/drawing/2014/main" id="{3879ACAA-97F5-4B9C-A4D3-9F1016B5529A}"/>
              </a:ext>
            </a:extLst>
          </p:cNvPr>
          <p:cNvSpPr>
            <a:spLocks noGrp="1"/>
          </p:cNvSpPr>
          <p:nvPr>
            <p:ph sz="quarter" idx="13"/>
          </p:nvPr>
        </p:nvSpPr>
        <p:spPr/>
        <p:txBody>
          <a:bodyPr>
            <a:normAutofit fontScale="92500" lnSpcReduction="20000"/>
          </a:bodyPr>
          <a:lstStyle/>
          <a:p>
            <a:pPr>
              <a:lnSpc>
                <a:spcPct val="80000"/>
              </a:lnSpc>
              <a:buFont typeface="Wingdings" pitchFamily="2" charset="2"/>
              <a:buChar char="Ø"/>
            </a:pPr>
            <a:r>
              <a:rPr lang="en-US" dirty="0"/>
              <a:t>Bulk of the restoration</a:t>
            </a:r>
          </a:p>
          <a:p>
            <a:pPr>
              <a:lnSpc>
                <a:spcPct val="80000"/>
              </a:lnSpc>
              <a:buFont typeface="Wingdings" pitchFamily="2" charset="2"/>
              <a:buChar char="Ø"/>
            </a:pPr>
            <a:r>
              <a:rPr lang="en-US" dirty="0"/>
              <a:t>Wide ledge provides resistance to occlusal forces </a:t>
            </a:r>
          </a:p>
          <a:p>
            <a:pPr>
              <a:lnSpc>
                <a:spcPct val="80000"/>
              </a:lnSpc>
              <a:buFont typeface="Wingdings" pitchFamily="2" charset="2"/>
              <a:buChar char="Ø"/>
            </a:pPr>
            <a:r>
              <a:rPr lang="en-US" dirty="0"/>
              <a:t>Provides space for healthy restorative contours</a:t>
            </a:r>
          </a:p>
          <a:p>
            <a:pPr>
              <a:lnSpc>
                <a:spcPct val="80000"/>
              </a:lnSpc>
              <a:buFont typeface="Wingdings" pitchFamily="2" charset="2"/>
              <a:buChar char="Ø"/>
            </a:pPr>
            <a:r>
              <a:rPr lang="en-US" dirty="0"/>
              <a:t>Maximum esthetics</a:t>
            </a:r>
          </a:p>
          <a:p>
            <a:pPr>
              <a:lnSpc>
                <a:spcPct val="80000"/>
              </a:lnSpc>
              <a:buFont typeface="Wingdings" pitchFamily="2" charset="2"/>
              <a:buChar char="Ø"/>
            </a:pPr>
            <a:r>
              <a:rPr lang="en-US" dirty="0"/>
              <a:t>It offers resistance against distortion during processing</a:t>
            </a:r>
          </a:p>
          <a:p>
            <a:pPr>
              <a:lnSpc>
                <a:spcPct val="80000"/>
              </a:lnSpc>
              <a:buFont typeface="Wingdings" pitchFamily="2" charset="2"/>
              <a:buNone/>
            </a:pPr>
            <a:r>
              <a:rPr lang="en-US" dirty="0"/>
              <a:t>Disadvantages:</a:t>
            </a:r>
          </a:p>
          <a:p>
            <a:pPr>
              <a:lnSpc>
                <a:spcPct val="80000"/>
              </a:lnSpc>
              <a:buFont typeface="Wingdings" pitchFamily="2" charset="2"/>
              <a:buChar char="Ø"/>
            </a:pPr>
            <a:r>
              <a:rPr lang="en-US" dirty="0"/>
              <a:t>Less conservative of tooth structure </a:t>
            </a:r>
          </a:p>
          <a:p>
            <a:pPr>
              <a:lnSpc>
                <a:spcPct val="80000"/>
              </a:lnSpc>
              <a:buFont typeface="Wingdings" pitchFamily="2" charset="2"/>
              <a:buChar char="Ø"/>
            </a:pPr>
            <a:r>
              <a:rPr lang="en-US" dirty="0"/>
              <a:t>The sharp 90</a:t>
            </a:r>
            <a:r>
              <a:rPr lang="en-US" baseline="30000" dirty="0"/>
              <a:t>0</a:t>
            </a:r>
            <a:r>
              <a:rPr lang="en-US" dirty="0"/>
              <a:t> internal line angle… </a:t>
            </a:r>
          </a:p>
          <a:p>
            <a:pPr>
              <a:lnSpc>
                <a:spcPct val="80000"/>
              </a:lnSpc>
              <a:buFont typeface="Wingdings" pitchFamily="2" charset="2"/>
              <a:buNone/>
            </a:pPr>
            <a:r>
              <a:rPr lang="en-US" dirty="0"/>
              <a:t>Indications:</a:t>
            </a:r>
          </a:p>
          <a:p>
            <a:pPr>
              <a:lnSpc>
                <a:spcPct val="80000"/>
              </a:lnSpc>
              <a:buFont typeface="Wingdings" pitchFamily="2" charset="2"/>
              <a:buChar char="Ø"/>
            </a:pPr>
            <a:r>
              <a:rPr lang="en-US" dirty="0"/>
              <a:t>All ceramic restorations</a:t>
            </a:r>
          </a:p>
          <a:p>
            <a:pPr>
              <a:lnSpc>
                <a:spcPct val="80000"/>
              </a:lnSpc>
              <a:buFont typeface="Wingdings" pitchFamily="2" charset="2"/>
              <a:buChar char="Ø"/>
            </a:pPr>
            <a:r>
              <a:rPr lang="en-US" dirty="0"/>
              <a:t>Facial </a:t>
            </a:r>
            <a:r>
              <a:rPr lang="en-US" dirty="0" err="1"/>
              <a:t>magins</a:t>
            </a:r>
            <a:r>
              <a:rPr lang="en-US" dirty="0"/>
              <a:t> of metal-ceramic crowns</a:t>
            </a:r>
          </a:p>
          <a:p>
            <a:endParaRPr lang="en-IN" dirty="0"/>
          </a:p>
        </p:txBody>
      </p:sp>
      <p:pic>
        <p:nvPicPr>
          <p:cNvPr id="4" name="Picture 4">
            <a:extLst>
              <a:ext uri="{FF2B5EF4-FFF2-40B4-BE49-F238E27FC236}">
                <a16:creationId xmlns:a16="http://schemas.microsoft.com/office/drawing/2014/main" id="{492027FF-1BAC-4AFA-B127-6D90661E91AF}"/>
              </a:ext>
            </a:extLst>
          </p:cNvPr>
          <p:cNvPicPr>
            <a:picLocks noChangeAspect="1" noChangeArrowheads="1"/>
          </p:cNvPicPr>
          <p:nvPr/>
        </p:nvPicPr>
        <p:blipFill>
          <a:blip r:embed="rId4" cstate="print"/>
          <a:srcRect l="15930" t="10364" r="18948" b="67233"/>
          <a:stretch>
            <a:fillRect/>
          </a:stretch>
        </p:blipFill>
        <p:spPr bwMode="auto">
          <a:xfrm>
            <a:off x="6225058" y="4280452"/>
            <a:ext cx="2580216" cy="1312311"/>
          </a:xfrm>
          <a:prstGeom prst="rect">
            <a:avLst/>
          </a:prstGeom>
          <a:noFill/>
          <a:ln w="9525">
            <a:noFill/>
            <a:miter lim="800000"/>
            <a:headEnd/>
            <a:tailEnd/>
          </a:ln>
        </p:spPr>
      </p:pic>
      <p:pic>
        <p:nvPicPr>
          <p:cNvPr id="5" name="Audio 4">
            <a:hlinkClick r:id="" action="ppaction://media"/>
            <a:extLst>
              <a:ext uri="{FF2B5EF4-FFF2-40B4-BE49-F238E27FC236}">
                <a16:creationId xmlns:a16="http://schemas.microsoft.com/office/drawing/2014/main" id="{3C332423-A425-4598-9942-8A1CE5409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4219057"/>
      </p:ext>
    </p:extLst>
  </p:cSld>
  <p:clrMapOvr>
    <a:masterClrMapping/>
  </p:clrMapOvr>
  <mc:AlternateContent xmlns:mc="http://schemas.openxmlformats.org/markup-compatibility/2006">
    <mc:Choice xmlns:p14="http://schemas.microsoft.com/office/powerpoint/2010/main" Requires="p14">
      <p:transition spd="slow" p14:dur="2000" advTm="35102"/>
    </mc:Choice>
    <mc:Fallback>
      <p:transition spd="slow" advTm="3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28600" y="564776"/>
            <a:ext cx="8633012" cy="6064623"/>
          </a:xfrm>
        </p:spPr>
        <p:txBody>
          <a:bodyPr>
            <a:normAutofit/>
          </a:bodyPr>
          <a:lstStyle/>
          <a:p>
            <a:pPr marL="0" lvl="0" indent="0" fontAlgn="base">
              <a:lnSpc>
                <a:spcPct val="70000"/>
              </a:lnSpc>
              <a:spcBef>
                <a:spcPct val="50000"/>
              </a:spcBef>
              <a:spcAft>
                <a:spcPct val="0"/>
              </a:spcAft>
              <a:buClrTx/>
              <a:buNone/>
            </a:pPr>
            <a:r>
              <a:rPr lang="en-US" sz="2400" cap="none" dirty="0">
                <a:solidFill>
                  <a:srgbClr val="A50021"/>
                </a:solidFill>
                <a:latin typeface="Times New Roman" panose="02020603050405020304" pitchFamily="18" charset="0"/>
              </a:rPr>
              <a:t>SLOPED SHOULDER</a:t>
            </a:r>
            <a:r>
              <a:rPr lang="en-US" sz="2400" cap="none" dirty="0">
                <a:solidFill>
                  <a:srgbClr val="000000"/>
                </a:solidFill>
                <a:latin typeface="Times New Roman" panose="02020603050405020304" pitchFamily="18" charset="0"/>
              </a:rPr>
              <a:t> </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Advantage</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	bulk of material, advantages of bevel</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Disadvantage</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	less conservative</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Indication </a:t>
            </a:r>
          </a:p>
          <a:p>
            <a:pPr marL="0" lvl="0" indent="0" fontAlgn="base">
              <a:lnSpc>
                <a:spcPct val="70000"/>
              </a:lnSpc>
              <a:spcBef>
                <a:spcPct val="50000"/>
              </a:spcBef>
              <a:spcAft>
                <a:spcPct val="0"/>
              </a:spcAft>
              <a:buClrTx/>
              <a:buNone/>
            </a:pPr>
            <a:r>
              <a:rPr lang="en-US" sz="2400" cap="none" dirty="0">
                <a:solidFill>
                  <a:srgbClr val="000000"/>
                </a:solidFill>
                <a:latin typeface="Times New Roman" panose="02020603050405020304" pitchFamily="18" charset="0"/>
              </a:rPr>
              <a:t>	 facial margin of metal ceramic crowns</a:t>
            </a:r>
          </a:p>
          <a:p>
            <a:pPr marL="0" lvl="0" indent="0" fontAlgn="base">
              <a:lnSpc>
                <a:spcPct val="70000"/>
              </a:lnSpc>
              <a:spcBef>
                <a:spcPct val="50000"/>
              </a:spcBef>
              <a:spcAft>
                <a:spcPct val="0"/>
              </a:spcAft>
              <a:buClrTx/>
              <a:buNone/>
            </a:pPr>
            <a:endParaRPr lang="en-US" sz="2400" cap="none" dirty="0">
              <a:solidFill>
                <a:srgbClr val="000000"/>
              </a:solidFill>
              <a:latin typeface="Times New Roman" panose="02020603050405020304" pitchFamily="18" charset="0"/>
            </a:endParaRPr>
          </a:p>
          <a:p>
            <a:r>
              <a:rPr lang="en-US" cap="none" dirty="0" err="1">
                <a:latin typeface="Aharoni" panose="02010803020104030203" pitchFamily="2" charset="-79"/>
                <a:cs typeface="Aharoni" panose="02010803020104030203" pitchFamily="2" charset="-79"/>
              </a:rPr>
              <a:t>Cavosurface</a:t>
            </a:r>
            <a:r>
              <a:rPr lang="en-US" cap="none" dirty="0">
                <a:latin typeface="Aharoni" panose="02010803020104030203" pitchFamily="2" charset="-79"/>
                <a:cs typeface="Aharoni" panose="02010803020104030203" pitchFamily="2" charset="-79"/>
              </a:rPr>
              <a:t> margin - 120°</a:t>
            </a:r>
          </a:p>
          <a:p>
            <a:r>
              <a:rPr lang="en-US" cap="none" dirty="0">
                <a:latin typeface="Aharoni" panose="02010803020104030203" pitchFamily="2" charset="-79"/>
                <a:cs typeface="Aharoni" panose="02010803020104030203" pitchFamily="2" charset="-79"/>
              </a:rPr>
              <a:t>Reduces the possibility of leaving unsupported enamel and yet leaves sufficient bulk to allow thinning of the metal framework to a knife edge for acceptable aesthetics</a:t>
            </a:r>
            <a:r>
              <a:rPr lang="en-US" dirty="0">
                <a:cs typeface="Arial" charset="0"/>
              </a:rPr>
              <a:t>.</a:t>
            </a:r>
          </a:p>
          <a:p>
            <a:pPr marL="0" indent="0">
              <a:buNone/>
            </a:pPr>
            <a:endParaRPr lang="en-US" dirty="0"/>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62554" r="23496"/>
          <a:stretch/>
        </p:blipFill>
        <p:spPr>
          <a:xfrm>
            <a:off x="6798402" y="698182"/>
            <a:ext cx="1444646" cy="3416617"/>
          </a:xfrm>
          <a:prstGeom prst="rect">
            <a:avLst/>
          </a:prstGeom>
          <a:ln>
            <a:solidFill>
              <a:schemeClr val="tx1"/>
            </a:solidFill>
          </a:ln>
        </p:spPr>
      </p:pic>
      <p:pic>
        <p:nvPicPr>
          <p:cNvPr id="2" name="Audio 1">
            <a:hlinkClick r:id="" action="ppaction://media"/>
            <a:extLst>
              <a:ext uri="{FF2B5EF4-FFF2-40B4-BE49-F238E27FC236}">
                <a16:creationId xmlns:a16="http://schemas.microsoft.com/office/drawing/2014/main" id="{72009AC9-C986-4E65-90F1-EA21E0414B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7692444"/>
      </p:ext>
    </p:extLst>
  </p:cSld>
  <p:clrMapOvr>
    <a:masterClrMapping/>
  </p:clrMapOvr>
  <mc:AlternateContent xmlns:mc="http://schemas.openxmlformats.org/markup-compatibility/2006">
    <mc:Choice xmlns:p14="http://schemas.microsoft.com/office/powerpoint/2010/main" Requires="p14">
      <p:transition spd="slow" p14:dur="2000" advTm="24119"/>
    </mc:Choice>
    <mc:Fallback>
      <p:transition spd="slow" advTm="2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520E-04C4-4779-8B12-017EBA7241CB}"/>
              </a:ext>
            </a:extLst>
          </p:cNvPr>
          <p:cNvSpPr>
            <a:spLocks noGrp="1"/>
          </p:cNvSpPr>
          <p:nvPr>
            <p:ph type="title"/>
          </p:nvPr>
        </p:nvSpPr>
        <p:spPr/>
        <p:txBody>
          <a:bodyPr/>
          <a:lstStyle/>
          <a:p>
            <a:r>
              <a:rPr lang="en-US" dirty="0">
                <a:solidFill>
                  <a:srgbClr val="C00000"/>
                </a:solidFill>
              </a:rPr>
              <a:t>SHOULDER WITH BEVEL</a:t>
            </a:r>
            <a:endParaRPr lang="en-IN" dirty="0">
              <a:solidFill>
                <a:srgbClr val="C00000"/>
              </a:solidFill>
            </a:endParaRPr>
          </a:p>
        </p:txBody>
      </p:sp>
      <p:sp>
        <p:nvSpPr>
          <p:cNvPr id="3" name="Content Placeholder 2">
            <a:extLst>
              <a:ext uri="{FF2B5EF4-FFF2-40B4-BE49-F238E27FC236}">
                <a16:creationId xmlns:a16="http://schemas.microsoft.com/office/drawing/2014/main" id="{EB0041E1-21FA-4D34-875F-FEEFC25A333C}"/>
              </a:ext>
            </a:extLst>
          </p:cNvPr>
          <p:cNvSpPr>
            <a:spLocks noGrp="1"/>
          </p:cNvSpPr>
          <p:nvPr>
            <p:ph sz="quarter" idx="13"/>
          </p:nvPr>
        </p:nvSpPr>
        <p:spPr/>
        <p:txBody>
          <a:bodyPr/>
          <a:lstStyle/>
          <a:p>
            <a:pPr>
              <a:lnSpc>
                <a:spcPct val="80000"/>
              </a:lnSpc>
            </a:pPr>
            <a:r>
              <a:rPr lang="en-US" dirty="0"/>
              <a:t>Removes unsupported enamel, allows finishing of metal</a:t>
            </a:r>
          </a:p>
          <a:p>
            <a:pPr>
              <a:lnSpc>
                <a:spcPct val="80000"/>
              </a:lnSpc>
            </a:pPr>
            <a:r>
              <a:rPr lang="en-US" dirty="0"/>
              <a:t>Disadvantage – extends the preparation into the sulcus if used on apical margin</a:t>
            </a:r>
          </a:p>
          <a:p>
            <a:pPr>
              <a:lnSpc>
                <a:spcPct val="80000"/>
              </a:lnSpc>
            </a:pPr>
            <a:r>
              <a:rPr lang="en-US" dirty="0"/>
              <a:t>Indications –</a:t>
            </a:r>
          </a:p>
          <a:p>
            <a:pPr>
              <a:lnSpc>
                <a:spcPct val="80000"/>
              </a:lnSpc>
              <a:buFontTx/>
              <a:buNone/>
            </a:pPr>
            <a:r>
              <a:rPr lang="en-US" dirty="0"/>
              <a:t>    -facial margins of maxillary partial coverage  restorations </a:t>
            </a:r>
          </a:p>
          <a:p>
            <a:pPr>
              <a:lnSpc>
                <a:spcPct val="80000"/>
              </a:lnSpc>
              <a:buFontTx/>
              <a:buNone/>
            </a:pPr>
            <a:r>
              <a:rPr lang="en-US" dirty="0"/>
              <a:t>   - Inlay and </a:t>
            </a:r>
            <a:r>
              <a:rPr lang="en-US" dirty="0" err="1"/>
              <a:t>onlay</a:t>
            </a:r>
            <a:r>
              <a:rPr lang="en-US" dirty="0"/>
              <a:t> margin</a:t>
            </a:r>
          </a:p>
          <a:p>
            <a:pPr>
              <a:lnSpc>
                <a:spcPct val="80000"/>
              </a:lnSpc>
              <a:buFontTx/>
              <a:buNone/>
            </a:pPr>
            <a:r>
              <a:rPr lang="en-US" dirty="0"/>
              <a:t>   -Shoulder is already present because of destruction by caries or presence of previous restorations</a:t>
            </a:r>
          </a:p>
          <a:p>
            <a:endParaRPr lang="en-IN" dirty="0"/>
          </a:p>
        </p:txBody>
      </p:sp>
      <p:pic>
        <p:nvPicPr>
          <p:cNvPr id="4" name="Picture 4">
            <a:extLst>
              <a:ext uri="{FF2B5EF4-FFF2-40B4-BE49-F238E27FC236}">
                <a16:creationId xmlns:a16="http://schemas.microsoft.com/office/drawing/2014/main" id="{DA4596E6-773B-4667-A33B-2CCC8C4BA271}"/>
              </a:ext>
            </a:extLst>
          </p:cNvPr>
          <p:cNvPicPr>
            <a:picLocks noChangeAspect="1" noChangeArrowheads="1"/>
          </p:cNvPicPr>
          <p:nvPr/>
        </p:nvPicPr>
        <p:blipFill>
          <a:blip r:embed="rId4" cstate="print"/>
          <a:srcRect l="15930" t="52370" r="52998" b="25227"/>
          <a:stretch>
            <a:fillRect/>
          </a:stretch>
        </p:blipFill>
        <p:spPr bwMode="auto">
          <a:xfrm>
            <a:off x="7093227" y="3012266"/>
            <a:ext cx="1692964" cy="1451112"/>
          </a:xfrm>
          <a:prstGeom prst="rect">
            <a:avLst/>
          </a:prstGeom>
          <a:noFill/>
          <a:ln w="9525">
            <a:noFill/>
            <a:miter lim="800000"/>
            <a:headEnd/>
            <a:tailEnd/>
          </a:ln>
        </p:spPr>
      </p:pic>
      <p:pic>
        <p:nvPicPr>
          <p:cNvPr id="5" name="Audio 4">
            <a:hlinkClick r:id="" action="ppaction://media"/>
            <a:extLst>
              <a:ext uri="{FF2B5EF4-FFF2-40B4-BE49-F238E27FC236}">
                <a16:creationId xmlns:a16="http://schemas.microsoft.com/office/drawing/2014/main" id="{3C90455D-86CD-409B-9CF2-05E8874F19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5690464"/>
      </p:ext>
    </p:extLst>
  </p:cSld>
  <p:clrMapOvr>
    <a:masterClrMapping/>
  </p:clrMapOvr>
  <mc:AlternateContent xmlns:mc="http://schemas.openxmlformats.org/markup-compatibility/2006">
    <mc:Choice xmlns:p14="http://schemas.microsoft.com/office/powerpoint/2010/main" Requires="p14">
      <p:transition spd="slow" p14:dur="2000" advTm="22274"/>
    </mc:Choice>
    <mc:Fallback>
      <p:transition spd="slow" advTm="22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D8F3C65-B696-404D-9D55-A64EACA703C8}"/>
              </a:ext>
            </a:extLst>
          </p:cNvPr>
          <p:cNvSpPr>
            <a:spLocks noGrp="1"/>
          </p:cNvSpPr>
          <p:nvPr>
            <p:ph sz="quarter" idx="13"/>
          </p:nvPr>
        </p:nvSpPr>
        <p:spPr>
          <a:xfrm>
            <a:off x="685800" y="490331"/>
            <a:ext cx="7772400" cy="5300870"/>
          </a:xfrm>
        </p:spPr>
        <p:txBody>
          <a:bodyPr/>
          <a:lstStyle/>
          <a:p>
            <a:endParaRPr lang="en-US" dirty="0"/>
          </a:p>
          <a:p>
            <a:pPr marL="0" indent="0">
              <a:buNone/>
            </a:pPr>
            <a:r>
              <a:rPr lang="en-US" dirty="0">
                <a:solidFill>
                  <a:srgbClr val="C00000"/>
                </a:solidFill>
              </a:rPr>
              <a:t>RADIAL SHOULDER:</a:t>
            </a:r>
          </a:p>
          <a:p>
            <a:r>
              <a:rPr lang="en-US" dirty="0"/>
              <a:t>Shoulder with rounded internal line angle</a:t>
            </a:r>
          </a:p>
          <a:p>
            <a:r>
              <a:rPr lang="en-US" dirty="0"/>
              <a:t>Stress concentration is less in the tooth structure</a:t>
            </a:r>
          </a:p>
          <a:p>
            <a:endParaRPr lang="en-US" dirty="0"/>
          </a:p>
          <a:p>
            <a:endParaRPr lang="en-US" dirty="0"/>
          </a:p>
          <a:p>
            <a:r>
              <a:rPr lang="en-US" dirty="0">
                <a:solidFill>
                  <a:srgbClr val="FF0000"/>
                </a:solidFill>
              </a:rPr>
              <a:t>HEAVY CHAMFER</a:t>
            </a:r>
          </a:p>
          <a:p>
            <a:r>
              <a:rPr lang="en-US" dirty="0"/>
              <a:t>Internal line angle is large radius rounded</a:t>
            </a:r>
          </a:p>
          <a:p>
            <a:r>
              <a:rPr lang="en-US" dirty="0"/>
              <a:t>Provides better support for a ceramic crown than chamfer, but it is not as good as shoulder</a:t>
            </a:r>
          </a:p>
          <a:p>
            <a:r>
              <a:rPr lang="en-US" dirty="0"/>
              <a:t>Easier to prepare than shoulder</a:t>
            </a:r>
            <a:endParaRPr lang="en-US" dirty="0">
              <a:cs typeface="Arial" charset="0"/>
            </a:endParaRPr>
          </a:p>
          <a:p>
            <a:endParaRPr lang="en-US" dirty="0">
              <a:solidFill>
                <a:srgbClr val="FF0000"/>
              </a:solidFill>
            </a:endParaRPr>
          </a:p>
          <a:p>
            <a:pPr algn="ctr">
              <a:buFontTx/>
              <a:buNone/>
            </a:pPr>
            <a:endParaRPr lang="en-US" dirty="0"/>
          </a:p>
          <a:p>
            <a:endParaRPr lang="en-IN" dirty="0"/>
          </a:p>
        </p:txBody>
      </p:sp>
      <p:pic>
        <p:nvPicPr>
          <p:cNvPr id="2" name="Audio 1">
            <a:hlinkClick r:id="" action="ppaction://media"/>
            <a:extLst>
              <a:ext uri="{FF2B5EF4-FFF2-40B4-BE49-F238E27FC236}">
                <a16:creationId xmlns:a16="http://schemas.microsoft.com/office/drawing/2014/main" id="{1CF786E6-C733-4B35-B0C7-C392ADBBE5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2137616"/>
      </p:ext>
    </p:extLst>
  </p:cSld>
  <p:clrMapOvr>
    <a:masterClrMapping/>
  </p:clrMapOvr>
  <mc:AlternateContent xmlns:mc="http://schemas.openxmlformats.org/markup-compatibility/2006">
    <mc:Choice xmlns:p14="http://schemas.microsoft.com/office/powerpoint/2010/main" Requires="p14">
      <p:transition spd="slow" p14:dur="2000" advTm="18518"/>
    </mc:Choice>
    <mc:Fallback>
      <p:transition spd="slow" advTm="1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84095" y="497541"/>
            <a:ext cx="8444752" cy="6225988"/>
          </a:xfrm>
        </p:spPr>
        <p:txBody>
          <a:bodyPr>
            <a:normAutofit/>
          </a:bodyPr>
          <a:lstStyle/>
          <a:p>
            <a:pPr marL="0" lvl="0" indent="0" algn="just" fontAlgn="base">
              <a:lnSpc>
                <a:spcPct val="100000"/>
              </a:lnSpc>
              <a:spcBef>
                <a:spcPct val="50000"/>
              </a:spcBef>
              <a:spcAft>
                <a:spcPct val="0"/>
              </a:spcAft>
              <a:buClrTx/>
              <a:buNone/>
            </a:pPr>
            <a:r>
              <a:rPr lang="en-US" sz="2400" b="1" cap="none" dirty="0">
                <a:solidFill>
                  <a:srgbClr val="C00000"/>
                </a:solidFill>
                <a:latin typeface="Times New Roman" panose="02020603050405020304" pitchFamily="18" charset="0"/>
                <a:cs typeface="Times New Roman" panose="02020603050405020304" pitchFamily="18" charset="0"/>
              </a:rPr>
              <a:t>OCCLUSAL CONSIDERATIONS :</a:t>
            </a:r>
          </a:p>
          <a:p>
            <a:pPr marL="0" lvl="0" indent="0" algn="just" fontAlgn="base">
              <a:lnSpc>
                <a:spcPct val="100000"/>
              </a:lnSpc>
              <a:spcBef>
                <a:spcPct val="50000"/>
              </a:spcBef>
              <a:spcAft>
                <a:spcPct val="0"/>
              </a:spcAft>
              <a:buClrTx/>
              <a:buNone/>
            </a:pPr>
            <a:endParaRPr lang="en-US" sz="2400" cap="none" dirty="0">
              <a:solidFill>
                <a:srgbClr val="FF0000"/>
              </a:solidFill>
              <a:latin typeface="Times New Roman" panose="02020603050405020304" pitchFamily="18" charset="0"/>
              <a:cs typeface="Times New Roman" panose="02020603050405020304" pitchFamily="18" charset="0"/>
            </a:endParaRPr>
          </a:p>
          <a:p>
            <a:pPr marL="0" lvl="0" indent="0" algn="just" fontAlgn="base">
              <a:lnSpc>
                <a:spcPct val="150000"/>
              </a:lnSpc>
              <a:spcBef>
                <a:spcPct val="50000"/>
              </a:spcBef>
              <a:spcAft>
                <a:spcPct val="0"/>
              </a:spcAft>
              <a:buClrTx/>
              <a:buNone/>
            </a:pPr>
            <a:r>
              <a:rPr lang="en-US" sz="2400" cap="none" dirty="0">
                <a:solidFill>
                  <a:prstClr val="black"/>
                </a:solidFill>
                <a:latin typeface="Times New Roman" panose="02020603050405020304" pitchFamily="18" charset="0"/>
                <a:cs typeface="Times New Roman" panose="02020603050405020304" pitchFamily="18" charset="0"/>
              </a:rPr>
              <a:t>	A satisfactory tooth preparation should allow sufficient space for developing a functional </a:t>
            </a:r>
            <a:r>
              <a:rPr lang="en-US" sz="2400" cap="none" dirty="0" err="1">
                <a:solidFill>
                  <a:prstClr val="black"/>
                </a:solidFill>
                <a:latin typeface="Times New Roman" panose="02020603050405020304" pitchFamily="18" charset="0"/>
                <a:cs typeface="Times New Roman" panose="02020603050405020304" pitchFamily="18" charset="0"/>
              </a:rPr>
              <a:t>occlusal</a:t>
            </a:r>
            <a:r>
              <a:rPr lang="en-US" sz="2400" cap="none" dirty="0">
                <a:solidFill>
                  <a:prstClr val="black"/>
                </a:solidFill>
                <a:latin typeface="Times New Roman" panose="02020603050405020304" pitchFamily="18" charset="0"/>
                <a:cs typeface="Times New Roman" panose="02020603050405020304" pitchFamily="18" charset="0"/>
              </a:rPr>
              <a:t> scheme in the finished restoration. Sometimes a patient’s occlusion is disrupted by </a:t>
            </a:r>
            <a:r>
              <a:rPr lang="en-US" sz="2400" cap="none" dirty="0" err="1">
                <a:solidFill>
                  <a:prstClr val="black"/>
                </a:solidFill>
                <a:latin typeface="Times New Roman" panose="02020603050405020304" pitchFamily="18" charset="0"/>
                <a:cs typeface="Times New Roman" panose="02020603050405020304" pitchFamily="18" charset="0"/>
              </a:rPr>
              <a:t>supraerupted</a:t>
            </a:r>
            <a:r>
              <a:rPr lang="en-US" sz="2400" cap="none" dirty="0">
                <a:solidFill>
                  <a:prstClr val="black"/>
                </a:solidFill>
                <a:latin typeface="Times New Roman" panose="02020603050405020304" pitchFamily="18" charset="0"/>
                <a:cs typeface="Times New Roman" panose="02020603050405020304" pitchFamily="18" charset="0"/>
              </a:rPr>
              <a:t> or tilted teeth. When these teeth are prepared for restoration, the eventual occlusal plane must be carefully analyzed and the teeth reduced accordingly. Often considerable reduction is needed to compensate for the </a:t>
            </a:r>
            <a:r>
              <a:rPr lang="en-US" sz="2400" cap="none" dirty="0" err="1">
                <a:solidFill>
                  <a:prstClr val="black"/>
                </a:solidFill>
                <a:latin typeface="Times New Roman" panose="02020603050405020304" pitchFamily="18" charset="0"/>
                <a:cs typeface="Times New Roman" panose="02020603050405020304" pitchFamily="18" charset="0"/>
              </a:rPr>
              <a:t>supraeruption</a:t>
            </a:r>
            <a:r>
              <a:rPr lang="en-US" sz="2400" cap="none" dirty="0">
                <a:solidFill>
                  <a:prstClr val="black"/>
                </a:solidFill>
                <a:latin typeface="Times New Roman" panose="02020603050405020304" pitchFamily="18" charset="0"/>
                <a:cs typeface="Times New Roman" panose="02020603050405020304" pitchFamily="18" charset="0"/>
              </a:rPr>
              <a:t> of abutment tooth. </a:t>
            </a:r>
          </a:p>
          <a:p>
            <a:pPr marL="0" lvl="0" indent="0" algn="just" fontAlgn="base">
              <a:lnSpc>
                <a:spcPct val="100000"/>
              </a:lnSpc>
              <a:spcBef>
                <a:spcPct val="50000"/>
              </a:spcBef>
              <a:spcAft>
                <a:spcPct val="0"/>
              </a:spcAft>
              <a:buClrTx/>
              <a:buNone/>
            </a:pPr>
            <a:r>
              <a:rPr lang="en-US" sz="2400" cap="none" dirty="0">
                <a:solidFill>
                  <a:prstClr val="black"/>
                </a:solidFill>
                <a:latin typeface="Times New Roman" panose="02020603050405020304" pitchFamily="18" charset="0"/>
                <a:cs typeface="Times New Roman" panose="02020603050405020304" pitchFamily="18" charset="0"/>
              </a:rPr>
              <a:t>	</a:t>
            </a:r>
            <a:endParaRPr lang="en-US" dirty="0"/>
          </a:p>
        </p:txBody>
      </p:sp>
      <p:pic>
        <p:nvPicPr>
          <p:cNvPr id="2" name="Audio 1">
            <a:hlinkClick r:id="" action="ppaction://media"/>
            <a:extLst>
              <a:ext uri="{FF2B5EF4-FFF2-40B4-BE49-F238E27FC236}">
                <a16:creationId xmlns:a16="http://schemas.microsoft.com/office/drawing/2014/main" id="{76636CA7-94B8-40B6-87D5-F6A9D6D9AC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9486251"/>
      </p:ext>
    </p:extLst>
  </p:cSld>
  <p:clrMapOvr>
    <a:masterClrMapping/>
  </p:clrMapOvr>
  <mc:AlternateContent xmlns:mc="http://schemas.openxmlformats.org/markup-compatibility/2006">
    <mc:Choice xmlns:p14="http://schemas.microsoft.com/office/powerpoint/2010/main" Requires="p14">
      <p:transition spd="slow" p14:dur="2000" advTm="29706"/>
    </mc:Choice>
    <mc:Fallback>
      <p:transition spd="slow" advTm="2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A941-3A8C-4957-8775-528C58E713AF}"/>
              </a:ext>
            </a:extLst>
          </p:cNvPr>
          <p:cNvSpPr>
            <a:spLocks noGrp="1"/>
          </p:cNvSpPr>
          <p:nvPr>
            <p:ph type="title"/>
          </p:nvPr>
        </p:nvSpPr>
        <p:spPr/>
        <p:txBody>
          <a:bodyPr/>
          <a:lstStyle/>
          <a:p>
            <a:r>
              <a:rPr lang="en-US" b="1" dirty="0">
                <a:solidFill>
                  <a:srgbClr val="C00000"/>
                </a:solidFill>
              </a:rPr>
              <a:t>PREVENTING THE TOOTH FRACTURE</a:t>
            </a:r>
            <a:endParaRPr lang="en-IN" dirty="0">
              <a:solidFill>
                <a:srgbClr val="C00000"/>
              </a:solidFill>
            </a:endParaRPr>
          </a:p>
        </p:txBody>
      </p:sp>
      <p:sp>
        <p:nvSpPr>
          <p:cNvPr id="3" name="Content Placeholder 2">
            <a:extLst>
              <a:ext uri="{FF2B5EF4-FFF2-40B4-BE49-F238E27FC236}">
                <a16:creationId xmlns:a16="http://schemas.microsoft.com/office/drawing/2014/main" id="{511B8F60-E0A0-46D2-A622-F838D2AAC31C}"/>
              </a:ext>
            </a:extLst>
          </p:cNvPr>
          <p:cNvSpPr>
            <a:spLocks noGrp="1"/>
          </p:cNvSpPr>
          <p:nvPr>
            <p:ph sz="quarter" idx="13"/>
          </p:nvPr>
        </p:nvSpPr>
        <p:spPr/>
        <p:txBody>
          <a:bodyPr/>
          <a:lstStyle/>
          <a:p>
            <a:r>
              <a:rPr lang="en-US" dirty="0"/>
              <a:t>The likelihood that a restored tooth will fracture can be lessened  if the tooth preparation be designed to minimize the potentially destructive stresses</a:t>
            </a:r>
          </a:p>
          <a:p>
            <a:r>
              <a:rPr lang="en-US" dirty="0"/>
              <a:t>Inlay- greater potential for fracture</a:t>
            </a:r>
          </a:p>
          <a:p>
            <a:r>
              <a:rPr lang="en-US" dirty="0" err="1"/>
              <a:t>Onlay</a:t>
            </a:r>
            <a:r>
              <a:rPr lang="en-US" dirty="0"/>
              <a:t> – lessens the chance of fracture</a:t>
            </a:r>
          </a:p>
          <a:p>
            <a:r>
              <a:rPr lang="en-US" dirty="0"/>
              <a:t>Complete crown –greatest protection against fracture</a:t>
            </a:r>
          </a:p>
          <a:p>
            <a:endParaRPr lang="en-IN" dirty="0"/>
          </a:p>
        </p:txBody>
      </p:sp>
      <p:pic>
        <p:nvPicPr>
          <p:cNvPr id="4" name="Audio 3">
            <a:hlinkClick r:id="" action="ppaction://media"/>
            <a:extLst>
              <a:ext uri="{FF2B5EF4-FFF2-40B4-BE49-F238E27FC236}">
                <a16:creationId xmlns:a16="http://schemas.microsoft.com/office/drawing/2014/main" id="{90C6B20C-50DC-47D5-8FA8-F0CB2B690F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1427124"/>
      </p:ext>
    </p:extLst>
  </p:cSld>
  <p:clrMapOvr>
    <a:masterClrMapping/>
  </p:clrMapOvr>
  <mc:AlternateContent xmlns:mc="http://schemas.openxmlformats.org/markup-compatibility/2006">
    <mc:Choice xmlns:p14="http://schemas.microsoft.com/office/powerpoint/2010/main" Requires="p14">
      <p:transition spd="slow" p14:dur="2000" advTm="25722"/>
    </mc:Choice>
    <mc:Fallback>
      <p:transition spd="slow" advTm="2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413" y="166507"/>
            <a:ext cx="7773338" cy="1596177"/>
          </a:xfrm>
        </p:spPr>
        <p:txBody>
          <a:bodyPr/>
          <a:lstStyle/>
          <a:p>
            <a:r>
              <a:rPr lang="en-US" dirty="0">
                <a:solidFill>
                  <a:srgbClr val="C00000"/>
                </a:solidFill>
              </a:rPr>
              <a:t>Protection against tooth fracture</a:t>
            </a:r>
          </a:p>
        </p:txBody>
      </p:sp>
      <p:sp>
        <p:nvSpPr>
          <p:cNvPr id="3" name="Content Placeholder 2"/>
          <p:cNvSpPr>
            <a:spLocks noGrp="1"/>
          </p:cNvSpPr>
          <p:nvPr>
            <p:ph sz="quarter" idx="13"/>
          </p:nvPr>
        </p:nvSpPr>
        <p:spPr>
          <a:xfrm>
            <a:off x="429836" y="5728859"/>
            <a:ext cx="7450141" cy="991768"/>
          </a:xfrm>
        </p:spPr>
        <p:txBody>
          <a:bodyPr>
            <a:normAutofit fontScale="92500"/>
          </a:bodyPr>
          <a:lstStyle/>
          <a:p>
            <a:pPr marL="0" lvl="0" indent="0" algn="just" fontAlgn="base">
              <a:lnSpc>
                <a:spcPct val="100000"/>
              </a:lnSpc>
              <a:spcBef>
                <a:spcPct val="50000"/>
              </a:spcBef>
              <a:spcAft>
                <a:spcPct val="0"/>
              </a:spcAft>
              <a:buClrTx/>
              <a:buNone/>
            </a:pPr>
            <a:r>
              <a:rPr lang="en-US" sz="2400" cap="none" dirty="0">
                <a:solidFill>
                  <a:prstClr val="black"/>
                </a:solidFill>
                <a:latin typeface="Times New Roman" panose="02020603050405020304" pitchFamily="18" charset="0"/>
                <a:cs typeface="Times New Roman" panose="02020603050405020304" pitchFamily="18" charset="0"/>
              </a:rPr>
              <a:t>The tooth preparation is designed should be designed in such a way that it minimizes potentially destructive stresses. </a:t>
            </a:r>
            <a:endParaRPr lang="en-US" sz="2400" cap="none" dirty="0">
              <a:solidFill>
                <a:prstClr val="black"/>
              </a:solidFill>
              <a:latin typeface="Times New Roman" panose="02020603050405020304" pitchFamily="18" charset="0"/>
            </a:endParaRPr>
          </a:p>
          <a:p>
            <a:endParaRPr lang="en-US" dirty="0"/>
          </a:p>
        </p:txBody>
      </p:sp>
      <p:pic>
        <p:nvPicPr>
          <p:cNvPr id="4" name="Picture 3"/>
          <p:cNvPicPr>
            <a:picLocks noChangeAspect="1"/>
          </p:cNvPicPr>
          <p:nvPr/>
        </p:nvPicPr>
        <p:blipFill>
          <a:blip r:embed="rId4"/>
          <a:stretch>
            <a:fillRect/>
          </a:stretch>
        </p:blipFill>
        <p:spPr>
          <a:xfrm>
            <a:off x="1063438" y="1762684"/>
            <a:ext cx="6386232" cy="3629585"/>
          </a:xfrm>
          <a:prstGeom prst="rect">
            <a:avLst/>
          </a:prstGeom>
        </p:spPr>
      </p:pic>
      <p:pic>
        <p:nvPicPr>
          <p:cNvPr id="5" name="Audio 4">
            <a:hlinkClick r:id="" action="ppaction://media"/>
            <a:extLst>
              <a:ext uri="{FF2B5EF4-FFF2-40B4-BE49-F238E27FC236}">
                <a16:creationId xmlns:a16="http://schemas.microsoft.com/office/drawing/2014/main" id="{AF5BF213-FC84-4FC3-88E9-B1289A9B1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4660978"/>
      </p:ext>
    </p:extLst>
  </p:cSld>
  <p:clrMapOvr>
    <a:masterClrMapping/>
  </p:clrMapOvr>
  <mc:AlternateContent xmlns:mc="http://schemas.openxmlformats.org/markup-compatibility/2006">
    <mc:Choice xmlns:p14="http://schemas.microsoft.com/office/powerpoint/2010/main" Requires="p14">
      <p:transition spd="slow" p14:dur="2000" advTm="13541"/>
    </mc:Choice>
    <mc:Fallback>
      <p:transition spd="slow" advTm="13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nvGraphicFramePr>
        <p:xfrm>
          <a:off x="-76199" y="76200"/>
          <a:ext cx="9220201" cy="6819068"/>
        </p:xfrm>
        <a:graphic>
          <a:graphicData uri="http://schemas.openxmlformats.org/drawingml/2006/table">
            <a:tbl>
              <a:tblPr firstRow="1" bandRow="1">
                <a:tableStyleId>{93296810-A885-4BE3-A3E7-6D5BEEA58F35}</a:tableStyleId>
              </a:tblPr>
              <a:tblGrid>
                <a:gridCol w="953206">
                  <a:extLst>
                    <a:ext uri="{9D8B030D-6E8A-4147-A177-3AD203B41FA5}">
                      <a16:colId xmlns:a16="http://schemas.microsoft.com/office/drawing/2014/main" val="20000"/>
                    </a:ext>
                  </a:extLst>
                </a:gridCol>
                <a:gridCol w="765839">
                  <a:extLst>
                    <a:ext uri="{9D8B030D-6E8A-4147-A177-3AD203B41FA5}">
                      <a16:colId xmlns:a16="http://schemas.microsoft.com/office/drawing/2014/main" val="20001"/>
                    </a:ext>
                  </a:extLst>
                </a:gridCol>
                <a:gridCol w="2804677">
                  <a:extLst>
                    <a:ext uri="{9D8B030D-6E8A-4147-A177-3AD203B41FA5}">
                      <a16:colId xmlns:a16="http://schemas.microsoft.com/office/drawing/2014/main" val="20002"/>
                    </a:ext>
                  </a:extLst>
                </a:gridCol>
                <a:gridCol w="2804677">
                  <a:extLst>
                    <a:ext uri="{9D8B030D-6E8A-4147-A177-3AD203B41FA5}">
                      <a16:colId xmlns:a16="http://schemas.microsoft.com/office/drawing/2014/main" val="1926284756"/>
                    </a:ext>
                  </a:extLst>
                </a:gridCol>
                <a:gridCol w="1383839">
                  <a:extLst>
                    <a:ext uri="{9D8B030D-6E8A-4147-A177-3AD203B41FA5}">
                      <a16:colId xmlns:a16="http://schemas.microsoft.com/office/drawing/2014/main" val="20003"/>
                    </a:ext>
                  </a:extLst>
                </a:gridCol>
                <a:gridCol w="507963">
                  <a:extLst>
                    <a:ext uri="{9D8B030D-6E8A-4147-A177-3AD203B41FA5}">
                      <a16:colId xmlns:a16="http://schemas.microsoft.com/office/drawing/2014/main" val="20004"/>
                    </a:ext>
                  </a:extLst>
                </a:gridCol>
              </a:tblGrid>
              <a:tr h="1120972">
                <a:tc>
                  <a:txBody>
                    <a:bodyPr/>
                    <a:lstStyle/>
                    <a:p>
                      <a:r>
                        <a:rPr lang="en-US" sz="1400" dirty="0">
                          <a:latin typeface="Times New Roman" panose="02020603050405020304" pitchFamily="18" charset="0"/>
                          <a:cs typeface="Times New Roman" panose="02020603050405020304" pitchFamily="18" charset="0"/>
                        </a:rPr>
                        <a:t>Title</a:t>
                      </a:r>
                    </a:p>
                  </a:txBody>
                  <a:tcPr marL="68580" marR="68580"/>
                </a:tc>
                <a:tc>
                  <a:txBody>
                    <a:bodyPr/>
                    <a:lstStyle/>
                    <a:p>
                      <a:r>
                        <a:rPr lang="en-US" sz="1400" dirty="0">
                          <a:latin typeface="Times New Roman" panose="02020603050405020304" pitchFamily="18" charset="0"/>
                          <a:cs typeface="Times New Roman" panose="02020603050405020304" pitchFamily="18" charset="0"/>
                        </a:rPr>
                        <a:t>JOURNAL &amp; author</a:t>
                      </a:r>
                    </a:p>
                  </a:txBody>
                  <a:tcPr marL="68580" marR="68580"/>
                </a:tc>
                <a:tc>
                  <a:txBody>
                    <a:bodyPr/>
                    <a:lstStyle/>
                    <a:p>
                      <a:r>
                        <a:rPr lang="en-US" sz="1400" dirty="0">
                          <a:latin typeface="Times New Roman" panose="02020603050405020304" pitchFamily="18" charset="0"/>
                          <a:cs typeface="Times New Roman" panose="02020603050405020304" pitchFamily="18" charset="0"/>
                        </a:rPr>
                        <a:t>Material and</a:t>
                      </a:r>
                      <a:r>
                        <a:rPr lang="en-US" sz="1400" baseline="0" dirty="0">
                          <a:latin typeface="Times New Roman" panose="02020603050405020304" pitchFamily="18" charset="0"/>
                          <a:cs typeface="Times New Roman" panose="02020603050405020304" pitchFamily="18" charset="0"/>
                        </a:rPr>
                        <a:t> method</a:t>
                      </a:r>
                      <a:endParaRPr lang="en-US" sz="1400" dirty="0">
                        <a:latin typeface="Times New Roman" panose="02020603050405020304" pitchFamily="18" charset="0"/>
                        <a:cs typeface="Times New Roman" panose="02020603050405020304" pitchFamily="18" charset="0"/>
                      </a:endParaRPr>
                    </a:p>
                  </a:txBody>
                  <a:tcPr marL="68580" marR="68580"/>
                </a:tc>
                <a:tc>
                  <a:txBody>
                    <a:bodyPr/>
                    <a:lstStyle/>
                    <a:p>
                      <a:r>
                        <a:rPr lang="en-US" sz="1400" dirty="0">
                          <a:latin typeface="Times New Roman" panose="02020603050405020304" pitchFamily="18" charset="0"/>
                          <a:cs typeface="Times New Roman" panose="02020603050405020304" pitchFamily="18" charset="0"/>
                        </a:rPr>
                        <a:t>Result </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Conclusion</a:t>
                      </a:r>
                    </a:p>
                    <a:p>
                      <a:endParaRPr lang="en-US" sz="1400" dirty="0">
                        <a:latin typeface="Times New Roman" panose="02020603050405020304" pitchFamily="18" charset="0"/>
                        <a:cs typeface="Times New Roman" panose="02020603050405020304" pitchFamily="18"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Level</a:t>
                      </a:r>
                      <a:r>
                        <a:rPr lang="en-US" sz="1400" baseline="0" dirty="0">
                          <a:latin typeface="Times New Roman" panose="02020603050405020304" pitchFamily="18" charset="0"/>
                          <a:cs typeface="Times New Roman" panose="02020603050405020304" pitchFamily="18" charset="0"/>
                        </a:rPr>
                        <a:t> of evidence</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txBody>
                  <a:tcPr marL="68580" marR="68580"/>
                </a:tc>
                <a:extLst>
                  <a:ext uri="{0D108BD9-81ED-4DB2-BD59-A6C34878D82A}">
                    <a16:rowId xmlns:a16="http://schemas.microsoft.com/office/drawing/2014/main" val="10000"/>
                  </a:ext>
                </a:extLst>
              </a:tr>
              <a:tr h="5660828">
                <a:tc>
                  <a:txBody>
                    <a:bodyPr/>
                    <a:lstStyle/>
                    <a:p>
                      <a:r>
                        <a:rPr lang="en-IN" sz="2000" dirty="0"/>
                        <a:t>Finish-line designs for ceramic crowns: A systematic review and meta-analysis</a:t>
                      </a:r>
                      <a:endParaRPr lang="en-US" sz="2000" dirty="0">
                        <a:latin typeface="Times New Roman" panose="02020603050405020304" pitchFamily="18" charset="0"/>
                        <a:cs typeface="Times New Roman" panose="02020603050405020304" pitchFamily="18" charset="0"/>
                      </a:endParaRPr>
                    </a:p>
                  </a:txBody>
                  <a:tcPr marL="68580" marR="68580"/>
                </a:tc>
                <a:tc>
                  <a:txBody>
                    <a:bodyPr/>
                    <a:lstStyle/>
                    <a:p>
                      <a:r>
                        <a:rPr lang="en-IN" dirty="0"/>
                        <a:t>THE JOURNAL OF PROSTHETIC DENTISTRY-2018</a:t>
                      </a:r>
                      <a:endParaRPr lang="en-US" sz="1800" dirty="0">
                        <a:latin typeface="Times New Roman" panose="02020603050405020304" pitchFamily="18" charset="0"/>
                        <a:cs typeface="Times New Roman" panose="02020603050405020304" pitchFamily="18" charset="0"/>
                      </a:endParaRPr>
                    </a:p>
                  </a:txBody>
                  <a:tcPr marL="68580" marR="68580"/>
                </a:tc>
                <a:tc>
                  <a:txBody>
                    <a:bodyPr/>
                    <a:lstStyle/>
                    <a:p>
                      <a:r>
                        <a:rPr lang="en-IN" dirty="0"/>
                        <a:t>This report follows the Preferred Reporting Items for Systematic Reviews and Meta-Analyses (PRISMA) statement. The literature search was conducted in MEDLINE via the PubMed, </a:t>
                      </a:r>
                      <a:r>
                        <a:rPr lang="en-IN" dirty="0" err="1"/>
                        <a:t>Embase</a:t>
                      </a:r>
                      <a:r>
                        <a:rPr lang="en-IN" dirty="0"/>
                        <a:t>, and Web of Science databases with no publication year or language limits. In vitro studies comparing the marginal and internal adaptations of ceramic crowns with rounded shoulder and chamfer finish lines were included in the meta-analysis.</a:t>
                      </a:r>
                      <a:endParaRPr lang="en-US" sz="1800" dirty="0">
                        <a:latin typeface="Times New Roman" panose="02020603050405020304" pitchFamily="18" charset="0"/>
                        <a:cs typeface="Times New Roman" panose="02020603050405020304" pitchFamily="18" charset="0"/>
                      </a:endParaRPr>
                    </a:p>
                  </a:txBody>
                  <a:tcPr marL="68580" marR="68580"/>
                </a:tc>
                <a:tc>
                  <a:txBody>
                    <a:bodyPr/>
                    <a:lstStyle/>
                    <a:p>
                      <a:r>
                        <a:rPr lang="en-IN" dirty="0"/>
                        <a:t>16 studies were included in the qualitative synthesis and meta-analyses. Statistical analyses were conducted using the Review Manager Software. Meta-analyses were performed with random-effects models (a=.05). Ceramic crowns with rounded shoulders exhibited significantly better </a:t>
                      </a:r>
                      <a:r>
                        <a:rPr lang="en-IN" dirty="0">
                          <a:solidFill>
                            <a:srgbClr val="FF0000"/>
                          </a:solidFill>
                        </a:rPr>
                        <a:t>marginal adaptation than those with chamfers </a:t>
                      </a:r>
                      <a:endParaRPr lang="en-US" sz="1800" dirty="0">
                        <a:solidFill>
                          <a:srgbClr val="FF0000"/>
                        </a:solidFill>
                        <a:latin typeface="Times New Roman" panose="02020603050405020304" pitchFamily="18" charset="0"/>
                        <a:cs typeface="Times New Roman" panose="02020603050405020304" pitchFamily="18" charset="0"/>
                      </a:endParaRPr>
                    </a:p>
                  </a:txBody>
                  <a:tcPr marL="68580" marR="68580"/>
                </a:tc>
                <a:tc>
                  <a:txBody>
                    <a:bodyPr/>
                    <a:lstStyle/>
                    <a:p>
                      <a:r>
                        <a:rPr lang="en-IN" dirty="0"/>
                        <a:t>The difference in marginal adaptation of ceramic crowns using 2 finish-line designs was small, and the clinical significance was low, whereas the results of internal adaptation </a:t>
                      </a:r>
                      <a:r>
                        <a:rPr lang="en-IN" dirty="0" err="1">
                          <a:solidFill>
                            <a:srgbClr val="FF0000"/>
                          </a:solidFill>
                        </a:rPr>
                        <a:t>favored</a:t>
                      </a:r>
                      <a:r>
                        <a:rPr lang="en-IN" dirty="0">
                          <a:solidFill>
                            <a:srgbClr val="FF0000"/>
                          </a:solidFill>
                        </a:rPr>
                        <a:t> the chamfer finish line</a:t>
                      </a:r>
                      <a:r>
                        <a:rPr lang="en-IN" dirty="0"/>
                        <a:t>. </a:t>
                      </a:r>
                      <a:endParaRPr lang="en-US" sz="1800" kern="1200" baseline="0" dirty="0">
                        <a:solidFill>
                          <a:schemeClr val="dk1"/>
                        </a:solidFill>
                        <a:latin typeface="Times New Roman" panose="02020603050405020304" pitchFamily="18" charset="0"/>
                        <a:ea typeface="+mn-ea"/>
                        <a:cs typeface="Times New Roman" panose="02020603050405020304" pitchFamily="18" charset="0"/>
                      </a:endParaRPr>
                    </a:p>
                  </a:txBody>
                  <a:tcPr marL="68580" marR="68580"/>
                </a:tc>
                <a:tc>
                  <a:txBody>
                    <a:bodyPr/>
                    <a:lstStyle/>
                    <a:p>
                      <a:pPr algn="ctr"/>
                      <a:r>
                        <a:rPr lang="en-US" sz="1400" dirty="0">
                          <a:latin typeface="Times New Roman" panose="02020603050405020304" pitchFamily="18" charset="0"/>
                          <a:cs typeface="Times New Roman" panose="02020603050405020304" pitchFamily="18" charset="0"/>
                        </a:rPr>
                        <a:t>2a</a:t>
                      </a:r>
                    </a:p>
                  </a:txBody>
                  <a:tcPr marL="68580" marR="68580"/>
                </a:tc>
                <a:extLst>
                  <a:ext uri="{0D108BD9-81ED-4DB2-BD59-A6C34878D82A}">
                    <a16:rowId xmlns:a16="http://schemas.microsoft.com/office/drawing/2014/main" val="10001"/>
                  </a:ext>
                </a:extLst>
              </a:tr>
            </a:tbl>
          </a:graphicData>
        </a:graphic>
      </p:graphicFrame>
      <p:sp>
        <p:nvSpPr>
          <p:cNvPr id="5" name="Slide Number Placeholder 4">
            <a:extLst>
              <a:ext uri="{FF2B5EF4-FFF2-40B4-BE49-F238E27FC236}">
                <a16:creationId xmlns:a16="http://schemas.microsoft.com/office/drawing/2014/main" id="{385CD41D-0A38-412D-89DD-72171986D750}"/>
              </a:ext>
            </a:extLst>
          </p:cNvPr>
          <p:cNvSpPr>
            <a:spLocks noGrp="1"/>
          </p:cNvSpPr>
          <p:nvPr>
            <p:ph type="sldNum" sz="quarter" idx="12"/>
          </p:nvPr>
        </p:nvSpPr>
        <p:spPr/>
        <p:txBody>
          <a:bodyPr/>
          <a:lstStyle/>
          <a:p>
            <a:fld id="{DF28FB93-0A08-4E7D-8E63-9EFA29F1E093}" type="slidenum">
              <a:rPr lang="en-US" smtClean="0"/>
              <a:pPr/>
              <a:t>37</a:t>
            </a:fld>
            <a:endParaRPr lang="en-US" dirty="0"/>
          </a:p>
        </p:txBody>
      </p:sp>
      <p:pic>
        <p:nvPicPr>
          <p:cNvPr id="6" name="Audio 5">
            <a:hlinkClick r:id="" action="ppaction://media"/>
            <a:extLst>
              <a:ext uri="{FF2B5EF4-FFF2-40B4-BE49-F238E27FC236}">
                <a16:creationId xmlns:a16="http://schemas.microsoft.com/office/drawing/2014/main" id="{CBA2F756-7ECE-453A-BF9A-2BF7B256D2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1632500"/>
      </p:ext>
    </p:extLst>
  </p:cSld>
  <p:clrMapOvr>
    <a:masterClrMapping/>
  </p:clrMapOvr>
  <mc:AlternateContent xmlns:mc="http://schemas.openxmlformats.org/markup-compatibility/2006">
    <mc:Choice xmlns:p14="http://schemas.microsoft.com/office/powerpoint/2010/main" Requires="p14">
      <p:transition spd="slow" p14:dur="2000" advTm="36773"/>
    </mc:Choice>
    <mc:Fallback>
      <p:transition spd="slow" advTm="36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69E29E33-B620-47F9-BB04-8846C2A5AFCC}" type="slidenum">
              <a:rPr kumimoji="0" lang="en-US" smtClean="0"/>
              <a:pPr/>
              <a:t>38</a:t>
            </a:fld>
            <a:endParaRPr kumimoji="0" lang="en-US"/>
          </a:p>
        </p:txBody>
      </p:sp>
      <p:graphicFrame>
        <p:nvGraphicFramePr>
          <p:cNvPr id="4" name="Table 3"/>
          <p:cNvGraphicFramePr>
            <a:graphicFrameLocks noGrp="1"/>
          </p:cNvGraphicFramePr>
          <p:nvPr/>
        </p:nvGraphicFramePr>
        <p:xfrm>
          <a:off x="-57149" y="0"/>
          <a:ext cx="9201151" cy="6991643"/>
        </p:xfrm>
        <a:graphic>
          <a:graphicData uri="http://schemas.openxmlformats.org/drawingml/2006/table">
            <a:tbl>
              <a:tblPr firstRow="1" bandRow="1">
                <a:tableStyleId>{5C22544A-7EE6-4342-B048-85BDC9FD1C3A}</a:tableStyleId>
              </a:tblPr>
              <a:tblGrid>
                <a:gridCol w="1143001">
                  <a:extLst>
                    <a:ext uri="{9D8B030D-6E8A-4147-A177-3AD203B41FA5}">
                      <a16:colId xmlns:a16="http://schemas.microsoft.com/office/drawing/2014/main" val="20000"/>
                    </a:ext>
                  </a:extLst>
                </a:gridCol>
                <a:gridCol w="857250">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gridCol w="2857499">
                  <a:extLst>
                    <a:ext uri="{9D8B030D-6E8A-4147-A177-3AD203B41FA5}">
                      <a16:colId xmlns:a16="http://schemas.microsoft.com/office/drawing/2014/main" val="20003"/>
                    </a:ext>
                  </a:extLst>
                </a:gridCol>
                <a:gridCol w="1790701">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1055077">
                <a:tc>
                  <a:txBody>
                    <a:bodyPr/>
                    <a:lstStyle/>
                    <a:p>
                      <a:r>
                        <a:rPr lang="en-US" dirty="0"/>
                        <a:t>TITLE</a:t>
                      </a:r>
                    </a:p>
                  </a:txBody>
                  <a:tcPr marL="68580" marR="68580"/>
                </a:tc>
                <a:tc>
                  <a:txBody>
                    <a:bodyPr/>
                    <a:lstStyle/>
                    <a:p>
                      <a:r>
                        <a:rPr lang="en-US" dirty="0"/>
                        <a:t>NAME OF JOURNAL</a:t>
                      </a:r>
                    </a:p>
                  </a:txBody>
                  <a:tcPr marL="68580" marR="68580"/>
                </a:tc>
                <a:tc>
                  <a:txBody>
                    <a:bodyPr/>
                    <a:lstStyle/>
                    <a:p>
                      <a:r>
                        <a:rPr lang="en-US" dirty="0"/>
                        <a:t>AUTHOR NAME</a:t>
                      </a:r>
                    </a:p>
                  </a:txBody>
                  <a:tcPr marL="68580" marR="68580"/>
                </a:tc>
                <a:tc>
                  <a:txBody>
                    <a:bodyPr/>
                    <a:lstStyle/>
                    <a:p>
                      <a:r>
                        <a:rPr lang="en-US" dirty="0"/>
                        <a:t>MATERIAL &amp;METHODOLOGY</a:t>
                      </a:r>
                    </a:p>
                  </a:txBody>
                  <a:tcPr marL="68580" marR="68580"/>
                </a:tc>
                <a:tc>
                  <a:txBody>
                    <a:bodyPr/>
                    <a:lstStyle/>
                    <a:p>
                      <a:r>
                        <a:rPr lang="en-US" dirty="0"/>
                        <a:t>RESULT</a:t>
                      </a:r>
                    </a:p>
                  </a:txBody>
                  <a:tcPr marL="68580" marR="68580"/>
                </a:tc>
                <a:tc>
                  <a:txBody>
                    <a:bodyPr/>
                    <a:lstStyle/>
                    <a:p>
                      <a:r>
                        <a:rPr lang="en-US" dirty="0"/>
                        <a:t>LEVEL OF EVIDENCE</a:t>
                      </a:r>
                    </a:p>
                  </a:txBody>
                  <a:tcPr marL="68580" marR="68580"/>
                </a:tc>
                <a:extLst>
                  <a:ext uri="{0D108BD9-81ED-4DB2-BD59-A6C34878D82A}">
                    <a16:rowId xmlns:a16="http://schemas.microsoft.com/office/drawing/2014/main" val="10000"/>
                  </a:ext>
                </a:extLst>
              </a:tr>
              <a:tr h="580292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Times New Roman" pitchFamily="18" charset="0"/>
                          <a:cs typeface="Times New Roman" pitchFamily="18" charset="0"/>
                        </a:rPr>
                        <a:t>In </a:t>
                      </a:r>
                      <a:r>
                        <a:rPr lang="en-US" sz="1800" b="1" i="1" dirty="0">
                          <a:solidFill>
                            <a:schemeClr val="tx1"/>
                          </a:solidFill>
                          <a:latin typeface="Times New Roman" pitchFamily="18" charset="0"/>
                          <a:cs typeface="Times New Roman" pitchFamily="18" charset="0"/>
                        </a:rPr>
                        <a:t>in-vitro</a:t>
                      </a:r>
                      <a:r>
                        <a:rPr lang="en-US" sz="1800" b="1" dirty="0">
                          <a:solidFill>
                            <a:schemeClr val="tx1"/>
                          </a:solidFill>
                          <a:latin typeface="Times New Roman" pitchFamily="18" charset="0"/>
                          <a:cs typeface="Times New Roman" pitchFamily="18" charset="0"/>
                        </a:rPr>
                        <a:t> evaluation of effect of different finish lines on marginal adaptation in metal-ceramic restorations under thermo-mechanical loading</a:t>
                      </a:r>
                      <a:endParaRPr lang="en-US" sz="1800" dirty="0">
                        <a:solidFill>
                          <a:schemeClr val="tx1"/>
                        </a:solidFill>
                        <a:latin typeface="Times New Roman" pitchFamily="18"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b="1" i="0" kern="1200" dirty="0">
                        <a:solidFill>
                          <a:schemeClr val="dk1"/>
                        </a:solidFill>
                        <a:latin typeface="+mn-lt"/>
                        <a:ea typeface="+mn-ea"/>
                        <a:cs typeface="+mn-cs"/>
                      </a:endParaRPr>
                    </a:p>
                    <a:p>
                      <a:endParaRPr lang="en-US" dirty="0"/>
                    </a:p>
                  </a:txBody>
                  <a:tcPr marL="68580" marR="68580"/>
                </a:tc>
                <a:tc>
                  <a:txBody>
                    <a:bodyPr/>
                    <a:lstStyle/>
                    <a:p>
                      <a:r>
                        <a:rPr kumimoji="0" lang="en-US" b="0" i="0" u="sng" kern="1200" dirty="0">
                          <a:solidFill>
                            <a:schemeClr val="dk1"/>
                          </a:solidFill>
                          <a:latin typeface="+mn-lt"/>
                          <a:ea typeface="+mn-ea"/>
                          <a:cs typeface="+mn-cs"/>
                        </a:rPr>
                        <a:t>Indian J Dent Res.</a:t>
                      </a:r>
                      <a:r>
                        <a:rPr kumimoji="0" lang="en-US" b="0" i="0" kern="1200" dirty="0">
                          <a:solidFill>
                            <a:schemeClr val="dk1"/>
                          </a:solidFill>
                          <a:latin typeface="+mn-lt"/>
                          <a:ea typeface="+mn-ea"/>
                          <a:cs typeface="+mn-cs"/>
                        </a:rPr>
                        <a:t>2011 Jul-Aug;22(4</a:t>
                      </a:r>
                      <a:endParaRPr lang="en-US" dirty="0"/>
                    </a:p>
                  </a:txBody>
                  <a:tcPr marL="68580" marR="68580"/>
                </a:tc>
                <a:tc>
                  <a:txBody>
                    <a:bodyPr/>
                    <a:lstStyle/>
                    <a:p>
                      <a:r>
                        <a:rPr lang="en-US" dirty="0" err="1">
                          <a:solidFill>
                            <a:schemeClr val="tx1"/>
                          </a:solidFill>
                        </a:rPr>
                        <a:t>Riddhima</a:t>
                      </a:r>
                      <a:r>
                        <a:rPr lang="en-US" baseline="0" dirty="0">
                          <a:solidFill>
                            <a:schemeClr val="tx1"/>
                          </a:solidFill>
                        </a:rPr>
                        <a:t> </a:t>
                      </a:r>
                      <a:r>
                        <a:rPr lang="en-US" baseline="0" dirty="0" err="1">
                          <a:solidFill>
                            <a:schemeClr val="tx1"/>
                          </a:solidFill>
                        </a:rPr>
                        <a:t>gupta</a:t>
                      </a:r>
                      <a:endParaRPr lang="en-US" dirty="0">
                        <a:solidFill>
                          <a:schemeClr val="tx1"/>
                        </a:solidFill>
                      </a:endParaRPr>
                    </a:p>
                  </a:txBody>
                  <a:tcPr marL="68580" marR="68580"/>
                </a:tc>
                <a:tc>
                  <a:txBody>
                    <a:bodyPr/>
                    <a:lstStyle/>
                    <a:p>
                      <a:r>
                        <a:rPr kumimoji="0" lang="en-US" b="0" i="0" kern="1200" dirty="0">
                          <a:solidFill>
                            <a:schemeClr val="dk1"/>
                          </a:solidFill>
                          <a:latin typeface="+mn-lt"/>
                          <a:ea typeface="+mn-ea"/>
                          <a:cs typeface="+mn-cs"/>
                        </a:rPr>
                        <a:t>the marginal gap in terms of cement film thickness associated with shoulder, shoulder with 45° bevel, shoulder with 30° bevel and chamfer, under thermo-mechanical loading. Forty human </a:t>
                      </a:r>
                      <a:r>
                        <a:rPr kumimoji="0" lang="en-US" b="0" i="0" kern="1200" dirty="0" err="1">
                          <a:solidFill>
                            <a:schemeClr val="dk1"/>
                          </a:solidFill>
                          <a:latin typeface="+mn-lt"/>
                          <a:ea typeface="+mn-ea"/>
                          <a:cs typeface="+mn-cs"/>
                        </a:rPr>
                        <a:t>mandibular</a:t>
                      </a:r>
                      <a:r>
                        <a:rPr kumimoji="0" lang="en-US" b="0" i="0" kern="1200" dirty="0">
                          <a:solidFill>
                            <a:schemeClr val="dk1"/>
                          </a:solidFill>
                          <a:latin typeface="+mn-lt"/>
                          <a:ea typeface="+mn-ea"/>
                          <a:cs typeface="+mn-cs"/>
                        </a:rPr>
                        <a:t> molars were prepared and restored with </a:t>
                      </a:r>
                      <a:r>
                        <a:rPr kumimoji="0" lang="en-US" b="0" i="0" kern="1200" dirty="0" err="1">
                          <a:solidFill>
                            <a:schemeClr val="dk1"/>
                          </a:solidFill>
                          <a:latin typeface="+mn-lt"/>
                          <a:ea typeface="+mn-ea"/>
                          <a:cs typeface="+mn-cs"/>
                        </a:rPr>
                        <a:t>ceramo</a:t>
                      </a:r>
                      <a:r>
                        <a:rPr kumimoji="0" lang="en-US" b="0" i="0" kern="1200" dirty="0">
                          <a:solidFill>
                            <a:schemeClr val="dk1"/>
                          </a:solidFill>
                          <a:latin typeface="+mn-lt"/>
                          <a:ea typeface="+mn-ea"/>
                          <a:cs typeface="+mn-cs"/>
                        </a:rPr>
                        <a:t>-metal crowns. Teeth were thermo-mechanically loaded and vertically sectioned to evaluate the cement film thickness.</a:t>
                      </a:r>
                      <a:endParaRPr lang="en-US" dirty="0"/>
                    </a:p>
                  </a:txBody>
                  <a:tcPr marL="68580" marR="68580"/>
                </a:tc>
                <a:tc>
                  <a:txBody>
                    <a:bodyPr/>
                    <a:lstStyle/>
                    <a:p>
                      <a:r>
                        <a:rPr kumimoji="0" lang="en-US" sz="1600" b="0" i="0" kern="1200" dirty="0">
                          <a:solidFill>
                            <a:schemeClr val="dk1"/>
                          </a:solidFill>
                          <a:latin typeface="+mn-lt"/>
                          <a:ea typeface="+mn-ea"/>
                          <a:cs typeface="+mn-cs"/>
                        </a:rPr>
                        <a:t>finish line designs may influence the marginal adaptation of </a:t>
                      </a:r>
                      <a:r>
                        <a:rPr kumimoji="0" lang="en-US" sz="1600" b="0" i="0" kern="1200" dirty="0" err="1">
                          <a:solidFill>
                            <a:schemeClr val="dk1"/>
                          </a:solidFill>
                          <a:latin typeface="+mn-lt"/>
                          <a:ea typeface="+mn-ea"/>
                          <a:cs typeface="+mn-cs"/>
                        </a:rPr>
                        <a:t>ceramo</a:t>
                      </a:r>
                      <a:r>
                        <a:rPr kumimoji="0" lang="en-US" sz="1600" b="0" i="0" kern="1200" dirty="0">
                          <a:solidFill>
                            <a:schemeClr val="dk1"/>
                          </a:solidFill>
                          <a:latin typeface="+mn-lt"/>
                          <a:ea typeface="+mn-ea"/>
                          <a:cs typeface="+mn-cs"/>
                        </a:rPr>
                        <a:t>-metal restorations. Clinically, shoulder with 45° bevel design facilitate marginal adaptation in comparison to shoulder or chamfer design and may be preferred for this type of crown.</a:t>
                      </a:r>
                      <a:endParaRPr lang="en-US" sz="1600" dirty="0"/>
                    </a:p>
                  </a:txBody>
                  <a:tcPr marL="68580" marR="68580"/>
                </a:tc>
                <a:tc>
                  <a:txBody>
                    <a:bodyPr/>
                    <a:lstStyle/>
                    <a:p>
                      <a:r>
                        <a:rPr lang="en-US" dirty="0"/>
                        <a:t>5</a:t>
                      </a:r>
                    </a:p>
                  </a:txBody>
                  <a:tcPr marL="68580" marR="68580"/>
                </a:tc>
                <a:extLst>
                  <a:ext uri="{0D108BD9-81ED-4DB2-BD59-A6C34878D82A}">
                    <a16:rowId xmlns:a16="http://schemas.microsoft.com/office/drawing/2014/main" val="10001"/>
                  </a:ext>
                </a:extLst>
              </a:tr>
            </a:tbl>
          </a:graphicData>
        </a:graphic>
      </p:graphicFrame>
      <p:pic>
        <p:nvPicPr>
          <p:cNvPr id="5" name="Audio 4">
            <a:hlinkClick r:id="" action="ppaction://media"/>
            <a:extLst>
              <a:ext uri="{FF2B5EF4-FFF2-40B4-BE49-F238E27FC236}">
                <a16:creationId xmlns:a16="http://schemas.microsoft.com/office/drawing/2014/main" id="{18AE0128-7673-4368-9857-57CEC8D7D4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544"/>
    </mc:Choice>
    <mc:Fallback>
      <p:transition spd="slow" advTm="4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720757-FB13-40A6-A6E0-0F3F06BDDAE6}"/>
              </a:ext>
            </a:extLst>
          </p:cNvPr>
          <p:cNvPicPr>
            <a:picLocks noChangeAspect="1"/>
          </p:cNvPicPr>
          <p:nvPr/>
        </p:nvPicPr>
        <p:blipFill>
          <a:blip r:embed="rId4"/>
          <a:stretch>
            <a:fillRect/>
          </a:stretch>
        </p:blipFill>
        <p:spPr>
          <a:xfrm>
            <a:off x="2001078" y="890672"/>
            <a:ext cx="5923227" cy="4436702"/>
          </a:xfrm>
          <a:prstGeom prst="rect">
            <a:avLst/>
          </a:prstGeom>
        </p:spPr>
      </p:pic>
      <p:pic>
        <p:nvPicPr>
          <p:cNvPr id="2" name="Audio 1">
            <a:hlinkClick r:id="" action="ppaction://media"/>
            <a:extLst>
              <a:ext uri="{FF2B5EF4-FFF2-40B4-BE49-F238E27FC236}">
                <a16:creationId xmlns:a16="http://schemas.microsoft.com/office/drawing/2014/main" id="{0794BB54-D4FC-459A-AD82-BB86B1EA34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5961513"/>
      </p:ext>
    </p:extLst>
  </p:cSld>
  <p:clrMapOvr>
    <a:masterClrMapping/>
  </p:clrMapOvr>
  <mc:AlternateContent xmlns:mc="http://schemas.openxmlformats.org/markup-compatibility/2006">
    <mc:Choice xmlns:p14="http://schemas.microsoft.com/office/powerpoint/2010/main" Requires="p14">
      <p:transition spd="slow" p14:dur="2000" advTm="5971"/>
    </mc:Choice>
    <mc:Fallback>
      <p:transition spd="slow" advTm="5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Autofit/>
          </a:bodyPr>
          <a:lstStyle/>
          <a:p>
            <a:r>
              <a:rPr lang="en-US" sz="2400" cap="none" dirty="0"/>
              <a:t>Teeth do not possess regenerative property.</a:t>
            </a:r>
          </a:p>
          <a:p>
            <a:r>
              <a:rPr lang="en-US" sz="2400" cap="none" dirty="0"/>
              <a:t>Once enamel or dentin is lost as a result of trauma, caries or wear restorative materials must be used to reestablish the form and function</a:t>
            </a:r>
          </a:p>
          <a:p>
            <a:r>
              <a:rPr lang="en-US" sz="2400" cap="none" dirty="0"/>
              <a:t>Teeth require preparation to receive restoration </a:t>
            </a:r>
          </a:p>
          <a:p>
            <a:r>
              <a:rPr lang="en-US" sz="2400" cap="none" dirty="0"/>
              <a:t>The current focus is on conservative tooth preparation that is noninvasive and that minimally involves dentin. </a:t>
            </a:r>
          </a:p>
        </p:txBody>
      </p:sp>
      <p:pic>
        <p:nvPicPr>
          <p:cNvPr id="4" name="Picture 2" descr="http://www.uccs.edu/Images/pcdp/Introduction.png"/>
          <p:cNvPicPr>
            <a:picLocks noChangeAspect="1" noChangeArrowheads="1"/>
          </p:cNvPicPr>
          <p:nvPr/>
        </p:nvPicPr>
        <p:blipFill>
          <a:blip r:embed="rId4"/>
          <a:srcRect/>
          <a:stretch>
            <a:fillRect/>
          </a:stretch>
        </p:blipFill>
        <p:spPr bwMode="auto">
          <a:xfrm>
            <a:off x="304565" y="215152"/>
            <a:ext cx="8534400" cy="1600200"/>
          </a:xfrm>
          <a:prstGeom prst="rect">
            <a:avLst/>
          </a:prstGeom>
          <a:noFill/>
        </p:spPr>
      </p:pic>
      <p:pic>
        <p:nvPicPr>
          <p:cNvPr id="2" name="Audio 1">
            <a:hlinkClick r:id="" action="ppaction://media"/>
            <a:extLst>
              <a:ext uri="{FF2B5EF4-FFF2-40B4-BE49-F238E27FC236}">
                <a16:creationId xmlns:a16="http://schemas.microsoft.com/office/drawing/2014/main" id="{BF5D82C3-513C-47EE-A65D-9CDFE351C6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5593297"/>
      </p:ext>
    </p:extLst>
  </p:cSld>
  <p:clrMapOvr>
    <a:masterClrMapping/>
  </p:clrMapOvr>
  <mc:AlternateContent xmlns:mc="http://schemas.openxmlformats.org/markup-compatibility/2006">
    <mc:Choice xmlns:p14="http://schemas.microsoft.com/office/powerpoint/2010/main" Requires="p14">
      <p:transition spd="slow" p14:dur="2000" advTm="40735"/>
    </mc:Choice>
    <mc:Fallback>
      <p:transition spd="slow" advTm="4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2868" cy="1102706"/>
          </a:xfrm>
          <a:solidFill>
            <a:schemeClr val="accent5"/>
          </a:solidFill>
        </p:spPr>
        <p:txBody>
          <a:bodyPr/>
          <a:lstStyle/>
          <a:p>
            <a:r>
              <a:rPr lang="en-US" dirty="0">
                <a:solidFill>
                  <a:schemeClr val="bg1"/>
                </a:solidFill>
                <a:latin typeface="Bernard MT Condensed" panose="02050806060905020404" pitchFamily="18" charset="0"/>
              </a:rPr>
              <a:t>definition</a:t>
            </a:r>
          </a:p>
        </p:txBody>
      </p:sp>
      <p:sp>
        <p:nvSpPr>
          <p:cNvPr id="3" name="Content Placeholder 2"/>
          <p:cNvSpPr>
            <a:spLocks noGrp="1"/>
          </p:cNvSpPr>
          <p:nvPr>
            <p:ph sz="quarter" idx="13"/>
          </p:nvPr>
        </p:nvSpPr>
        <p:spPr/>
        <p:txBody>
          <a:bodyPr>
            <a:normAutofit/>
          </a:bodyPr>
          <a:lstStyle/>
          <a:p>
            <a:pPr algn="just"/>
            <a:r>
              <a:rPr lang="en-US" sz="2400" dirty="0"/>
              <a:t>Tooth preparation may be defined as </a:t>
            </a:r>
            <a:r>
              <a:rPr lang="en-US" sz="2400" i="1" u="sng" dirty="0"/>
              <a:t>the mechanical treatment of dental disease or injury to hard tissue that restores a tooth to the original form (</a:t>
            </a:r>
            <a:r>
              <a:rPr lang="en-US" sz="2400" i="1" u="sng" dirty="0" err="1"/>
              <a:t>Tylman</a:t>
            </a:r>
            <a:r>
              <a:rPr lang="en-US" sz="2400" i="1" u="sng" dirty="0"/>
              <a:t>). </a:t>
            </a:r>
          </a:p>
          <a:p>
            <a:pPr algn="just"/>
            <a:endParaRPr lang="en-US" sz="2400" dirty="0"/>
          </a:p>
        </p:txBody>
      </p:sp>
      <p:pic>
        <p:nvPicPr>
          <p:cNvPr id="4" name="Audio 3">
            <a:hlinkClick r:id="" action="ppaction://media"/>
            <a:extLst>
              <a:ext uri="{FF2B5EF4-FFF2-40B4-BE49-F238E27FC236}">
                <a16:creationId xmlns:a16="http://schemas.microsoft.com/office/drawing/2014/main" id="{3DBCAA53-932B-4929-A8B0-EC0082B092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9842308"/>
      </p:ext>
    </p:extLst>
  </p:cSld>
  <p:clrMapOvr>
    <a:masterClrMapping/>
  </p:clrMapOvr>
  <mc:AlternateContent xmlns:mc="http://schemas.openxmlformats.org/markup-compatibility/2006">
    <mc:Choice xmlns:p14="http://schemas.microsoft.com/office/powerpoint/2010/main" Requires="p14">
      <p:transition spd="slow" p14:dur="2000" advTm="12520"/>
    </mc:Choice>
    <mc:Fallback>
      <p:transition spd="slow" advTm="12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242002"/>
            <a:ext cx="7773338" cy="1210695"/>
          </a:xfrm>
          <a:solidFill>
            <a:schemeClr val="accent5"/>
          </a:solidFill>
        </p:spPr>
        <p:txBody>
          <a:bodyPr/>
          <a:lstStyle/>
          <a:p>
            <a:r>
              <a:rPr lang="en-US" dirty="0">
                <a:solidFill>
                  <a:schemeClr val="bg1"/>
                </a:solidFill>
                <a:latin typeface="Bernard MT Condensed" panose="02050806060905020404" pitchFamily="18" charset="0"/>
              </a:rPr>
              <a:t>OBJECTIVES OF TOOTH PREPARATION</a:t>
            </a:r>
            <a:br>
              <a:rPr lang="en-US" dirty="0">
                <a:solidFill>
                  <a:schemeClr val="bg1"/>
                </a:solidFill>
                <a:latin typeface="Bernard MT Condensed" panose="02050806060905020404" pitchFamily="18" charset="0"/>
              </a:rPr>
            </a:br>
            <a:endParaRPr lang="en-US" dirty="0">
              <a:solidFill>
                <a:schemeClr val="bg1"/>
              </a:solidFill>
              <a:latin typeface="Bernard MT Condensed" panose="02050806060905020404" pitchFamily="18" charset="0"/>
            </a:endParaRPr>
          </a:p>
        </p:txBody>
      </p:sp>
      <p:sp>
        <p:nvSpPr>
          <p:cNvPr id="3" name="Content Placeholder 2"/>
          <p:cNvSpPr>
            <a:spLocks noGrp="1"/>
          </p:cNvSpPr>
          <p:nvPr>
            <p:ph sz="quarter" idx="13"/>
          </p:nvPr>
        </p:nvSpPr>
        <p:spPr>
          <a:xfrm>
            <a:off x="685330" y="1452697"/>
            <a:ext cx="7772870" cy="3424107"/>
          </a:xfrm>
        </p:spPr>
        <p:txBody>
          <a:bodyPr>
            <a:noAutofit/>
          </a:bodyPr>
          <a:lstStyle/>
          <a:p>
            <a:pPr>
              <a:lnSpc>
                <a:spcPct val="150000"/>
              </a:lnSpc>
            </a:pPr>
            <a:r>
              <a:rPr lang="en-US" dirty="0"/>
              <a:t>Reduction of the tooth as minimum as possible. </a:t>
            </a:r>
          </a:p>
          <a:p>
            <a:pPr>
              <a:lnSpc>
                <a:spcPct val="150000"/>
              </a:lnSpc>
            </a:pPr>
            <a:r>
              <a:rPr lang="en-US" dirty="0"/>
              <a:t>Preservation of healthy tooth structure to secure resistance form. </a:t>
            </a:r>
          </a:p>
          <a:p>
            <a:pPr>
              <a:lnSpc>
                <a:spcPct val="150000"/>
              </a:lnSpc>
            </a:pPr>
            <a:r>
              <a:rPr lang="en-US" dirty="0"/>
              <a:t>Provision for acceptable finish line. </a:t>
            </a:r>
          </a:p>
          <a:p>
            <a:pPr>
              <a:lnSpc>
                <a:spcPct val="150000"/>
              </a:lnSpc>
            </a:pPr>
            <a:r>
              <a:rPr lang="en-US" dirty="0"/>
              <a:t>Performing précised axial tooth reduction to encourage favorable tissue responses.</a:t>
            </a:r>
          </a:p>
        </p:txBody>
      </p:sp>
      <p:pic>
        <p:nvPicPr>
          <p:cNvPr id="4" name="Audio 3">
            <a:hlinkClick r:id="" action="ppaction://media"/>
            <a:extLst>
              <a:ext uri="{FF2B5EF4-FFF2-40B4-BE49-F238E27FC236}">
                <a16:creationId xmlns:a16="http://schemas.microsoft.com/office/drawing/2014/main" id="{942ABA75-582E-498F-9F21-4506210253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4678698"/>
      </p:ext>
    </p:extLst>
  </p:cSld>
  <p:clrMapOvr>
    <a:masterClrMapping/>
  </p:clrMapOvr>
  <mc:AlternateContent xmlns:mc="http://schemas.openxmlformats.org/markup-compatibility/2006">
    <mc:Choice xmlns:p14="http://schemas.microsoft.com/office/powerpoint/2010/main" Requires="p14">
      <p:transition spd="slow" p14:dur="2000" advTm="17148"/>
    </mc:Choice>
    <mc:Fallback>
      <p:transition spd="slow" advTm="17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648" y="228553"/>
            <a:ext cx="7773338" cy="1596177"/>
          </a:xfrm>
          <a:solidFill>
            <a:schemeClr val="accent5"/>
          </a:solidFill>
        </p:spPr>
        <p:txBody>
          <a:bodyPr/>
          <a:lstStyle/>
          <a:p>
            <a:r>
              <a:rPr lang="en-US" dirty="0">
                <a:solidFill>
                  <a:schemeClr val="bg1"/>
                </a:solidFill>
                <a:latin typeface="Cooper Black" panose="0208090404030B020404" pitchFamily="18" charset="0"/>
              </a:rPr>
              <a:t>PRINCIPLES OF TOOTH PREPARATION </a:t>
            </a:r>
            <a:br>
              <a:rPr lang="en-US" dirty="0">
                <a:solidFill>
                  <a:schemeClr val="bg1"/>
                </a:solidFill>
                <a:latin typeface="Cooper Black" panose="0208090404030B020404" pitchFamily="18" charset="0"/>
              </a:rPr>
            </a:br>
            <a:endParaRPr lang="en-US" dirty="0">
              <a:solidFill>
                <a:schemeClr val="bg1"/>
              </a:solidFill>
              <a:latin typeface="Cooper Black" panose="0208090404030B020404" pitchFamily="18" charset="0"/>
            </a:endParaRPr>
          </a:p>
        </p:txBody>
      </p:sp>
      <p:sp>
        <p:nvSpPr>
          <p:cNvPr id="3" name="Content Placeholder 2"/>
          <p:cNvSpPr>
            <a:spLocks noGrp="1"/>
          </p:cNvSpPr>
          <p:nvPr>
            <p:ph sz="quarter" idx="13"/>
          </p:nvPr>
        </p:nvSpPr>
        <p:spPr>
          <a:xfrm>
            <a:off x="685330" y="2367093"/>
            <a:ext cx="7947682" cy="4369883"/>
          </a:xfrm>
        </p:spPr>
        <p:txBody>
          <a:bodyPr>
            <a:normAutofit/>
          </a:bodyPr>
          <a:lstStyle/>
          <a:p>
            <a:pPr marL="0" indent="0">
              <a:buNone/>
            </a:pPr>
            <a:r>
              <a:rPr lang="en-US" dirty="0"/>
              <a:t>	According to </a:t>
            </a:r>
            <a:r>
              <a:rPr lang="en-US" dirty="0" err="1"/>
              <a:t>Shillingburg</a:t>
            </a:r>
            <a:r>
              <a:rPr lang="en-US" dirty="0"/>
              <a:t>, the design of a preparation for a cast restorations and the execution of that design are governed by five principles:</a:t>
            </a:r>
          </a:p>
          <a:p>
            <a:pPr marL="0" indent="0">
              <a:buNone/>
            </a:pPr>
            <a:endParaRPr lang="en-US" dirty="0"/>
          </a:p>
          <a:p>
            <a:r>
              <a:rPr lang="en-US" dirty="0"/>
              <a:t>Preservation of tooth structure </a:t>
            </a:r>
          </a:p>
          <a:p>
            <a:r>
              <a:rPr lang="en-US" dirty="0"/>
              <a:t>Preservation of the </a:t>
            </a:r>
            <a:r>
              <a:rPr lang="en-US" dirty="0" err="1"/>
              <a:t>periodontium</a:t>
            </a:r>
            <a:r>
              <a:rPr lang="en-US" dirty="0"/>
              <a:t>. </a:t>
            </a:r>
          </a:p>
          <a:p>
            <a:r>
              <a:rPr lang="en-US" dirty="0"/>
              <a:t>Marginal integrity </a:t>
            </a:r>
          </a:p>
          <a:p>
            <a:r>
              <a:rPr lang="en-US" dirty="0"/>
              <a:t>Retention and resistance </a:t>
            </a:r>
          </a:p>
          <a:p>
            <a:r>
              <a:rPr lang="en-US" dirty="0"/>
              <a:t>Structural durability </a:t>
            </a:r>
          </a:p>
          <a:p>
            <a:endParaRPr lang="en-US" dirty="0"/>
          </a:p>
        </p:txBody>
      </p:sp>
      <p:pic>
        <p:nvPicPr>
          <p:cNvPr id="4" name="Audio 3">
            <a:hlinkClick r:id="" action="ppaction://media"/>
            <a:extLst>
              <a:ext uri="{FF2B5EF4-FFF2-40B4-BE49-F238E27FC236}">
                <a16:creationId xmlns:a16="http://schemas.microsoft.com/office/drawing/2014/main" id="{735A2CD9-A34B-4523-9127-C6024264CE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5905478"/>
      </p:ext>
    </p:extLst>
  </p:cSld>
  <p:clrMapOvr>
    <a:masterClrMapping/>
  </p:clrMapOvr>
  <mc:AlternateContent xmlns:mc="http://schemas.openxmlformats.org/markup-compatibility/2006">
    <mc:Choice xmlns:p14="http://schemas.microsoft.com/office/powerpoint/2010/main" Requires="p14">
      <p:transition spd="slow" p14:dur="2000" advTm="19199"/>
    </mc:Choice>
    <mc:Fallback>
      <p:transition spd="slow" advTm="19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8"/>
            <a:ext cx="7773338" cy="1116153"/>
          </a:xfrm>
          <a:solidFill>
            <a:schemeClr val="accent5"/>
          </a:solidFill>
        </p:spPr>
        <p:txBody>
          <a:bodyPr/>
          <a:lstStyle/>
          <a:p>
            <a:r>
              <a:rPr lang="en-US" b="1" dirty="0"/>
              <a:t>Biologic Considerations</a:t>
            </a:r>
            <a:br>
              <a:rPr lang="en-US" dirty="0"/>
            </a:br>
            <a:endParaRPr lang="en-US" dirty="0"/>
          </a:p>
        </p:txBody>
      </p:sp>
      <p:sp>
        <p:nvSpPr>
          <p:cNvPr id="3" name="Content Placeholder 2"/>
          <p:cNvSpPr>
            <a:spLocks noGrp="1"/>
          </p:cNvSpPr>
          <p:nvPr>
            <p:ph sz="quarter" idx="13"/>
          </p:nvPr>
        </p:nvSpPr>
        <p:spPr>
          <a:xfrm>
            <a:off x="685329" y="2367093"/>
            <a:ext cx="8014917" cy="4208519"/>
          </a:xfrm>
        </p:spPr>
        <p:txBody>
          <a:bodyPr>
            <a:normAutofit/>
          </a:bodyPr>
          <a:lstStyle/>
          <a:p>
            <a:r>
              <a:rPr lang="en-US" cap="none" dirty="0"/>
              <a:t>Tooth preparations affects the adjacent teeth, soft tissues and tooth pulp.  This may lead to inadequate fit, crown contour and plaque control.</a:t>
            </a:r>
          </a:p>
          <a:p>
            <a:r>
              <a:rPr lang="en-US" cap="none" dirty="0"/>
              <a:t>Prevention of damage during tooth preparation </a:t>
            </a:r>
          </a:p>
          <a:p>
            <a:r>
              <a:rPr lang="en-US" cap="none" dirty="0"/>
              <a:t>Prevention of injury to the pulp</a:t>
            </a:r>
          </a:p>
          <a:p>
            <a:r>
              <a:rPr lang="en-US" cap="none" dirty="0"/>
              <a:t>Conservation of tooth structure </a:t>
            </a:r>
          </a:p>
          <a:p>
            <a:r>
              <a:rPr lang="en-US" cap="none" dirty="0"/>
              <a:t>Considerations affecting future dental health </a:t>
            </a:r>
          </a:p>
          <a:p>
            <a:endParaRPr lang="en-US" cap="none" dirty="0"/>
          </a:p>
        </p:txBody>
      </p:sp>
      <p:pic>
        <p:nvPicPr>
          <p:cNvPr id="4" name="Audio 3">
            <a:hlinkClick r:id="" action="ppaction://media"/>
            <a:extLst>
              <a:ext uri="{FF2B5EF4-FFF2-40B4-BE49-F238E27FC236}">
                <a16:creationId xmlns:a16="http://schemas.microsoft.com/office/drawing/2014/main" id="{FB766997-466B-4581-BEAF-ABD67A54CD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1007253"/>
      </p:ext>
    </p:extLst>
  </p:cSld>
  <p:clrMapOvr>
    <a:masterClrMapping/>
  </p:clrMapOvr>
  <mc:AlternateContent xmlns:mc="http://schemas.openxmlformats.org/markup-compatibility/2006">
    <mc:Choice xmlns:p14="http://schemas.microsoft.com/office/powerpoint/2010/main" Requires="p14">
      <p:transition spd="slow" p14:dur="2000" advTm="30420"/>
    </mc:Choice>
    <mc:Fallback>
      <p:transition spd="slow" advTm="3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30305" y="322729"/>
            <a:ext cx="8417859" cy="6414247"/>
          </a:xfrm>
        </p:spPr>
        <p:txBody>
          <a:bodyPr>
            <a:normAutofit/>
          </a:bodyPr>
          <a:lstStyle/>
          <a:p>
            <a:pPr marL="0" indent="0" algn="ctr">
              <a:buNone/>
            </a:pPr>
            <a:r>
              <a:rPr lang="en-US" sz="2800" b="1" dirty="0">
                <a:solidFill>
                  <a:srgbClr val="C00000"/>
                </a:solidFill>
              </a:rPr>
              <a:t>Prevention of damage during tooth preparation</a:t>
            </a:r>
            <a:r>
              <a:rPr lang="en-US" sz="2800" b="1" dirty="0"/>
              <a:t>:</a:t>
            </a:r>
          </a:p>
          <a:p>
            <a:pPr>
              <a:buFont typeface="Wingdings" panose="05000000000000000000" pitchFamily="2" charset="2"/>
              <a:buChar char="Ø"/>
            </a:pPr>
            <a:r>
              <a:rPr lang="en-US" u="sng" cap="none" dirty="0">
                <a:solidFill>
                  <a:srgbClr val="C00000"/>
                </a:solidFill>
              </a:rPr>
              <a:t>Adjacent teeth</a:t>
            </a:r>
            <a:r>
              <a:rPr lang="en-US" cap="none" dirty="0">
                <a:solidFill>
                  <a:srgbClr val="C00000"/>
                </a:solidFill>
              </a:rPr>
              <a:t>:-</a:t>
            </a:r>
          </a:p>
          <a:p>
            <a:r>
              <a:rPr lang="en-US" cap="none" dirty="0">
                <a:cs typeface="Times New Roman" panose="02020603050405020304" pitchFamily="18" charset="0"/>
              </a:rPr>
              <a:t>Iatrogenic damage to an adjacent tooth is a common error during tooth preparation.</a:t>
            </a:r>
            <a:endParaRPr lang="en-US" cap="none" dirty="0"/>
          </a:p>
          <a:p>
            <a:r>
              <a:rPr lang="en-US" cap="none" dirty="0"/>
              <a:t>The technique of tooth preparation must avoid damage to adjacent teeth because a damaged tooth even if reshaped and </a:t>
            </a:r>
            <a:r>
              <a:rPr lang="en-US" cap="none" dirty="0" err="1"/>
              <a:t>recontoured</a:t>
            </a:r>
            <a:r>
              <a:rPr lang="en-US" cap="none" dirty="0"/>
              <a:t> is always more susceptible to caries as,</a:t>
            </a:r>
          </a:p>
          <a:p>
            <a:pPr lvl="1"/>
            <a:r>
              <a:rPr lang="en-US" cap="none" dirty="0"/>
              <a:t>Less fluoride content than surface layer</a:t>
            </a:r>
          </a:p>
          <a:p>
            <a:pPr lvl="1"/>
            <a:r>
              <a:rPr lang="en-US" cap="none" dirty="0"/>
              <a:t>More plaque retention </a:t>
            </a:r>
          </a:p>
          <a:p>
            <a:r>
              <a:rPr lang="en-US" cap="none" dirty="0"/>
              <a:t>This damage can be avoided by; </a:t>
            </a:r>
          </a:p>
          <a:p>
            <a:pPr lvl="1"/>
            <a:r>
              <a:rPr lang="en-US" cap="none" dirty="0"/>
              <a:t>Placing a matrix band </a:t>
            </a:r>
            <a:r>
              <a:rPr lang="en-US" cap="none" dirty="0" err="1"/>
              <a:t>interproximally</a:t>
            </a:r>
            <a:endParaRPr lang="en-US" cap="none" dirty="0"/>
          </a:p>
          <a:p>
            <a:pPr lvl="1"/>
            <a:r>
              <a:rPr lang="en-US" cap="none" dirty="0"/>
              <a:t>Better method is by using a thin tapered diamond and by passing it </a:t>
            </a:r>
            <a:r>
              <a:rPr lang="en-US" cap="none" dirty="0" err="1"/>
              <a:t>interproximally</a:t>
            </a:r>
            <a:r>
              <a:rPr lang="en-US" cap="none" dirty="0"/>
              <a:t> leaving thin lip/ fin of enamel intact.</a:t>
            </a:r>
          </a:p>
          <a:p>
            <a:endParaRPr lang="en-US" dirty="0"/>
          </a:p>
        </p:txBody>
      </p:sp>
      <p:pic>
        <p:nvPicPr>
          <p:cNvPr id="2" name="Audio 1">
            <a:hlinkClick r:id="" action="ppaction://media"/>
            <a:extLst>
              <a:ext uri="{FF2B5EF4-FFF2-40B4-BE49-F238E27FC236}">
                <a16:creationId xmlns:a16="http://schemas.microsoft.com/office/drawing/2014/main" id="{1651E221-226F-41DF-8806-8D90C939B8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1511300"/>
      </p:ext>
    </p:extLst>
  </p:cSld>
  <p:clrMapOvr>
    <a:masterClrMapping/>
  </p:clrMapOvr>
  <mc:AlternateContent xmlns:mc="http://schemas.openxmlformats.org/markup-compatibility/2006">
    <mc:Choice xmlns:p14="http://schemas.microsoft.com/office/powerpoint/2010/main" Requires="p14">
      <p:transition spd="slow" p14:dur="2000" advTm="48604"/>
    </mc:Choice>
    <mc:Fallback>
      <p:transition spd="slow" advTm="48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Droplet</Template>
  <TotalTime>459</TotalTime>
  <Words>2180</Words>
  <Application>Microsoft Office PowerPoint</Application>
  <PresentationFormat>On-screen Show (4:3)</PresentationFormat>
  <Paragraphs>279</Paragraphs>
  <Slides>39</Slides>
  <Notes>0</Notes>
  <HiddenSlides>0</HiddenSlides>
  <MMClips>39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Aharoni</vt:lpstr>
      <vt:lpstr>Arial</vt:lpstr>
      <vt:lpstr>Bernard MT Condensed</vt:lpstr>
      <vt:lpstr>Cooper Black</vt:lpstr>
      <vt:lpstr>Times New Roman</vt:lpstr>
      <vt:lpstr>Tw Cen MT</vt:lpstr>
      <vt:lpstr>Wingdings</vt:lpstr>
      <vt:lpstr>Droplet</vt:lpstr>
      <vt:lpstr>BIOLOGICAL PRINCIPLES OF TOOTH PREPARATION </vt:lpstr>
      <vt:lpstr>PowerPoint Presentation</vt:lpstr>
      <vt:lpstr>Learning objectives</vt:lpstr>
      <vt:lpstr>PowerPoint Presentation</vt:lpstr>
      <vt:lpstr>definition</vt:lpstr>
      <vt:lpstr>OBJECTIVES OF TOOTH PREPARATION </vt:lpstr>
      <vt:lpstr>PRINCIPLES OF TOOTH PREPARATION  </vt:lpstr>
      <vt:lpstr>Biologic Considerations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CONSIDERATIONS AFFECTING FUTURE DENTAL HEALTH </vt:lpstr>
      <vt:lpstr>PowerPoint Presentation</vt:lpstr>
      <vt:lpstr>MARGIN PLACEMENT</vt:lpstr>
      <vt:lpstr>CLASSIFICATION</vt:lpstr>
      <vt:lpstr>SUPRAGINGIVAL MARGINS</vt:lpstr>
      <vt:lpstr>Advantages of supragingival margins : </vt:lpstr>
      <vt:lpstr>PowerPoint Presentation</vt:lpstr>
      <vt:lpstr>Disadvantages of subgingival margins </vt:lpstr>
      <vt:lpstr>Criteria for subgingival margin placement</vt:lpstr>
      <vt:lpstr> The finish line is the peripheral extension of a tooth preparation   The most important consideration in selecting a cervical margin design is its ability to consistently and predictably provide excellent marginal integrity. </vt:lpstr>
      <vt:lpstr>FEATHER EDGE/knife edge </vt:lpstr>
      <vt:lpstr>PowerPoint Presentation</vt:lpstr>
      <vt:lpstr>PowerPoint Presentation</vt:lpstr>
      <vt:lpstr>shoulder</vt:lpstr>
      <vt:lpstr>PowerPoint Presentation</vt:lpstr>
      <vt:lpstr>SHOULDER WITH BEVEL</vt:lpstr>
      <vt:lpstr>PowerPoint Presentation</vt:lpstr>
      <vt:lpstr>PowerPoint Presentation</vt:lpstr>
      <vt:lpstr>PREVENTING THE TOOTH FRACTURE</vt:lpstr>
      <vt:lpstr>Protection against tooth fracture</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TOOTH PREPARATION</dc:title>
  <dc:creator>Sameer Chauhan</dc:creator>
  <cp:lastModifiedBy>NEERJA MAHAJAN</cp:lastModifiedBy>
  <cp:revision>40</cp:revision>
  <dcterms:created xsi:type="dcterms:W3CDTF">2015-08-06T06:04:01Z</dcterms:created>
  <dcterms:modified xsi:type="dcterms:W3CDTF">2020-08-25T08:08:02Z</dcterms:modified>
</cp:coreProperties>
</file>