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PPENDIX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105400"/>
            <a:ext cx="40386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Dr. Ashok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Assistant Professor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Department of Anatomy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S.B.K.S.M.I. &amp; R.C.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96000"/>
          </a:xfrm>
        </p:spPr>
        <p:txBody>
          <a:bodyPr/>
          <a:lstStyle/>
          <a:p>
            <a:pPr>
              <a:buNone/>
            </a:pPr>
            <a:r>
              <a:rPr lang="en-US" dirty="0"/>
              <a:t> APPENDIX </a:t>
            </a:r>
          </a:p>
          <a:p>
            <a:pPr>
              <a:buNone/>
            </a:pPr>
            <a:r>
              <a:rPr lang="en-US" dirty="0"/>
              <a:t>The vermiform appendix is narrow, hollow blind tube which is attached to the </a:t>
            </a:r>
            <a:r>
              <a:rPr lang="en-US" dirty="0" err="1"/>
              <a:t>posteromedial</a:t>
            </a:r>
            <a:r>
              <a:rPr lang="en-US" dirty="0"/>
              <a:t> aspect of  the </a:t>
            </a:r>
            <a:r>
              <a:rPr lang="en-US" dirty="0" err="1"/>
              <a:t>caecum</a:t>
            </a:r>
            <a:r>
              <a:rPr lang="en-US" dirty="0"/>
              <a:t> about 2 cm from the </a:t>
            </a:r>
            <a:r>
              <a:rPr lang="en-US" dirty="0" err="1"/>
              <a:t>ileocaecal</a:t>
            </a:r>
            <a:r>
              <a:rPr lang="en-US" dirty="0"/>
              <a:t> opening</a:t>
            </a:r>
          </a:p>
          <a:p>
            <a:pPr>
              <a:buNone/>
            </a:pPr>
            <a:r>
              <a:rPr lang="en-US" dirty="0"/>
              <a:t>It is coiled on itself and is usually directed downward, it contains large amount of lymphoid tissues and is the remnant of the distal part of the embryonic </a:t>
            </a:r>
            <a:r>
              <a:rPr lang="en-US" dirty="0" err="1"/>
              <a:t>caecum</a:t>
            </a:r>
            <a:endParaRPr lang="en-US" dirty="0"/>
          </a:p>
          <a:p>
            <a:pPr>
              <a:buNone/>
            </a:pPr>
            <a:r>
              <a:rPr lang="en-US" dirty="0"/>
              <a:t>It lies in the right iliac </a:t>
            </a:r>
            <a:r>
              <a:rPr lang="en-US" dirty="0" err="1"/>
              <a:t>fossa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Its base is situated at the junction of lateral one third with the medial two thirds of a line joining the anterior superior iliac spine with the umbilicus ( </a:t>
            </a:r>
            <a:r>
              <a:rPr lang="en-US" dirty="0" err="1"/>
              <a:t>McBurneys</a:t>
            </a:r>
            <a:r>
              <a:rPr lang="en-US" dirty="0"/>
              <a:t> point)</a:t>
            </a:r>
          </a:p>
          <a:p>
            <a:pPr>
              <a:buNone/>
            </a:pPr>
            <a:r>
              <a:rPr lang="en-US" dirty="0"/>
              <a:t>Its length varies from 2 cm to 20 cm and its diameter is 5 mm. its wide lumen opens in the </a:t>
            </a:r>
            <a:r>
              <a:rPr lang="en-US" dirty="0" err="1"/>
              <a:t>caecum</a:t>
            </a:r>
            <a:r>
              <a:rPr lang="en-US" dirty="0"/>
              <a:t> and the opening is guarded by a </a:t>
            </a:r>
            <a:r>
              <a:rPr lang="en-US" dirty="0" err="1"/>
              <a:t>semilunar</a:t>
            </a:r>
            <a:r>
              <a:rPr lang="en-US" dirty="0"/>
              <a:t> valve. In children it is longer than in adult . </a:t>
            </a:r>
          </a:p>
          <a:p>
            <a:pPr>
              <a:buNone/>
            </a:pPr>
            <a:r>
              <a:rPr lang="en-US" dirty="0"/>
              <a:t>The three </a:t>
            </a:r>
            <a:r>
              <a:rPr lang="en-US" dirty="0" err="1"/>
              <a:t>taeniae</a:t>
            </a:r>
            <a:r>
              <a:rPr lang="en-US" dirty="0"/>
              <a:t> coli of the colon are continuous with the longitudinal muscle layer of appendix and begin from the base the appendix. To locate the base of appendix, follow the anterior </a:t>
            </a:r>
            <a:r>
              <a:rPr lang="en-US" dirty="0" err="1"/>
              <a:t>taenia</a:t>
            </a:r>
            <a:r>
              <a:rPr lang="en-US" dirty="0"/>
              <a:t> on the </a:t>
            </a:r>
            <a:r>
              <a:rPr lang="en-US" dirty="0" err="1"/>
              <a:t>caecum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Positions :</a:t>
            </a:r>
          </a:p>
          <a:p>
            <a:pPr>
              <a:buFontTx/>
              <a:buChar char="-"/>
            </a:pPr>
            <a:r>
              <a:rPr lang="en-US" dirty="0" err="1"/>
              <a:t>Retrocaecal</a:t>
            </a:r>
            <a:r>
              <a:rPr lang="en-US" dirty="0"/>
              <a:t> or </a:t>
            </a:r>
            <a:r>
              <a:rPr lang="en-US" dirty="0" err="1"/>
              <a:t>retrocolic</a:t>
            </a:r>
            <a:r>
              <a:rPr lang="en-US" dirty="0"/>
              <a:t> (12 </a:t>
            </a:r>
            <a:r>
              <a:rPr lang="en-US" dirty="0" err="1"/>
              <a:t>oc</a:t>
            </a:r>
            <a:r>
              <a:rPr lang="en-US" dirty="0"/>
              <a:t>) : it lies behind the </a:t>
            </a:r>
            <a:r>
              <a:rPr lang="en-US" dirty="0" err="1"/>
              <a:t>caecum</a:t>
            </a:r>
            <a:r>
              <a:rPr lang="en-US" dirty="0"/>
              <a:t> in the </a:t>
            </a:r>
            <a:r>
              <a:rPr lang="en-US" dirty="0" err="1"/>
              <a:t>retrocaecal</a:t>
            </a:r>
            <a:r>
              <a:rPr lang="en-US" dirty="0"/>
              <a:t> recess or behind ascending colon. It is the commonest position</a:t>
            </a:r>
          </a:p>
          <a:p>
            <a:pPr>
              <a:buFontTx/>
              <a:buChar char="-"/>
            </a:pPr>
            <a:r>
              <a:rPr lang="en-US" dirty="0"/>
              <a:t>Pelvic type (4 </a:t>
            </a:r>
            <a:r>
              <a:rPr lang="en-US" dirty="0" err="1"/>
              <a:t>oc</a:t>
            </a:r>
            <a:r>
              <a:rPr lang="en-US" dirty="0"/>
              <a:t>) : lies over the pelvic brim or in the pelvic cavity. It may come in contact with the right </a:t>
            </a:r>
            <a:r>
              <a:rPr lang="en-US" dirty="0" err="1"/>
              <a:t>ureter</a:t>
            </a:r>
            <a:r>
              <a:rPr lang="en-US" dirty="0"/>
              <a:t> and in the female with the right uterine tube or ovary</a:t>
            </a:r>
          </a:p>
          <a:p>
            <a:pPr>
              <a:buFontTx/>
              <a:buChar char="-"/>
            </a:pPr>
            <a:r>
              <a:rPr lang="en-US" dirty="0" err="1"/>
              <a:t>Subcaecal</a:t>
            </a:r>
            <a:r>
              <a:rPr lang="en-US" dirty="0"/>
              <a:t> (11 </a:t>
            </a:r>
            <a:r>
              <a:rPr lang="en-US" dirty="0" err="1"/>
              <a:t>oc</a:t>
            </a:r>
            <a:r>
              <a:rPr lang="en-US" dirty="0"/>
              <a:t>): it lies below the </a:t>
            </a:r>
            <a:r>
              <a:rPr lang="en-US" dirty="0" err="1"/>
              <a:t>caecum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Splenic</a:t>
            </a:r>
            <a:r>
              <a:rPr lang="en-US" dirty="0"/>
              <a:t> type( 2 </a:t>
            </a:r>
            <a:r>
              <a:rPr lang="en-US" dirty="0" err="1"/>
              <a:t>oc</a:t>
            </a:r>
            <a:r>
              <a:rPr lang="en-US" dirty="0"/>
              <a:t>) : the appendix is directed toward the spleen and passes in front or behind the terminal part of the ileum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3246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/>
              <a:t>Mid inguinal type (6 </a:t>
            </a:r>
            <a:r>
              <a:rPr lang="en-US" dirty="0" err="1"/>
              <a:t>oc</a:t>
            </a:r>
            <a:r>
              <a:rPr lang="en-US" dirty="0"/>
              <a:t>) : the appendix hangs vertically towards the inguinal ligament</a:t>
            </a:r>
          </a:p>
          <a:p>
            <a:pPr>
              <a:buFontTx/>
              <a:buChar char="-"/>
            </a:pPr>
            <a:r>
              <a:rPr lang="en-US" dirty="0" err="1"/>
              <a:t>Promotoric</a:t>
            </a:r>
            <a:r>
              <a:rPr lang="en-US" dirty="0"/>
              <a:t> type (3 </a:t>
            </a:r>
            <a:r>
              <a:rPr lang="en-US" dirty="0" err="1"/>
              <a:t>oc</a:t>
            </a:r>
            <a:r>
              <a:rPr lang="en-US" dirty="0"/>
              <a:t>) : it is directed horizontally toward sacral promontory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r>
              <a:rPr lang="en-US" dirty="0"/>
              <a:t>Blood supply : </a:t>
            </a:r>
            <a:r>
              <a:rPr lang="en-US" dirty="0" err="1"/>
              <a:t>appendicula</a:t>
            </a:r>
            <a:r>
              <a:rPr lang="en-US" dirty="0"/>
              <a:t> artery </a:t>
            </a:r>
            <a:r>
              <a:rPr lang="en-US" dirty="0" err="1"/>
              <a:t>brach</a:t>
            </a:r>
            <a:r>
              <a:rPr lang="en-US" dirty="0"/>
              <a:t> of </a:t>
            </a:r>
            <a:r>
              <a:rPr lang="en-US" dirty="0" err="1"/>
              <a:t>ileocolic</a:t>
            </a:r>
            <a:r>
              <a:rPr lang="en-US" dirty="0"/>
              <a:t> artery and </a:t>
            </a:r>
            <a:r>
              <a:rPr lang="en-US" dirty="0" err="1"/>
              <a:t>appendicual</a:t>
            </a:r>
            <a:r>
              <a:rPr lang="en-US" dirty="0"/>
              <a:t> vein joins in the </a:t>
            </a:r>
            <a:r>
              <a:rPr lang="en-US" dirty="0" err="1"/>
              <a:t>ileocolic</a:t>
            </a:r>
            <a:r>
              <a:rPr lang="en-US" dirty="0"/>
              <a:t>  vein</a:t>
            </a:r>
          </a:p>
          <a:p>
            <a:pPr>
              <a:buNone/>
            </a:pPr>
            <a:r>
              <a:rPr lang="en-US" dirty="0"/>
              <a:t>Lymphatic drainage : </a:t>
            </a:r>
            <a:r>
              <a:rPr lang="en-US" dirty="0" err="1"/>
              <a:t>ileocolic</a:t>
            </a:r>
            <a:r>
              <a:rPr lang="en-US" dirty="0"/>
              <a:t> nodes</a:t>
            </a:r>
          </a:p>
          <a:p>
            <a:pPr>
              <a:buNone/>
            </a:pPr>
            <a:r>
              <a:rPr lang="en-US" dirty="0"/>
              <a:t>Nerve supply : sympathetic fibers are from T10 segment of spinal cord through the </a:t>
            </a:r>
            <a:r>
              <a:rPr lang="en-US" dirty="0" err="1"/>
              <a:t>coeliac</a:t>
            </a:r>
            <a:r>
              <a:rPr lang="en-US" dirty="0"/>
              <a:t> plexus, the parasympathetic fibers are from the </a:t>
            </a:r>
            <a:r>
              <a:rPr lang="en-US" dirty="0" err="1"/>
              <a:t>vagus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Mac Burney's Point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7638"/>
            <a:ext cx="5410199" cy="5440362"/>
          </a:xfrm>
        </p:spPr>
      </p:pic>
    </p:spTree>
    <p:extLst>
      <p:ext uri="{BB962C8B-B14F-4D97-AF65-F5344CB8AC3E}">
        <p14:creationId xmlns="" xmlns:p14="http://schemas.microsoft.com/office/powerpoint/2010/main" val="68549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>
              <a:buNone/>
            </a:pPr>
            <a:r>
              <a:rPr lang="en-US" dirty="0"/>
              <a:t>CLINICAL ANATOMY </a:t>
            </a:r>
          </a:p>
          <a:p>
            <a:pPr>
              <a:buFontTx/>
              <a:buChar char="-"/>
            </a:pPr>
            <a:r>
              <a:rPr lang="en-US" dirty="0"/>
              <a:t>Appendicitis</a:t>
            </a:r>
          </a:p>
          <a:p>
            <a:pPr>
              <a:buFontTx/>
              <a:buChar char="-"/>
            </a:pPr>
            <a:r>
              <a:rPr lang="en-US" dirty="0"/>
              <a:t>Mc Burney's point</a:t>
            </a:r>
          </a:p>
          <a:p>
            <a:pPr>
              <a:buFontTx/>
              <a:buChar char="-"/>
            </a:pPr>
            <a:r>
              <a:rPr lang="en-US" dirty="0"/>
              <a:t>Inflamed appendix </a:t>
            </a:r>
          </a:p>
          <a:p>
            <a:pPr>
              <a:buFontTx/>
              <a:buChar char="-"/>
            </a:pPr>
            <a:r>
              <a:rPr lang="en-US" dirty="0"/>
              <a:t>Appendicectomy</a:t>
            </a:r>
          </a:p>
          <a:p>
            <a:pPr>
              <a:buFontTx/>
              <a:buChar char="-"/>
            </a:pPr>
            <a:r>
              <a:rPr lang="en-US" dirty="0"/>
              <a:t>Perforation 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7358090"/>
              </p:ext>
            </p:extLst>
          </p:nvPr>
        </p:nvGraphicFramePr>
        <p:xfrm>
          <a:off x="0" y="0"/>
          <a:ext cx="9144000" cy="7090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3057139348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948031404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792337293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27549267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821879525"/>
                    </a:ext>
                  </a:extLst>
                </a:gridCol>
              </a:tblGrid>
              <a:tr h="2409487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TITLE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AUTHOR / JOURNAL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MATERIAL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RESULT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CONCLUSION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3856893278"/>
                  </a:ext>
                </a:extLst>
              </a:tr>
              <a:tr h="4681166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Appendicitis complications:</a:t>
                      </a:r>
                    </a:p>
                    <a:p>
                      <a:pPr algn="ctr"/>
                      <a:r>
                        <a:rPr lang="en-IN" sz="1800" b="1" dirty="0"/>
                        <a:t>Antibiotics v/s Surgery</a:t>
                      </a:r>
                      <a:endParaRPr lang="en-IN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</a:rPr>
                        <a:t>Robert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</a:rPr>
                        <a:t>Preiedt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</a:rPr>
                        <a:t>Health Day Reporter</a:t>
                      </a:r>
                    </a:p>
                    <a:p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</a:rPr>
                        <a:t>WEBMD ARCHIEVES</a:t>
                      </a:r>
                      <a:endParaRPr lang="fr-FR" sz="1800" b="1" dirty="0"/>
                    </a:p>
                    <a:p>
                      <a:pPr algn="ctr"/>
                      <a:endParaRPr lang="en-IN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A total of 1116 patients with mild appendicitis were reviewed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Rates of complications were similar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Early use of antibiotics reduces the complications by 92 % within first month of diagnosis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62478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267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435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APPENDIX</vt:lpstr>
      <vt:lpstr>Slide 2</vt:lpstr>
      <vt:lpstr>Slide 3</vt:lpstr>
      <vt:lpstr>Slide 4</vt:lpstr>
      <vt:lpstr>Slide 5</vt:lpstr>
      <vt:lpstr>Slide 6</vt:lpstr>
      <vt:lpstr>Mac Burney's Point 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Parimal</dc:creator>
  <cp:lastModifiedBy>Admin</cp:lastModifiedBy>
  <cp:revision>14</cp:revision>
  <dcterms:created xsi:type="dcterms:W3CDTF">2006-08-16T00:00:00Z</dcterms:created>
  <dcterms:modified xsi:type="dcterms:W3CDTF">2020-08-13T06:37:46Z</dcterms:modified>
</cp:coreProperties>
</file>